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notesMasterIdLst>
    <p:notesMasterId r:id="rId36"/>
  </p:notesMasterIdLst>
  <p:sldIdLst>
    <p:sldId id="258" r:id="rId3"/>
    <p:sldId id="288" r:id="rId4"/>
    <p:sldId id="314" r:id="rId5"/>
    <p:sldId id="287" r:id="rId6"/>
    <p:sldId id="289" r:id="rId7"/>
    <p:sldId id="286" r:id="rId8"/>
    <p:sldId id="294" r:id="rId9"/>
    <p:sldId id="293" r:id="rId10"/>
    <p:sldId id="292" r:id="rId11"/>
    <p:sldId id="291" r:id="rId12"/>
    <p:sldId id="290" r:id="rId13"/>
    <p:sldId id="285" r:id="rId14"/>
    <p:sldId id="299" r:id="rId15"/>
    <p:sldId id="300" r:id="rId16"/>
    <p:sldId id="295" r:id="rId17"/>
    <p:sldId id="301" r:id="rId18"/>
    <p:sldId id="296" r:id="rId19"/>
    <p:sldId id="298" r:id="rId20"/>
    <p:sldId id="297" r:id="rId21"/>
    <p:sldId id="302" r:id="rId22"/>
    <p:sldId id="307" r:id="rId23"/>
    <p:sldId id="312" r:id="rId24"/>
    <p:sldId id="311" r:id="rId25"/>
    <p:sldId id="310" r:id="rId26"/>
    <p:sldId id="309" r:id="rId27"/>
    <p:sldId id="308" r:id="rId28"/>
    <p:sldId id="313" r:id="rId29"/>
    <p:sldId id="306" r:id="rId30"/>
    <p:sldId id="305" r:id="rId31"/>
    <p:sldId id="318" r:id="rId32"/>
    <p:sldId id="316" r:id="rId33"/>
    <p:sldId id="303" r:id="rId34"/>
    <p:sldId id="27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1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5DCF6-28EA-4BBE-8E8F-99D69CB17E94}" type="datetimeFigureOut">
              <a:rPr lang="en-US" smtClean="0"/>
              <a:t>7/26/2014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2476A-F7FD-46CF-AD6F-EFC6F1EFE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1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Christian News Network,</a:t>
            </a:r>
            <a:r>
              <a:rPr lang="en-US" baseline="0" dirty="0" smtClean="0"/>
              <a:t> Sat., July 26  </a:t>
            </a:r>
            <a:r>
              <a:rPr lang="en-US" b="1" baseline="0" dirty="0" smtClean="0"/>
              <a:t>Rom. 3:23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2476A-F7FD-46CF-AD6F-EFC6F1EFEF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1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Paul attesting that his words are given to him</a:t>
            </a:r>
            <a:r>
              <a:rPr lang="en-US" baseline="0" dirty="0" smtClean="0"/>
              <a:t> by God.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2476A-F7FD-46CF-AD6F-EFC6F1EFEF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08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is the last</a:t>
            </a:r>
            <a:r>
              <a:rPr lang="en-US" baseline="0" dirty="0" smtClean="0"/>
              <a:t> time someone attacked the Iliad as non-historical?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2476A-F7FD-46CF-AD6F-EFC6F1EFEFD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39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Read Ps. 119:33-40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2476A-F7FD-46CF-AD6F-EFC6F1EFEFD4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915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038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3940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5630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398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56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0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1614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350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2169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2454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119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July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1A803-3752-43AD-975C-C49AC39C25E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7/26/2014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04C19-FAE3-429D-9DB7-5F8E8FB7EF8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510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26182"/>
            <a:ext cx="6400800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44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Can We Trust the Bible?</a:t>
            </a:r>
            <a:endParaRPr lang="en-US" sz="44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5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638827"/>
            <a:ext cx="7816241" cy="87682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All </a:t>
            </a:r>
            <a:r>
              <a:rPr lang="en-US" sz="3200" dirty="0"/>
              <a:t>the words of the Bible are God’s </a:t>
            </a:r>
            <a:r>
              <a:rPr lang="en-US" sz="3200" dirty="0" smtClean="0"/>
              <a:t>words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1" y="975360"/>
            <a:ext cx="8351520" cy="554736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3500" dirty="0" smtClean="0"/>
              <a:t>The Bible makes this claim in the N.T.</a:t>
            </a:r>
          </a:p>
          <a:p>
            <a:pPr marL="68580" indent="0">
              <a:buNone/>
            </a:pPr>
            <a:endParaRPr lang="en-US" sz="3500" dirty="0" smtClean="0"/>
          </a:p>
          <a:p>
            <a:pPr marL="68580" indent="0">
              <a:buNone/>
            </a:pPr>
            <a:r>
              <a:rPr lang="en-US" sz="3500" dirty="0" smtClean="0"/>
              <a:t>“</a:t>
            </a:r>
            <a:r>
              <a:rPr lang="en-US" sz="3500" i="1" dirty="0" smtClean="0"/>
              <a:t>And </a:t>
            </a:r>
            <a:r>
              <a:rPr lang="en-US" sz="3500" i="1" dirty="0"/>
              <a:t>count </a:t>
            </a:r>
            <a:r>
              <a:rPr lang="en-US" sz="3500" i="1" dirty="0" smtClean="0"/>
              <a:t>the </a:t>
            </a:r>
            <a:r>
              <a:rPr lang="en-US" sz="3500" i="1" dirty="0"/>
              <a:t>patience of our Lord as salvation, just as </a:t>
            </a:r>
            <a:r>
              <a:rPr lang="en-US" sz="3500" i="1" dirty="0" smtClean="0"/>
              <a:t>our </a:t>
            </a:r>
            <a:r>
              <a:rPr lang="en-US" sz="3500" i="1" dirty="0"/>
              <a:t>beloved brother Paul also wrote to you </a:t>
            </a:r>
            <a:r>
              <a:rPr lang="en-US" sz="3500" i="1" dirty="0" smtClean="0"/>
              <a:t>according </a:t>
            </a:r>
            <a:r>
              <a:rPr lang="en-US" sz="3500" i="1" dirty="0"/>
              <a:t>to the wisdom given him</a:t>
            </a:r>
            <a:r>
              <a:rPr lang="en-US" sz="3500" i="1" dirty="0" smtClean="0"/>
              <a:t>,</a:t>
            </a:r>
            <a:r>
              <a:rPr lang="en-US" sz="3500" b="1" i="1" baseline="30000" dirty="0"/>
              <a:t> </a:t>
            </a:r>
            <a:r>
              <a:rPr lang="en-US" sz="3500" i="1" dirty="0"/>
              <a:t>as he does in all his letters when he speaks in them of these matters. </a:t>
            </a:r>
            <a:r>
              <a:rPr lang="en-US" sz="3500" i="1" dirty="0" smtClean="0"/>
              <a:t>There </a:t>
            </a:r>
            <a:r>
              <a:rPr lang="en-US" sz="3500" i="1" dirty="0"/>
              <a:t>are some things in them that are hard to understand, which the ignorant and unstable twist to their own destruction, </a:t>
            </a:r>
            <a:r>
              <a:rPr lang="en-US" sz="3500" i="1" dirty="0" smtClean="0"/>
              <a:t>as </a:t>
            </a:r>
            <a:r>
              <a:rPr lang="en-US" sz="3500" i="1" dirty="0"/>
              <a:t>they do the other Scriptures</a:t>
            </a:r>
            <a:r>
              <a:rPr lang="en-US" sz="3500" i="1" dirty="0" smtClean="0"/>
              <a:t>.”                    </a:t>
            </a:r>
            <a:r>
              <a:rPr lang="en-US" sz="2200" dirty="0" smtClean="0"/>
              <a:t>2 Pet. 3:15-16</a:t>
            </a:r>
          </a:p>
          <a:p>
            <a:pPr marL="6858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53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638827"/>
            <a:ext cx="7816241" cy="87682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All </a:t>
            </a:r>
            <a:r>
              <a:rPr lang="en-US" sz="3200" dirty="0"/>
              <a:t>the words of the Bible are God’s </a:t>
            </a:r>
            <a:r>
              <a:rPr lang="en-US" sz="3200" dirty="0" smtClean="0"/>
              <a:t>words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990600"/>
            <a:ext cx="7816241" cy="53949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r>
              <a:rPr lang="en-US" sz="3600" dirty="0" smtClean="0"/>
              <a:t>“</a:t>
            </a:r>
            <a:r>
              <a:rPr lang="en-US" sz="3600" i="1" dirty="0" smtClean="0"/>
              <a:t>For </a:t>
            </a:r>
            <a:r>
              <a:rPr lang="en-US" sz="3600" i="1" dirty="0"/>
              <a:t>the Scripture says, </a:t>
            </a:r>
            <a:r>
              <a:rPr lang="en-US" sz="3600" i="1" dirty="0" smtClean="0"/>
              <a:t>“</a:t>
            </a:r>
            <a:r>
              <a:rPr lang="en-US" sz="3600" i="1" dirty="0"/>
              <a:t>You shall not muzzle an ox when it treads out the grain,” and, </a:t>
            </a:r>
            <a:r>
              <a:rPr lang="en-US" sz="3600" i="1" dirty="0" smtClean="0"/>
              <a:t>“</a:t>
            </a:r>
            <a:r>
              <a:rPr lang="en-US" sz="3600" i="1" u="sng" dirty="0"/>
              <a:t>The laborer deserves his wages</a:t>
            </a:r>
            <a:r>
              <a:rPr lang="en-US" sz="3600" i="1" dirty="0" smtClean="0"/>
              <a:t>.”                         </a:t>
            </a:r>
            <a:r>
              <a:rPr lang="en-US" sz="3200" dirty="0" smtClean="0"/>
              <a:t>1 Tim. 5:18</a:t>
            </a:r>
          </a:p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r>
              <a:rPr lang="en-US" sz="3200" dirty="0" smtClean="0"/>
              <a:t>(Paul quoting Deut. 25:4 and </a:t>
            </a:r>
            <a:r>
              <a:rPr lang="en-US" sz="3200" u="sng" dirty="0" smtClean="0"/>
              <a:t>Luke</a:t>
            </a:r>
            <a:r>
              <a:rPr lang="en-US" sz="3200" dirty="0" smtClean="0"/>
              <a:t> </a:t>
            </a:r>
            <a:r>
              <a:rPr lang="en-US" sz="3200" u="sng" dirty="0" smtClean="0"/>
              <a:t>10:7</a:t>
            </a:r>
            <a:r>
              <a:rPr lang="en-US" sz="3200" dirty="0" smtClean="0"/>
              <a:t>)</a:t>
            </a:r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44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All the words of the Bible are God’s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227552"/>
            <a:ext cx="7816241" cy="52189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3200" i="1" dirty="0" smtClean="0"/>
          </a:p>
          <a:p>
            <a:pPr marL="68580" indent="0">
              <a:buNone/>
            </a:pPr>
            <a:r>
              <a:rPr lang="en-US" sz="3600" i="1" dirty="0" smtClean="0"/>
              <a:t>“If </a:t>
            </a:r>
            <a:r>
              <a:rPr lang="en-US" sz="3600" i="1" dirty="0"/>
              <a:t>anyone thinks that he is a prophet, or spiritual, he should acknowledge that the things I am writing to you are a command of the Lord</a:t>
            </a:r>
            <a:r>
              <a:rPr lang="en-US" sz="3600" i="1" dirty="0" smtClean="0"/>
              <a:t>.”</a:t>
            </a:r>
          </a:p>
          <a:p>
            <a:pPr marL="68580" indent="0">
              <a:buNone/>
            </a:pPr>
            <a:r>
              <a:rPr lang="en-US" sz="2000" dirty="0" smtClean="0"/>
              <a:t>                                                                        1 </a:t>
            </a:r>
            <a:r>
              <a:rPr lang="en-US" sz="2000" dirty="0" smtClean="0"/>
              <a:t>Cor. 10:37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9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93" y="563673"/>
            <a:ext cx="8455069" cy="663878"/>
          </a:xfrm>
        </p:spPr>
        <p:txBody>
          <a:bodyPr>
            <a:noAutofit/>
          </a:bodyPr>
          <a:lstStyle/>
          <a:p>
            <a:r>
              <a:rPr lang="en-US" sz="3200" dirty="0" smtClean="0"/>
              <a:t>Disbelieving Scripture is Disbelieving God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7864"/>
            <a:ext cx="6777317" cy="47974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Jesus warned against this-</a:t>
            </a:r>
          </a:p>
          <a:p>
            <a:pPr marL="68580" indent="0">
              <a:buNone/>
            </a:pPr>
            <a:r>
              <a:rPr lang="en-US" sz="3200" i="1" dirty="0" smtClean="0"/>
              <a:t>“And </a:t>
            </a:r>
            <a:r>
              <a:rPr lang="en-US" sz="3200" i="1" dirty="0"/>
              <a:t>he said to them, “O foolish ones, and slow of heart to believe all that the prophets have spoken</a:t>
            </a:r>
            <a:r>
              <a:rPr lang="en-US" sz="3200" i="1" dirty="0" smtClean="0"/>
              <a:t>!”         </a:t>
            </a:r>
            <a:r>
              <a:rPr lang="en-US" sz="3200" dirty="0" smtClean="0"/>
              <a:t>Luke 24:25</a:t>
            </a:r>
          </a:p>
          <a:p>
            <a:pPr marL="68580" indent="0">
              <a:buNone/>
            </a:pPr>
            <a:r>
              <a:rPr lang="en-US" sz="3200" i="1" dirty="0" smtClean="0"/>
              <a:t>“But </a:t>
            </a:r>
            <a:r>
              <a:rPr lang="en-US" sz="3200" i="1" dirty="0"/>
              <a:t>this is the one to whom I will look: </a:t>
            </a:r>
            <a:r>
              <a:rPr lang="en-US" sz="3200" i="1" dirty="0" smtClean="0"/>
              <a:t>he </a:t>
            </a:r>
            <a:r>
              <a:rPr lang="en-US" sz="3200" i="1" dirty="0"/>
              <a:t>who is humble and contrite in spirit </a:t>
            </a:r>
            <a:r>
              <a:rPr lang="en-US" sz="3200" i="1" dirty="0" smtClean="0"/>
              <a:t>and </a:t>
            </a:r>
            <a:r>
              <a:rPr lang="en-US" sz="3200" i="1" dirty="0"/>
              <a:t>trembles at my word</a:t>
            </a:r>
            <a:r>
              <a:rPr lang="en-US" sz="3200" i="1" dirty="0" smtClean="0"/>
              <a:t>.”                 </a:t>
            </a:r>
            <a:r>
              <a:rPr lang="en-US" sz="3200" dirty="0" smtClean="0"/>
              <a:t>Isa. 66:2b</a:t>
            </a:r>
            <a:endParaRPr lang="en-US" sz="3200" dirty="0"/>
          </a:p>
          <a:p>
            <a:pPr marL="6858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92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93" y="563673"/>
            <a:ext cx="8455069" cy="663878"/>
          </a:xfrm>
        </p:spPr>
        <p:txBody>
          <a:bodyPr>
            <a:noAutofit/>
          </a:bodyPr>
          <a:lstStyle/>
          <a:p>
            <a:r>
              <a:rPr lang="en-US" sz="3200" dirty="0"/>
              <a:t>Scripture is Truthful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7864"/>
            <a:ext cx="6777317" cy="47974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/>
              <a:t>God is incapable of lying-</a:t>
            </a:r>
            <a:endParaRPr lang="en-US" sz="3200" i="1" dirty="0"/>
          </a:p>
          <a:p>
            <a:pPr marL="68580" indent="0">
              <a:buNone/>
            </a:pPr>
            <a:r>
              <a:rPr lang="en-US" sz="3200" i="1" dirty="0"/>
              <a:t>“…in hope of eternal life, which God, who never lies, promised before the ages began</a:t>
            </a:r>
            <a:r>
              <a:rPr lang="en-US" sz="3200" dirty="0"/>
              <a:t>…” Titus </a:t>
            </a:r>
            <a:r>
              <a:rPr lang="en-US" sz="3200" dirty="0" smtClean="0"/>
              <a:t>1:2 (Cf. Heb. 6:18)</a:t>
            </a:r>
            <a:endParaRPr lang="en-US" sz="3200" dirty="0"/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r>
              <a:rPr lang="en-US" sz="3200" i="1" dirty="0"/>
              <a:t>Every word of God proves true;</a:t>
            </a:r>
          </a:p>
          <a:p>
            <a:pPr marL="68580" indent="0">
              <a:buNone/>
            </a:pPr>
            <a:r>
              <a:rPr lang="en-US" sz="3200" dirty="0"/>
              <a:t>Prov. 30:5a</a:t>
            </a:r>
          </a:p>
          <a:p>
            <a:pPr marL="6858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02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57619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Scripture is Truthful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80" y="1252603"/>
            <a:ext cx="7357346" cy="49352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4800" baseline="30000" dirty="0" smtClean="0"/>
          </a:p>
          <a:p>
            <a:pPr marL="68580" indent="0">
              <a:spcBef>
                <a:spcPts val="0"/>
              </a:spcBef>
              <a:buNone/>
            </a:pPr>
            <a:r>
              <a:rPr lang="en-US" sz="4800" baseline="30000" dirty="0" smtClean="0"/>
              <a:t>God’s word is the ultimate standard of truth for humanity-</a:t>
            </a:r>
          </a:p>
          <a:p>
            <a:pPr marL="68580" indent="0">
              <a:spcBef>
                <a:spcPts val="0"/>
              </a:spcBef>
              <a:buNone/>
            </a:pPr>
            <a:endParaRPr lang="en-US" sz="3600" i="1" baseline="30000" dirty="0"/>
          </a:p>
          <a:p>
            <a:pPr marL="68580" indent="0">
              <a:spcBef>
                <a:spcPts val="0"/>
              </a:spcBef>
              <a:buNone/>
            </a:pPr>
            <a:endParaRPr lang="en-US" sz="4400" i="1" baseline="30000" dirty="0" smtClean="0"/>
          </a:p>
          <a:p>
            <a:pPr marL="68580" indent="0">
              <a:spcBef>
                <a:spcPts val="0"/>
              </a:spcBef>
              <a:buNone/>
            </a:pPr>
            <a:r>
              <a:rPr lang="en-US" sz="4400" i="1" baseline="30000" dirty="0" smtClean="0"/>
              <a:t>“Sanctify them </a:t>
            </a:r>
            <a:r>
              <a:rPr lang="en-US" sz="4400" i="1" baseline="30000" dirty="0"/>
              <a:t>in the truth; </a:t>
            </a:r>
            <a:r>
              <a:rPr lang="en-US" sz="4400" i="1" baseline="30000" dirty="0" smtClean="0"/>
              <a:t>your </a:t>
            </a:r>
            <a:r>
              <a:rPr lang="en-US" sz="4400" i="1" baseline="30000" dirty="0"/>
              <a:t>word is truth</a:t>
            </a:r>
            <a:r>
              <a:rPr lang="en-US" sz="4400" i="1" baseline="30000" dirty="0" smtClean="0"/>
              <a:t>.”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en-US" sz="3200" baseline="30000" dirty="0" smtClean="0"/>
              <a:t>                                                                       John 17:17</a:t>
            </a:r>
          </a:p>
          <a:p>
            <a:pPr marL="68580" indent="0">
              <a:spcBef>
                <a:spcPts val="0"/>
              </a:spcBef>
              <a:buNone/>
            </a:pPr>
            <a:endParaRPr lang="en-US" sz="3200" baseline="30000" dirty="0"/>
          </a:p>
          <a:p>
            <a:pPr marL="68580" indent="0">
              <a:spcBef>
                <a:spcPts val="0"/>
              </a:spcBef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14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Scripture is Inerrant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7864"/>
            <a:ext cx="6777317" cy="47974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600" b="1" dirty="0" smtClean="0"/>
              <a:t>Inerrancy</a:t>
            </a:r>
            <a:r>
              <a:rPr lang="en-US" sz="3600" dirty="0" smtClean="0"/>
              <a:t> means that Scripture in the original manuscripts does not affirm anything contrary to fact.</a:t>
            </a:r>
            <a:r>
              <a:rPr lang="en-US" sz="3200" dirty="0" smtClean="0"/>
              <a:t>                                  </a:t>
            </a:r>
            <a:r>
              <a:rPr lang="en-US" sz="2000" dirty="0" smtClean="0"/>
              <a:t>-Grudem </a:t>
            </a:r>
          </a:p>
          <a:p>
            <a:pPr marL="68580" indent="0">
              <a:buNone/>
            </a:pPr>
            <a:endParaRPr lang="en-US" sz="2000" dirty="0" smtClean="0"/>
          </a:p>
          <a:p>
            <a:pPr marL="68580" indent="0">
              <a:buNone/>
            </a:pPr>
            <a:r>
              <a:rPr lang="en-US" sz="3200" dirty="0" smtClean="0"/>
              <a:t>The Bible always tells the </a:t>
            </a:r>
            <a:r>
              <a:rPr lang="en-US" sz="3200" dirty="0" smtClean="0"/>
              <a:t>truth; it </a:t>
            </a:r>
            <a:r>
              <a:rPr lang="en-US" sz="3200" dirty="0" smtClean="0"/>
              <a:t>always tells the truth about everything it talks about.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887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/>
              <a:t>Scripture is Inerrant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7864"/>
            <a:ext cx="6777317" cy="47974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Scripture is </a:t>
            </a:r>
            <a:r>
              <a:rPr lang="en-US" sz="3200" b="1" dirty="0" smtClean="0"/>
              <a:t>pure</a:t>
            </a:r>
            <a:r>
              <a:rPr lang="en-US" sz="3200" dirty="0" smtClean="0"/>
              <a:t>-</a:t>
            </a:r>
          </a:p>
          <a:p>
            <a:pPr marL="68580" indent="0">
              <a:buNone/>
            </a:pPr>
            <a:r>
              <a:rPr lang="en-US" sz="3200" dirty="0" smtClean="0"/>
              <a:t>“</a:t>
            </a:r>
            <a:r>
              <a:rPr lang="en-US" sz="3200" i="1" dirty="0" smtClean="0"/>
              <a:t>The </a:t>
            </a:r>
            <a:r>
              <a:rPr lang="en-US" sz="3200" i="1" dirty="0"/>
              <a:t>words of the </a:t>
            </a:r>
            <a:r>
              <a:rPr lang="en-US" sz="3200" i="1" cap="small" dirty="0"/>
              <a:t>Lord</a:t>
            </a:r>
            <a:r>
              <a:rPr lang="en-US" sz="3200" i="1" dirty="0"/>
              <a:t> are pure words, </a:t>
            </a:r>
            <a:r>
              <a:rPr lang="en-US" sz="3200" i="1" dirty="0" smtClean="0"/>
              <a:t>like </a:t>
            </a:r>
            <a:r>
              <a:rPr lang="en-US" sz="3200" i="1" dirty="0"/>
              <a:t>silver </a:t>
            </a:r>
            <a:r>
              <a:rPr lang="en-US" sz="3200" i="1" dirty="0" smtClean="0"/>
              <a:t>refined… purified </a:t>
            </a:r>
            <a:r>
              <a:rPr lang="en-US" sz="3200" i="1" dirty="0"/>
              <a:t>seven times</a:t>
            </a:r>
            <a:r>
              <a:rPr lang="en-US" sz="3200" dirty="0" smtClean="0"/>
              <a:t>.”       Ps. 12:6</a:t>
            </a:r>
          </a:p>
          <a:p>
            <a:pPr marL="68580" indent="0">
              <a:buNone/>
            </a:pPr>
            <a:r>
              <a:rPr lang="en-US" sz="3200" dirty="0" smtClean="0"/>
              <a:t>Scripture is </a:t>
            </a:r>
            <a:r>
              <a:rPr lang="en-US" sz="3200" b="1" dirty="0" smtClean="0"/>
              <a:t>perfect</a:t>
            </a:r>
            <a:r>
              <a:rPr lang="en-US" sz="3200" dirty="0" smtClean="0"/>
              <a:t>-</a:t>
            </a:r>
          </a:p>
          <a:p>
            <a:pPr marL="68580" indent="0">
              <a:buNone/>
            </a:pPr>
            <a:r>
              <a:rPr lang="en-US" sz="3200" i="1" dirty="0" smtClean="0"/>
              <a:t>“I </a:t>
            </a:r>
            <a:r>
              <a:rPr lang="en-US" sz="3200" i="1" dirty="0"/>
              <a:t>have seen a limit to all </a:t>
            </a:r>
            <a:r>
              <a:rPr lang="en-US" sz="3200" i="1" dirty="0" smtClean="0"/>
              <a:t>perfection, but </a:t>
            </a:r>
            <a:r>
              <a:rPr lang="en-US" sz="3200" i="1" dirty="0"/>
              <a:t>your </a:t>
            </a:r>
            <a:r>
              <a:rPr lang="en-US" sz="3200" i="1" dirty="0" smtClean="0"/>
              <a:t>commandment </a:t>
            </a:r>
            <a:r>
              <a:rPr lang="en-US" sz="3200" i="1" dirty="0"/>
              <a:t>is exceedingly </a:t>
            </a:r>
            <a:r>
              <a:rPr lang="en-US" sz="3200" i="1" dirty="0" smtClean="0"/>
              <a:t>broad.”                          </a:t>
            </a:r>
            <a:r>
              <a:rPr lang="en-US" sz="3200" dirty="0" smtClean="0"/>
              <a:t>Ps. 199:96</a:t>
            </a:r>
            <a:endParaRPr lang="en-US" sz="3200" dirty="0"/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788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/>
              <a:t>Scripture is Inerrant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7864"/>
            <a:ext cx="6777317" cy="47974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God warns those that would change His word-</a:t>
            </a:r>
          </a:p>
          <a:p>
            <a:pPr marL="68580" indent="0">
              <a:buNone/>
            </a:pPr>
            <a:r>
              <a:rPr lang="en-US" sz="3200" i="1" dirty="0" smtClean="0"/>
              <a:t>“You </a:t>
            </a:r>
            <a:r>
              <a:rPr lang="en-US" sz="3200" i="1" dirty="0"/>
              <a:t>shall not add to the word that I command you, nor take from it, that you may keep the commandments of the </a:t>
            </a:r>
            <a:r>
              <a:rPr lang="en-US" sz="3200" i="1" cap="small" dirty="0"/>
              <a:t>Lord</a:t>
            </a:r>
            <a:r>
              <a:rPr lang="en-US" sz="3200" i="1" dirty="0"/>
              <a:t> your God that I command you</a:t>
            </a:r>
            <a:r>
              <a:rPr lang="en-US" sz="3200" i="1" dirty="0" smtClean="0"/>
              <a:t>.”</a:t>
            </a:r>
          </a:p>
          <a:p>
            <a:pPr marL="68580" indent="0">
              <a:buNone/>
            </a:pPr>
            <a:r>
              <a:rPr lang="en-US" sz="3200" dirty="0" smtClean="0"/>
              <a:t>                                       -Deut. 4:2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998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/>
              <a:t>Scripture is Inerrant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45" y="1377864"/>
            <a:ext cx="8054235" cy="479746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3200" b="1" baseline="30000" dirty="0"/>
              <a:t> </a:t>
            </a:r>
            <a:r>
              <a:rPr lang="en-US" sz="3200" b="1" baseline="30000" dirty="0" smtClean="0"/>
              <a:t>”</a:t>
            </a:r>
            <a:r>
              <a:rPr lang="en-US" sz="3200" i="1" dirty="0" smtClean="0"/>
              <a:t>I </a:t>
            </a:r>
            <a:r>
              <a:rPr lang="en-US" sz="3200" i="1" dirty="0"/>
              <a:t>warn everyone who hears the words of the prophecy of this book: </a:t>
            </a:r>
            <a:r>
              <a:rPr lang="en-US" sz="3200" i="1" dirty="0" smtClean="0"/>
              <a:t>if </a:t>
            </a:r>
            <a:r>
              <a:rPr lang="en-US" sz="3200" i="1" dirty="0"/>
              <a:t>anyone adds to them, God will add to him the plagues described in this book, </a:t>
            </a:r>
            <a:r>
              <a:rPr lang="en-US" sz="3200" i="1" dirty="0" smtClean="0"/>
              <a:t>and </a:t>
            </a:r>
            <a:r>
              <a:rPr lang="en-US" sz="3200" i="1" dirty="0"/>
              <a:t>if anyone takes away from the words of the book of this prophecy, God will take away his share in </a:t>
            </a:r>
            <a:r>
              <a:rPr lang="en-US" sz="3200" i="1" dirty="0" smtClean="0"/>
              <a:t>the </a:t>
            </a:r>
            <a:r>
              <a:rPr lang="en-US" sz="3200" i="1" dirty="0"/>
              <a:t>tree of life and in </a:t>
            </a:r>
            <a:r>
              <a:rPr lang="en-US" sz="3200" i="1" dirty="0" smtClean="0"/>
              <a:t>the </a:t>
            </a:r>
            <a:r>
              <a:rPr lang="en-US" sz="3200" i="1" dirty="0"/>
              <a:t>holy city, which are described in this book</a:t>
            </a:r>
            <a:r>
              <a:rPr lang="en-US" sz="3200" i="1" dirty="0" smtClean="0"/>
              <a:t>.” </a:t>
            </a:r>
          </a:p>
          <a:p>
            <a:pPr marL="68580" indent="0">
              <a:buNone/>
            </a:pPr>
            <a:r>
              <a:rPr lang="en-US" sz="3200" dirty="0" smtClean="0"/>
              <a:t>                                           –Rev. 22:18-19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580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227552"/>
            <a:ext cx="7816241" cy="4605078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pPr marL="68580" indent="0">
              <a:buNone/>
            </a:pP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0"/>
            <a:ext cx="8661400" cy="655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22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Practical </a:t>
            </a:r>
            <a:r>
              <a:rPr lang="en-US" sz="3200" dirty="0"/>
              <a:t>Basis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45" y="1227551"/>
            <a:ext cx="8054235" cy="494778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That would be all well and good IF I believe what you're claiming and IF I believe the Bible, but…</a:t>
            </a:r>
          </a:p>
          <a:p>
            <a:pPr marL="68580" indent="0">
              <a:buNone/>
            </a:pPr>
            <a:r>
              <a:rPr lang="en-US" sz="3600" dirty="0" smtClean="0"/>
              <a:t>I don’t.</a:t>
            </a:r>
          </a:p>
          <a:p>
            <a:pPr marL="68580" indent="0">
              <a:buNone/>
            </a:pPr>
            <a:r>
              <a:rPr lang="en-US" sz="3600" dirty="0" smtClean="0"/>
              <a:t>How am I to trust something that claims to be 2000 yrs. + old?</a:t>
            </a:r>
          </a:p>
          <a:p>
            <a:pPr marL="68580" indent="0">
              <a:buNone/>
            </a:pPr>
            <a:r>
              <a:rPr lang="en-US" sz="3600" dirty="0" smtClean="0"/>
              <a:t>How do I know the whole thing is not made up?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883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76" y="777409"/>
            <a:ext cx="8091812" cy="500511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The Practical </a:t>
            </a:r>
            <a:r>
              <a:rPr lang="en-US" sz="3200" dirty="0"/>
              <a:t>Basis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277920"/>
            <a:ext cx="7991606" cy="509782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600" dirty="0" smtClean="0"/>
              <a:t>   Number of handwritten Greek manuscripts of the New Testament:    </a:t>
            </a:r>
          </a:p>
          <a:p>
            <a:pPr marL="6858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5,700</a:t>
            </a:r>
          </a:p>
          <a:p>
            <a:pPr marL="6858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Number of N.T. manuscripts in other languages (Latin, Arabic, Coptic, etc.)</a:t>
            </a:r>
          </a:p>
          <a:p>
            <a:pPr marL="6858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9,000</a:t>
            </a:r>
            <a:r>
              <a:rPr lang="en-US" sz="1800" dirty="0" smtClean="0"/>
              <a:t>                                           Geisler/Turek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73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087" y="777409"/>
            <a:ext cx="8091812" cy="500511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The Practical </a:t>
            </a:r>
            <a:r>
              <a:rPr lang="en-US" sz="3200" dirty="0"/>
              <a:t>Basis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277920"/>
            <a:ext cx="7991606" cy="5097828"/>
          </a:xfrm>
        </p:spPr>
        <p:txBody>
          <a:bodyPr>
            <a:normAutofit lnSpcReduction="10000"/>
          </a:bodyPr>
          <a:lstStyle/>
          <a:p>
            <a:endParaRPr lang="en-US" sz="3600" dirty="0" smtClean="0"/>
          </a:p>
          <a:p>
            <a:r>
              <a:rPr lang="en-US" sz="3600" dirty="0" smtClean="0"/>
              <a:t>Compare to copies of Homer’s </a:t>
            </a:r>
            <a:r>
              <a:rPr lang="en-US" sz="3600" i="1" dirty="0" smtClean="0"/>
              <a:t>Iliad</a:t>
            </a:r>
            <a:r>
              <a:rPr lang="en-US" sz="3600" dirty="0" smtClean="0"/>
              <a:t>, </a:t>
            </a:r>
          </a:p>
          <a:p>
            <a:pPr marL="6858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643 manuscripts </a:t>
            </a:r>
          </a:p>
          <a:p>
            <a:pPr marL="68580" indent="0">
              <a:buNone/>
            </a:pPr>
            <a:endParaRPr lang="en-US" sz="3600" dirty="0"/>
          </a:p>
          <a:p>
            <a:pPr marL="68580" indent="0">
              <a:buNone/>
            </a:pPr>
            <a:endParaRPr lang="en-US" sz="3600" dirty="0" smtClean="0"/>
          </a:p>
          <a:p>
            <a:pPr marL="68580" indent="0">
              <a:buNone/>
            </a:pPr>
            <a:endParaRPr lang="en-US" sz="3600" dirty="0"/>
          </a:p>
          <a:p>
            <a:pPr marL="68580" indent="0">
              <a:buNone/>
            </a:pPr>
            <a:endParaRPr lang="en-US" sz="3600" dirty="0" smtClean="0"/>
          </a:p>
          <a:p>
            <a:pPr marL="68580" indent="0">
              <a:buNone/>
            </a:pPr>
            <a:r>
              <a:rPr lang="en-US" sz="1800" dirty="0" smtClean="0"/>
              <a:t>                                                                                              Geisler/Turek</a:t>
            </a:r>
            <a:endParaRPr lang="en-US" sz="1800" dirty="0"/>
          </a:p>
          <a:p>
            <a:pPr marL="68580" indent="0">
              <a:buNone/>
            </a:pPr>
            <a:endParaRPr lang="en-US" sz="3600" dirty="0" smtClean="0"/>
          </a:p>
          <a:p>
            <a:pPr marL="6858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4639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087" y="777408"/>
            <a:ext cx="8091812" cy="500511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The Practical </a:t>
            </a:r>
            <a:r>
              <a:rPr lang="en-US" sz="3200" dirty="0"/>
              <a:t>Basis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277920"/>
            <a:ext cx="7991606" cy="5097828"/>
          </a:xfrm>
        </p:spPr>
        <p:txBody>
          <a:bodyPr>
            <a:normAutofit fontScale="77500" lnSpcReduction="20000"/>
          </a:bodyPr>
          <a:lstStyle/>
          <a:p>
            <a:r>
              <a:rPr lang="en-US" sz="4200" dirty="0" smtClean="0"/>
              <a:t>The earliest un-disputed manuscript:</a:t>
            </a:r>
          </a:p>
          <a:p>
            <a:pPr marL="68580" indent="0">
              <a:buNone/>
            </a:pPr>
            <a:r>
              <a:rPr lang="en-US" sz="4200" dirty="0"/>
              <a:t> </a:t>
            </a:r>
            <a:r>
              <a:rPr lang="en-US" sz="4200" dirty="0" smtClean="0"/>
              <a:t>   </a:t>
            </a:r>
            <a:r>
              <a:rPr lang="en-US" sz="4200" dirty="0" smtClean="0"/>
              <a:t>the </a:t>
            </a:r>
            <a:r>
              <a:rPr lang="en-US" sz="4200" dirty="0" smtClean="0"/>
              <a:t>John Rylands manuscript</a:t>
            </a:r>
          </a:p>
          <a:p>
            <a:pPr marL="68580" indent="0">
              <a:buNone/>
            </a:pPr>
            <a:r>
              <a:rPr lang="en-US" sz="4200" dirty="0"/>
              <a:t> </a:t>
            </a:r>
            <a:r>
              <a:rPr lang="en-US" sz="4200" dirty="0" smtClean="0"/>
              <a:t>   - segment of John 18:31-33 and </a:t>
            </a:r>
          </a:p>
          <a:p>
            <a:pPr marL="68580" indent="0">
              <a:buNone/>
            </a:pPr>
            <a:r>
              <a:rPr lang="en-US" sz="4200" dirty="0"/>
              <a:t> </a:t>
            </a:r>
            <a:r>
              <a:rPr lang="en-US" sz="4200" dirty="0" smtClean="0"/>
              <a:t>     37-38</a:t>
            </a:r>
          </a:p>
          <a:p>
            <a:pPr marL="68580" indent="0">
              <a:buNone/>
            </a:pPr>
            <a:r>
              <a:rPr lang="en-US" sz="4200" dirty="0"/>
              <a:t> </a:t>
            </a:r>
            <a:r>
              <a:rPr lang="en-US" sz="4200" dirty="0" smtClean="0"/>
              <a:t>   - dated between 117-138 AD</a:t>
            </a:r>
          </a:p>
          <a:p>
            <a:pPr marL="68580" indent="0">
              <a:buNone/>
            </a:pPr>
            <a:r>
              <a:rPr lang="en-US" sz="4200" dirty="0"/>
              <a:t> </a:t>
            </a:r>
            <a:r>
              <a:rPr lang="en-US" sz="4200" dirty="0" smtClean="0"/>
              <a:t>   - John wrote his Gospel 85-95 AD</a:t>
            </a:r>
          </a:p>
          <a:p>
            <a:pPr marL="68580" indent="0">
              <a:buNone/>
            </a:pPr>
            <a:r>
              <a:rPr lang="en-US" sz="4200" dirty="0"/>
              <a:t> </a:t>
            </a:r>
            <a:r>
              <a:rPr lang="en-US" sz="4200" dirty="0" smtClean="0"/>
              <a:t>   - shows this segment was copied and distributed widely by the 2</a:t>
            </a:r>
            <a:r>
              <a:rPr lang="en-US" sz="4200" baseline="30000" dirty="0" smtClean="0"/>
              <a:t>nd</a:t>
            </a:r>
            <a:r>
              <a:rPr lang="en-US" sz="4200" dirty="0" smtClean="0"/>
              <a:t> </a:t>
            </a:r>
            <a:r>
              <a:rPr lang="en-US" sz="4200" dirty="0" smtClean="0"/>
              <a:t>century                                       </a:t>
            </a:r>
            <a:r>
              <a:rPr lang="en-US" sz="2600" dirty="0" smtClean="0"/>
              <a:t>Geisler/Turek</a:t>
            </a:r>
            <a:endParaRPr lang="en-US" sz="2600" dirty="0"/>
          </a:p>
          <a:p>
            <a:pPr marL="68580" indent="0">
              <a:buNone/>
            </a:pPr>
            <a:r>
              <a:rPr lang="en-US" sz="1800" dirty="0" smtClean="0"/>
              <a:t>                                                                                                     </a:t>
            </a:r>
            <a:endParaRPr lang="en-US" sz="1800" dirty="0" smtClean="0"/>
          </a:p>
          <a:p>
            <a:pPr marL="68580" indent="0">
              <a:buNone/>
            </a:pPr>
            <a:endParaRPr lang="en-US" sz="1800" dirty="0"/>
          </a:p>
          <a:p>
            <a:pPr marL="68580" indent="0"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81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037" y="777408"/>
            <a:ext cx="8091812" cy="500511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The Practical </a:t>
            </a:r>
            <a:r>
              <a:rPr lang="en-US" sz="3200" dirty="0"/>
              <a:t>Basis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277920"/>
            <a:ext cx="7991606" cy="5097828"/>
          </a:xfrm>
        </p:spPr>
        <p:txBody>
          <a:bodyPr>
            <a:normAutofit lnSpcReduction="10000"/>
          </a:bodyPr>
          <a:lstStyle/>
          <a:p>
            <a:endParaRPr lang="en-US" sz="3600" dirty="0" smtClean="0"/>
          </a:p>
          <a:p>
            <a:r>
              <a:rPr lang="en-US" sz="3600" dirty="0" smtClean="0"/>
              <a:t>Complete N.T. book manuscripts survive from 200 AD</a:t>
            </a:r>
          </a:p>
          <a:p>
            <a:r>
              <a:rPr lang="en-US" sz="3600" dirty="0" smtClean="0"/>
              <a:t>The complete N.T., including the Gospels, survives from 250 AD</a:t>
            </a:r>
          </a:p>
          <a:p>
            <a:r>
              <a:rPr lang="en-US" sz="3600" dirty="0" smtClean="0"/>
              <a:t>Codex Vaticanus, a complete N.T. and Greek O.T. survives from 325 AD</a:t>
            </a:r>
            <a:endParaRPr lang="en-US" sz="1800" dirty="0"/>
          </a:p>
          <a:p>
            <a:pPr marL="68580" indent="0">
              <a:buNone/>
            </a:pPr>
            <a:endParaRPr lang="en-US" sz="1800" dirty="0" smtClean="0"/>
          </a:p>
          <a:p>
            <a:pPr marL="68580" indent="0">
              <a:buNone/>
            </a:pPr>
            <a:r>
              <a:rPr lang="en-US" sz="1800" dirty="0" smtClean="0"/>
              <a:t>                                                                                               Geisler/Turek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2316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037" y="777408"/>
            <a:ext cx="8091812" cy="500511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The Practical Basis to </a:t>
            </a:r>
            <a:r>
              <a:rPr lang="en-US" sz="3200" dirty="0"/>
              <a:t>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277920"/>
            <a:ext cx="7991606" cy="509782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3600" dirty="0" smtClean="0"/>
              <a:t>Get this:</a:t>
            </a:r>
          </a:p>
          <a:p>
            <a:pPr marL="68580" indent="0">
              <a:buNone/>
            </a:pPr>
            <a:r>
              <a:rPr lang="en-US" sz="3600" dirty="0" smtClean="0"/>
              <a:t>The early church fathers (Justin Martyr, Irenaeus, Clement of Alexandria, Origen, Tertullian) quoted the N.T. over </a:t>
            </a:r>
            <a:r>
              <a:rPr lang="en-US" sz="3600" b="1" dirty="0" smtClean="0"/>
              <a:t>36,289</a:t>
            </a:r>
            <a:r>
              <a:rPr lang="en-US" sz="3600" dirty="0" smtClean="0"/>
              <a:t> times. </a:t>
            </a:r>
          </a:p>
          <a:p>
            <a:pPr marL="68580" indent="0">
              <a:buNone/>
            </a:pPr>
            <a:r>
              <a:rPr lang="en-US" sz="3600" dirty="0" smtClean="0"/>
              <a:t>That is so prolific that, using their words, </a:t>
            </a:r>
            <a:r>
              <a:rPr lang="en-US" sz="4000" dirty="0" smtClean="0"/>
              <a:t>all but eleven verses of the N.T. can be reconstructed from their quotes. </a:t>
            </a:r>
            <a:r>
              <a:rPr lang="en-US" sz="1800" dirty="0" smtClean="0"/>
              <a:t>             Geisler/Turek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288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037" y="777408"/>
            <a:ext cx="8091812" cy="500511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The Practical </a:t>
            </a:r>
            <a:r>
              <a:rPr lang="en-US" sz="3200" dirty="0"/>
              <a:t>Basis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277920"/>
            <a:ext cx="7991606" cy="5097828"/>
          </a:xfrm>
        </p:spPr>
        <p:txBody>
          <a:bodyPr/>
          <a:lstStyle/>
          <a:p>
            <a:r>
              <a:rPr lang="en-US" sz="3600" dirty="0" smtClean="0"/>
              <a:t>The </a:t>
            </a:r>
            <a:r>
              <a:rPr lang="en-US" sz="3600" i="1" dirty="0" smtClean="0"/>
              <a:t>Mahabharata</a:t>
            </a:r>
            <a:r>
              <a:rPr lang="en-US" sz="3600" dirty="0" smtClean="0"/>
              <a:t> (Hindu)-    copied 90% accurate</a:t>
            </a:r>
          </a:p>
          <a:p>
            <a:r>
              <a:rPr lang="en-US" sz="3600" dirty="0" smtClean="0"/>
              <a:t>Homer’s </a:t>
            </a:r>
            <a:r>
              <a:rPr lang="en-US" sz="3600" i="1" dirty="0" smtClean="0"/>
              <a:t>Iliad – </a:t>
            </a:r>
          </a:p>
          <a:p>
            <a:pPr marL="68580" indent="0">
              <a:buNone/>
            </a:pPr>
            <a:r>
              <a:rPr lang="en-US" sz="3600" i="1" dirty="0"/>
              <a:t> </a:t>
            </a:r>
            <a:r>
              <a:rPr lang="en-US" sz="3600" i="1" dirty="0" smtClean="0"/>
              <a:t>  </a:t>
            </a:r>
            <a:r>
              <a:rPr lang="en-US" sz="3600" dirty="0" smtClean="0"/>
              <a:t>copied 95% accurate</a:t>
            </a:r>
          </a:p>
          <a:p>
            <a:r>
              <a:rPr lang="en-US" sz="3600" dirty="0" smtClean="0"/>
              <a:t>The New Testament- </a:t>
            </a:r>
          </a:p>
          <a:p>
            <a:pPr marL="68580" indent="0">
              <a:buNone/>
            </a:pPr>
            <a:r>
              <a:rPr lang="en-US" sz="3600" dirty="0" smtClean="0"/>
              <a:t>   copied 99.5% accurate</a:t>
            </a:r>
            <a:endParaRPr lang="en-US" dirty="0"/>
          </a:p>
          <a:p>
            <a:pPr marL="68580" indent="0">
              <a:buNone/>
            </a:pPr>
            <a:r>
              <a:rPr lang="en-US" sz="2800" dirty="0" smtClean="0"/>
              <a:t>(nothing in the 0.5% that is questioned affects a single point of Christian doctrine)</a:t>
            </a:r>
            <a:endParaRPr lang="en-US" sz="1800" dirty="0" smtClean="0"/>
          </a:p>
          <a:p>
            <a:pPr marL="68580" indent="0">
              <a:buNone/>
            </a:pPr>
            <a:r>
              <a:rPr lang="en-US" sz="1800" dirty="0" smtClean="0"/>
              <a:t>                                                                                                   Geisler/Turek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12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037" y="777408"/>
            <a:ext cx="8091812" cy="500511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The Practical </a:t>
            </a:r>
            <a:r>
              <a:rPr lang="en-US" sz="3200" dirty="0"/>
              <a:t>Basis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277920"/>
            <a:ext cx="7991606" cy="509782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All the N.T. books were written before 100 AD- about 70 years after the death of Christ.</a:t>
            </a:r>
          </a:p>
          <a:p>
            <a:r>
              <a:rPr lang="en-US" sz="3600" dirty="0" smtClean="0"/>
              <a:t>Between 95-110 AD, Clement, Ignatius and Polycarp (early church fathers) quoted passages from 25 of the 27 N.T. books.</a:t>
            </a:r>
            <a:endParaRPr lang="en-US" sz="1800" dirty="0" smtClean="0"/>
          </a:p>
          <a:p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                                                                                                Geisler/Turek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318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27891"/>
            <a:ext cx="7024744" cy="450407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94C600"/>
                </a:solidFill>
              </a:rPr>
              <a:t>The </a:t>
            </a:r>
            <a:r>
              <a:rPr lang="en-US" sz="3200" dirty="0" smtClean="0">
                <a:solidFill>
                  <a:srgbClr val="94C600"/>
                </a:solidFill>
              </a:rPr>
              <a:t>Devine </a:t>
            </a:r>
            <a:r>
              <a:rPr lang="en-US" sz="3200" dirty="0">
                <a:solidFill>
                  <a:srgbClr val="94C600"/>
                </a:solidFill>
              </a:rPr>
              <a:t>Basis to </a:t>
            </a:r>
            <a:r>
              <a:rPr lang="en-US" sz="3200" dirty="0" smtClean="0">
                <a:solidFill>
                  <a:srgbClr val="94C600"/>
                </a:solidFill>
              </a:rPr>
              <a:t>Rely on </a:t>
            </a:r>
            <a:r>
              <a:rPr lang="en-US" sz="3200" dirty="0">
                <a:solidFill>
                  <a:srgbClr val="94C600"/>
                </a:solidFill>
              </a:rPr>
              <a:t>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76" y="1189974"/>
            <a:ext cx="7928976" cy="4642656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Bible is God’s revealed special revelation to his disciples</a:t>
            </a:r>
          </a:p>
          <a:p>
            <a:r>
              <a:rPr lang="en-US" sz="3600" dirty="0"/>
              <a:t>There are 929 chapters in the Old </a:t>
            </a:r>
            <a:r>
              <a:rPr lang="en-US" sz="3600" dirty="0" smtClean="0"/>
              <a:t>Testament</a:t>
            </a:r>
          </a:p>
          <a:p>
            <a:r>
              <a:rPr lang="en-US" sz="3600" dirty="0" smtClean="0"/>
              <a:t>There are 260 </a:t>
            </a:r>
            <a:r>
              <a:rPr lang="en-US" sz="3600" dirty="0"/>
              <a:t>chapters in the New </a:t>
            </a:r>
            <a:r>
              <a:rPr lang="en-US" sz="3600" dirty="0" smtClean="0"/>
              <a:t>Testament</a:t>
            </a:r>
          </a:p>
          <a:p>
            <a:r>
              <a:rPr lang="en-US" sz="3600" dirty="0" smtClean="0"/>
              <a:t>There is a </a:t>
            </a:r>
            <a:r>
              <a:rPr lang="en-US" sz="3600" dirty="0"/>
              <a:t>total of 1,189 chapters </a:t>
            </a:r>
            <a:r>
              <a:rPr lang="en-US" sz="3600" dirty="0" smtClean="0"/>
              <a:t>in the Bible</a:t>
            </a:r>
          </a:p>
        </p:txBody>
      </p:sp>
    </p:spTree>
    <p:extLst>
      <p:ext uri="{BB962C8B-B14F-4D97-AF65-F5344CB8AC3E}">
        <p14:creationId xmlns:p14="http://schemas.microsoft.com/office/powerpoint/2010/main" val="95394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756" y="703047"/>
            <a:ext cx="7024744" cy="42535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94C600"/>
                </a:solidFill>
              </a:rPr>
              <a:t>The </a:t>
            </a:r>
            <a:r>
              <a:rPr lang="en-US" sz="3200" dirty="0" smtClean="0">
                <a:solidFill>
                  <a:srgbClr val="94C600"/>
                </a:solidFill>
              </a:rPr>
              <a:t>Devine </a:t>
            </a:r>
            <a:r>
              <a:rPr lang="en-US" sz="3200" dirty="0">
                <a:solidFill>
                  <a:srgbClr val="94C600"/>
                </a:solidFill>
              </a:rPr>
              <a:t>Basis to </a:t>
            </a:r>
            <a:r>
              <a:rPr lang="en-US" sz="3200" dirty="0" smtClean="0">
                <a:solidFill>
                  <a:srgbClr val="94C600"/>
                </a:solidFill>
              </a:rPr>
              <a:t>Rely on </a:t>
            </a:r>
            <a:r>
              <a:rPr lang="en-US" sz="3200" dirty="0">
                <a:solidFill>
                  <a:srgbClr val="94C600"/>
                </a:solidFill>
              </a:rPr>
              <a:t>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02" y="1227552"/>
            <a:ext cx="7891398" cy="5047988"/>
          </a:xfrm>
        </p:spPr>
        <p:txBody>
          <a:bodyPr>
            <a:noAutofit/>
          </a:bodyPr>
          <a:lstStyle/>
          <a:p>
            <a:r>
              <a:rPr lang="en-US" sz="3600" dirty="0"/>
              <a:t>The longest chapter, 150 verses, is </a:t>
            </a:r>
            <a:r>
              <a:rPr lang="en-US" sz="3600" b="1" dirty="0"/>
              <a:t>Psalm 119</a:t>
            </a:r>
          </a:p>
          <a:p>
            <a:r>
              <a:rPr lang="en-US" sz="3600" dirty="0"/>
              <a:t>The locus of the entirety of Psalm 119-</a:t>
            </a:r>
          </a:p>
          <a:p>
            <a:pPr marL="68580" indent="0">
              <a:buNone/>
            </a:pPr>
            <a:r>
              <a:rPr lang="en-US" sz="3600" dirty="0"/>
              <a:t>    Celebrating the gift of God’s Torah, as the </a:t>
            </a:r>
            <a:r>
              <a:rPr lang="en-US" sz="3600" u="sng" dirty="0"/>
              <a:t>perfect</a:t>
            </a:r>
            <a:r>
              <a:rPr lang="en-US" sz="3600" dirty="0"/>
              <a:t> </a:t>
            </a:r>
            <a:r>
              <a:rPr lang="en-US" sz="3600" u="sng" dirty="0"/>
              <a:t>guide</a:t>
            </a:r>
            <a:r>
              <a:rPr lang="en-US" sz="3600" dirty="0"/>
              <a:t> </a:t>
            </a:r>
            <a:r>
              <a:rPr lang="en-US" sz="3600" u="sng" dirty="0"/>
              <a:t>for</a:t>
            </a:r>
            <a:r>
              <a:rPr lang="en-US" sz="3600" dirty="0"/>
              <a:t> </a:t>
            </a:r>
            <a:r>
              <a:rPr lang="en-US" sz="3600" u="sng" dirty="0"/>
              <a:t>life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21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Biblical Basis to Believe the Bible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227552"/>
            <a:ext cx="7816241" cy="4605078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4400" dirty="0" smtClean="0"/>
              <a:t>Can we trust the Bible?</a:t>
            </a:r>
          </a:p>
          <a:p>
            <a:pPr marL="68580" indent="0">
              <a:buNone/>
            </a:pPr>
            <a:r>
              <a:rPr lang="en-US" sz="5400" dirty="0" smtClean="0"/>
              <a:t>YES.</a:t>
            </a:r>
          </a:p>
          <a:p>
            <a:pPr marL="68580" indent="0">
              <a:buNone/>
            </a:pPr>
            <a:endParaRPr lang="en-US" sz="5400" dirty="0" smtClean="0"/>
          </a:p>
          <a:p>
            <a:pPr marL="68580" indent="0">
              <a:buNone/>
            </a:pPr>
            <a:r>
              <a:rPr lang="en-US" sz="4400" dirty="0" smtClean="0"/>
              <a:t>Why?</a:t>
            </a:r>
          </a:p>
          <a:p>
            <a:pPr marL="6858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1299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756" y="703047"/>
            <a:ext cx="7024744" cy="42535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94C600"/>
                </a:solidFill>
              </a:rPr>
              <a:t>The </a:t>
            </a:r>
            <a:r>
              <a:rPr lang="en-US" sz="3200" dirty="0" smtClean="0">
                <a:solidFill>
                  <a:srgbClr val="94C600"/>
                </a:solidFill>
              </a:rPr>
              <a:t>Devine </a:t>
            </a:r>
            <a:r>
              <a:rPr lang="en-US" sz="3200" dirty="0">
                <a:solidFill>
                  <a:srgbClr val="94C600"/>
                </a:solidFill>
              </a:rPr>
              <a:t>Basis to </a:t>
            </a:r>
            <a:r>
              <a:rPr lang="en-US" sz="3200" dirty="0" smtClean="0">
                <a:solidFill>
                  <a:srgbClr val="94C600"/>
                </a:solidFill>
              </a:rPr>
              <a:t>Rely on </a:t>
            </a:r>
            <a:r>
              <a:rPr lang="en-US" sz="3200" dirty="0">
                <a:solidFill>
                  <a:srgbClr val="94C600"/>
                </a:solidFill>
              </a:rPr>
              <a:t>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02" y="1227552"/>
            <a:ext cx="7891398" cy="504798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3200" i="1" dirty="0">
                <a:solidFill>
                  <a:prstClr val="black"/>
                </a:solidFill>
              </a:rPr>
              <a:t> “Blessed is the man who walks not in the counsel of the wicked, nor stands in the way of sinners, nor sits in the seat of scoffers; but his delight is in the law of the LORD, and on his law he meditates day and night. He is like a tree planted by streams of water that yields its fruit in its season, and its leaf does not wither. In all that he does, he prospers</a:t>
            </a:r>
            <a:r>
              <a:rPr lang="en-US" sz="3200" i="1" dirty="0" smtClean="0">
                <a:solidFill>
                  <a:prstClr val="black"/>
                </a:solidFill>
              </a:rPr>
              <a:t>.”                                        </a:t>
            </a:r>
            <a:r>
              <a:rPr lang="en-US" sz="2000" dirty="0" smtClean="0">
                <a:solidFill>
                  <a:prstClr val="black"/>
                </a:solidFill>
              </a:rPr>
              <a:t>Ps</a:t>
            </a:r>
            <a:r>
              <a:rPr lang="en-US" sz="2000" dirty="0">
                <a:solidFill>
                  <a:prstClr val="black"/>
                </a:solidFill>
              </a:rPr>
              <a:t>. 1:1-3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413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227552"/>
            <a:ext cx="7816241" cy="4605078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pPr marL="68580" indent="0">
              <a:buNone/>
            </a:pP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1"/>
            <a:ext cx="8661400" cy="5989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7500" y="5958842"/>
            <a:ext cx="866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Don’t’ be afraid to share the Bible!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036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32" y="401626"/>
            <a:ext cx="7024744" cy="575668"/>
          </a:xfrm>
        </p:spPr>
        <p:txBody>
          <a:bodyPr>
            <a:noAutofit/>
          </a:bodyPr>
          <a:lstStyle/>
          <a:p>
            <a:r>
              <a:rPr lang="en-US" sz="3200" dirty="0" smtClean="0"/>
              <a:t> Check It Out Yourself-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37" y="1202764"/>
            <a:ext cx="8229599" cy="522308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2800" i="1" dirty="0" smtClean="0"/>
              <a:t>I Don’t Have Enough Faith to Be an Atheist</a:t>
            </a:r>
            <a:r>
              <a:rPr lang="en-US" sz="2800" dirty="0" smtClean="0"/>
              <a:t>,</a:t>
            </a:r>
          </a:p>
          <a:p>
            <a:pPr marL="68580" indent="0">
              <a:buNone/>
            </a:pPr>
            <a:r>
              <a:rPr lang="en-US" sz="2000" dirty="0" smtClean="0"/>
              <a:t>N. Geisler &amp; F. Turek, Crossway, 2004</a:t>
            </a:r>
          </a:p>
          <a:p>
            <a:pPr marL="68580" indent="0">
              <a:buNone/>
            </a:pPr>
            <a:endParaRPr lang="en-US" sz="2000" dirty="0" smtClean="0"/>
          </a:p>
          <a:p>
            <a:pPr marL="68580" indent="0">
              <a:buNone/>
            </a:pPr>
            <a:r>
              <a:rPr lang="en-US" sz="2800" i="1" dirty="0" smtClean="0"/>
              <a:t>A General Introduction to the Bible,</a:t>
            </a:r>
          </a:p>
          <a:p>
            <a:pPr marL="68580" indent="0">
              <a:buNone/>
            </a:pPr>
            <a:r>
              <a:rPr lang="en-US" sz="2000" dirty="0" smtClean="0"/>
              <a:t>N. Geisler &amp; W. Nix, Moody Press, 1986</a:t>
            </a:r>
          </a:p>
          <a:p>
            <a:pPr marL="68580" indent="0">
              <a:buNone/>
            </a:pPr>
            <a:endParaRPr lang="en-US" sz="2000" dirty="0" smtClean="0"/>
          </a:p>
          <a:p>
            <a:pPr marL="68580" indent="0">
              <a:buNone/>
            </a:pPr>
            <a:r>
              <a:rPr lang="en-US" sz="2800" dirty="0"/>
              <a:t>The New Testament Documents: Are They </a:t>
            </a:r>
            <a:r>
              <a:rPr lang="en-US" sz="2800" dirty="0" smtClean="0"/>
              <a:t>Reliable?</a:t>
            </a:r>
            <a:endParaRPr lang="en-US" sz="2800" dirty="0"/>
          </a:p>
          <a:p>
            <a:pPr marL="68580" indent="0">
              <a:buNone/>
            </a:pPr>
            <a:r>
              <a:rPr lang="en-US" sz="2000" dirty="0" smtClean="0"/>
              <a:t>F.F. Bruce, InterVarsity Press, 1981</a:t>
            </a:r>
            <a:endParaRPr lang="en-US" sz="2000" dirty="0"/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r>
              <a:rPr lang="en-US" sz="2800" dirty="0"/>
              <a:t>The Journey from Texts to Translations: The Origin and Development of the </a:t>
            </a:r>
            <a:r>
              <a:rPr lang="en-US" sz="2800" dirty="0" smtClean="0"/>
              <a:t>Bible</a:t>
            </a:r>
          </a:p>
          <a:p>
            <a:pPr marL="68580" indent="0">
              <a:buNone/>
            </a:pPr>
            <a:r>
              <a:rPr lang="en-US" sz="2000" dirty="0" smtClean="0"/>
              <a:t>Paul Wegner, Baker Academic, 2004</a:t>
            </a:r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00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26182"/>
            <a:ext cx="6400800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600" b="1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The Biblical Basis for Apologetics</a:t>
            </a:r>
            <a:endParaRPr lang="en-US" sz="3600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4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Biblical Basis to Believe the Bible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227552"/>
            <a:ext cx="7816241" cy="460507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Because the Bible is authoritative</a:t>
            </a:r>
          </a:p>
          <a:p>
            <a:pPr marL="68580" indent="0" algn="ctr">
              <a:buNone/>
            </a:pPr>
            <a:r>
              <a:rPr lang="en-US" sz="4000" dirty="0" smtClean="0"/>
              <a:t>Huh?</a:t>
            </a:r>
          </a:p>
          <a:p>
            <a:pPr marL="68580" indent="0">
              <a:buNone/>
            </a:pPr>
            <a:r>
              <a:rPr lang="en-US" sz="3200" dirty="0" smtClean="0"/>
              <a:t>“The authority of Scripture means that all the words in Scripture are God’s words in such a way that to disbelieve or disobey any word of Scripture is to disbelieve or disobey God.”                                  </a:t>
            </a:r>
            <a:r>
              <a:rPr lang="en-US" sz="2000" dirty="0" smtClean="0"/>
              <a:t>-Wayne Grudem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860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563673"/>
            <a:ext cx="7816241" cy="6638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Biblical Basis to Believe the Bible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227552"/>
            <a:ext cx="7816241" cy="4605078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is the basis for the authority of the Bible?</a:t>
            </a:r>
          </a:p>
          <a:p>
            <a:pPr marL="525780" indent="-457200">
              <a:buAutoNum type="arabicPeriod"/>
            </a:pPr>
            <a:r>
              <a:rPr lang="en-US" sz="3200" dirty="0" smtClean="0"/>
              <a:t>All the words of Scripture are God’s words</a:t>
            </a:r>
          </a:p>
          <a:p>
            <a:pPr marL="525780" indent="-457200">
              <a:buAutoNum type="arabicPeriod"/>
            </a:pPr>
            <a:r>
              <a:rPr lang="en-US" sz="3200" dirty="0" smtClean="0"/>
              <a:t>So, disbelieving or disobeying the words of Scripture is to disbelieve or disobey God</a:t>
            </a:r>
          </a:p>
          <a:p>
            <a:pPr marL="525780" indent="-457200">
              <a:buAutoNum type="arabicPeriod"/>
            </a:pPr>
            <a:r>
              <a:rPr lang="en-US" sz="3200" dirty="0" smtClean="0"/>
              <a:t>Scripture is truthful</a:t>
            </a:r>
          </a:p>
          <a:p>
            <a:pPr marL="525780" indent="-457200">
              <a:buAutoNum type="arabicPeriod"/>
            </a:pPr>
            <a:r>
              <a:rPr lang="en-US" sz="3200" dirty="0" smtClean="0"/>
              <a:t>Scripture is inerrant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541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638827"/>
            <a:ext cx="7816241" cy="87682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All </a:t>
            </a:r>
            <a:r>
              <a:rPr lang="en-US" sz="3200" dirty="0"/>
              <a:t>the words of the Bible are God’s words.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164921"/>
            <a:ext cx="7816241" cy="511414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The Bible makes this claim regarding the O.T.:</a:t>
            </a:r>
          </a:p>
          <a:p>
            <a:pPr marL="68580" indent="0">
              <a:buNone/>
            </a:pPr>
            <a:r>
              <a:rPr lang="en-US" sz="3200" i="1" dirty="0" smtClean="0"/>
              <a:t>All </a:t>
            </a:r>
            <a:r>
              <a:rPr lang="en-US" sz="3200" i="1" dirty="0"/>
              <a:t>Scripture is breathed out by God and profitable for teaching, for reproof, for correction, and for training in righteousness</a:t>
            </a:r>
            <a:r>
              <a:rPr lang="en-US" sz="3200" i="1" dirty="0" smtClean="0"/>
              <a:t>,</a:t>
            </a:r>
            <a:r>
              <a:rPr lang="en-US" sz="3200" dirty="0" smtClean="0"/>
              <a:t> 2 Tim. 3:16</a:t>
            </a:r>
          </a:p>
          <a:p>
            <a:pPr marL="68580" indent="0">
              <a:buNone/>
            </a:pPr>
            <a:r>
              <a:rPr lang="en-US" sz="3200" dirty="0" smtClean="0"/>
              <a:t>-referring to OT canon</a:t>
            </a:r>
          </a:p>
          <a:p>
            <a:pPr marL="68580" indent="0">
              <a:buNone/>
            </a:pPr>
            <a:r>
              <a:rPr lang="en-US" sz="3200" dirty="0" smtClean="0"/>
              <a:t>-”scripture” </a:t>
            </a:r>
            <a:r>
              <a:rPr lang="en-US" sz="3200" i="1" dirty="0" smtClean="0"/>
              <a:t>graphe</a:t>
            </a:r>
            <a:r>
              <a:rPr lang="en-US" sz="3200" dirty="0" smtClean="0"/>
              <a:t> (GR)used 51 times in 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15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638827"/>
            <a:ext cx="7816241" cy="87682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All </a:t>
            </a:r>
            <a:r>
              <a:rPr lang="en-US" sz="3200" dirty="0"/>
              <a:t>the words of the Bible are God’s words.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164921"/>
            <a:ext cx="7816241" cy="511414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“breathed out by God” </a:t>
            </a:r>
            <a:r>
              <a:rPr lang="en-US" sz="3200" i="1" dirty="0" smtClean="0"/>
              <a:t>theopneustos (GR) </a:t>
            </a:r>
          </a:p>
          <a:p>
            <a:pPr marL="68580" indent="0">
              <a:buNone/>
            </a:pPr>
            <a:r>
              <a:rPr lang="en-US" sz="3200" dirty="0" smtClean="0"/>
              <a:t>The sacred writings of v. 15 (Scripture) have been breathed out, spoken, as the words of God.</a:t>
            </a:r>
          </a:p>
          <a:p>
            <a:pPr marL="68580" indent="0">
              <a:buNone/>
            </a:pPr>
            <a:r>
              <a:rPr lang="en-US" sz="3200" b="1" baseline="30000" dirty="0"/>
              <a:t> </a:t>
            </a:r>
            <a:r>
              <a:rPr lang="en-US" sz="3200" b="1" i="1" baseline="30000" dirty="0" smtClean="0"/>
              <a:t>”</a:t>
            </a:r>
            <a:r>
              <a:rPr lang="en-US" sz="3200" i="1" dirty="0" smtClean="0"/>
              <a:t>For no </a:t>
            </a:r>
            <a:r>
              <a:rPr lang="en-US" sz="3200" i="1" dirty="0"/>
              <a:t>prophecy was ever produced by the will of man, but men spoke from God </a:t>
            </a:r>
            <a:r>
              <a:rPr lang="en-US" sz="3200" i="1" dirty="0" smtClean="0"/>
              <a:t>as </a:t>
            </a:r>
            <a:r>
              <a:rPr lang="en-US" sz="3200" i="1" dirty="0"/>
              <a:t>they were carried along by the Holy Spirit</a:t>
            </a:r>
            <a:r>
              <a:rPr lang="en-US" sz="3200" i="1" dirty="0" smtClean="0"/>
              <a:t>.”          </a:t>
            </a:r>
            <a:r>
              <a:rPr lang="en-US" sz="3200" dirty="0" smtClean="0"/>
              <a:t>2 Pet. 1:21</a:t>
            </a:r>
          </a:p>
          <a:p>
            <a:pPr marL="68580" indent="0">
              <a:buNone/>
            </a:pPr>
            <a:endParaRPr lang="en-US" sz="3200" i="1" dirty="0" smtClean="0"/>
          </a:p>
          <a:p>
            <a:pPr marL="68580" indent="0">
              <a:buNone/>
            </a:pP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705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638827"/>
            <a:ext cx="7816241" cy="87682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All </a:t>
            </a:r>
            <a:r>
              <a:rPr lang="en-US" sz="3200" dirty="0"/>
              <a:t>the words of the Bible are God’s </a:t>
            </a:r>
            <a:r>
              <a:rPr lang="en-US" sz="3200" dirty="0" smtClean="0"/>
              <a:t>words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102290"/>
            <a:ext cx="7816241" cy="511062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God used prophets:</a:t>
            </a:r>
          </a:p>
          <a:p>
            <a:pPr marL="68580" indent="0">
              <a:buNone/>
            </a:pPr>
            <a:r>
              <a:rPr lang="en-US" sz="3200" dirty="0" smtClean="0"/>
              <a:t>They had to speak God’s word or be revealed as a false prophet</a:t>
            </a:r>
          </a:p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r>
              <a:rPr lang="en-US" sz="3200" b="1" i="1" baseline="30000" dirty="0"/>
              <a:t> </a:t>
            </a:r>
            <a:r>
              <a:rPr lang="en-US" sz="3200" b="1" i="1" baseline="30000" dirty="0" smtClean="0"/>
              <a:t>”</a:t>
            </a:r>
            <a:r>
              <a:rPr lang="en-US" sz="3200" i="1" dirty="0" smtClean="0"/>
              <a:t>Balaam </a:t>
            </a:r>
            <a:r>
              <a:rPr lang="en-US" sz="3200" i="1" dirty="0"/>
              <a:t>said to Balak, “Behold, I have come to you! Have I now any power of my own to speak anything? </a:t>
            </a:r>
            <a:r>
              <a:rPr lang="en-US" sz="3200" i="1" dirty="0" smtClean="0"/>
              <a:t>The </a:t>
            </a:r>
            <a:r>
              <a:rPr lang="en-US" sz="3200" i="1" dirty="0"/>
              <a:t>word that God puts in my mouth, that must I </a:t>
            </a:r>
            <a:r>
              <a:rPr lang="en-US" sz="3200" i="1" dirty="0" smtClean="0"/>
              <a:t>speak.” </a:t>
            </a:r>
            <a:r>
              <a:rPr lang="en-US" sz="3200" dirty="0" smtClean="0"/>
              <a:t>Num. 22:38</a:t>
            </a:r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588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79" y="638827"/>
            <a:ext cx="7816241" cy="87682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All </a:t>
            </a:r>
            <a:r>
              <a:rPr lang="en-US" sz="3200" dirty="0"/>
              <a:t>the words of the Bible are God’s </a:t>
            </a:r>
            <a:r>
              <a:rPr lang="en-US" sz="3200" dirty="0" smtClean="0"/>
              <a:t>words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152396"/>
            <a:ext cx="7816241" cy="468023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i="1" dirty="0" smtClean="0"/>
              <a:t>“Then </a:t>
            </a:r>
            <a:r>
              <a:rPr lang="en-US" sz="3200" i="1" dirty="0"/>
              <a:t>the </a:t>
            </a:r>
            <a:r>
              <a:rPr lang="en-US" sz="3200" i="1" cap="small" dirty="0"/>
              <a:t>Lord</a:t>
            </a:r>
            <a:r>
              <a:rPr lang="en-US" sz="3200" i="1" dirty="0"/>
              <a:t> put out his hand and </a:t>
            </a:r>
            <a:r>
              <a:rPr lang="en-US" sz="3200" i="1" dirty="0" smtClean="0"/>
              <a:t>touched </a:t>
            </a:r>
            <a:r>
              <a:rPr lang="en-US" sz="3200" i="1" dirty="0"/>
              <a:t>my mouth. And the </a:t>
            </a:r>
            <a:r>
              <a:rPr lang="en-US" sz="3200" i="1" cap="small" dirty="0"/>
              <a:t>Lord</a:t>
            </a:r>
            <a:r>
              <a:rPr lang="en-US" sz="3200" i="1" dirty="0"/>
              <a:t> said to me, </a:t>
            </a:r>
            <a:r>
              <a:rPr lang="en-US" sz="3200" i="1" dirty="0" smtClean="0"/>
              <a:t>‘Behold</a:t>
            </a:r>
            <a:r>
              <a:rPr lang="en-US" sz="3200" i="1" dirty="0"/>
              <a:t>, I have put </a:t>
            </a:r>
            <a:r>
              <a:rPr lang="en-US" sz="3200" i="1" dirty="0" smtClean="0"/>
              <a:t>my </a:t>
            </a:r>
            <a:r>
              <a:rPr lang="en-US" sz="3200" i="1" dirty="0"/>
              <a:t>words in your </a:t>
            </a:r>
            <a:r>
              <a:rPr lang="en-US" sz="3200" i="1" dirty="0" smtClean="0"/>
              <a:t>mouth.’” </a:t>
            </a:r>
            <a:r>
              <a:rPr lang="en-US" sz="3200" dirty="0" smtClean="0"/>
              <a:t>Jer. 1:9</a:t>
            </a:r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r>
              <a:rPr lang="en-US" sz="3200" dirty="0" smtClean="0"/>
              <a:t>(See also 1 Kings 14:18; Jer. 37:2; Hag. 1:12; Luke 1:70; Acts 3:18)</a:t>
            </a:r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98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2228</TotalTime>
  <Words>1405</Words>
  <Application>Microsoft Office PowerPoint</Application>
  <PresentationFormat>On-screen Show (4:3)</PresentationFormat>
  <Paragraphs>176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Austin</vt:lpstr>
      <vt:lpstr>Office Theme</vt:lpstr>
      <vt:lpstr>PowerPoint Presentation</vt:lpstr>
      <vt:lpstr>PowerPoint Presentation</vt:lpstr>
      <vt:lpstr>The Biblical Basis to Believe the Bible</vt:lpstr>
      <vt:lpstr>The Biblical Basis to Believe the Bible</vt:lpstr>
      <vt:lpstr>The Biblical Basis to Believe the Bible</vt:lpstr>
      <vt:lpstr>           All the words of the Bible are God’s words. </vt:lpstr>
      <vt:lpstr>           All the words of the Bible are God’s words. </vt:lpstr>
      <vt:lpstr>           All the words of the Bible are God’s words </vt:lpstr>
      <vt:lpstr>           All the words of the Bible are God’s words </vt:lpstr>
      <vt:lpstr>           All the words of the Bible are God’s words </vt:lpstr>
      <vt:lpstr>           All the words of the Bible are God’s words </vt:lpstr>
      <vt:lpstr>All the words of the Bible are God’s words</vt:lpstr>
      <vt:lpstr>Disbelieving Scripture is Disbelieving God</vt:lpstr>
      <vt:lpstr>Scripture is Truthful</vt:lpstr>
      <vt:lpstr>Scripture is Truthful</vt:lpstr>
      <vt:lpstr>Scripture is Inerrant</vt:lpstr>
      <vt:lpstr>Scripture is Inerrant</vt:lpstr>
      <vt:lpstr>Scripture is Inerrant</vt:lpstr>
      <vt:lpstr>Scripture is Inerrant</vt:lpstr>
      <vt:lpstr>The Practical Basis to Believe the Bible</vt:lpstr>
      <vt:lpstr>   The Practical Basis to Believe the Bible</vt:lpstr>
      <vt:lpstr>   The Practical Basis to Believe the Bible</vt:lpstr>
      <vt:lpstr>   The Practical Basis to Believe the Bible</vt:lpstr>
      <vt:lpstr>   The Practical Basis to Believe the Bible</vt:lpstr>
      <vt:lpstr>   The Practical Basis to Believe the Bible</vt:lpstr>
      <vt:lpstr>   The Practical Basis to Believe the Bible</vt:lpstr>
      <vt:lpstr>   The Practical Basis to Believe the Bible</vt:lpstr>
      <vt:lpstr>The Devine Basis to Rely on the Bible</vt:lpstr>
      <vt:lpstr>The Devine Basis to Rely on the Bible</vt:lpstr>
      <vt:lpstr>The Devine Basis to Rely on the Bible</vt:lpstr>
      <vt:lpstr>PowerPoint Presentation</vt:lpstr>
      <vt:lpstr> Check It Out Yourself-</vt:lpstr>
      <vt:lpstr>PowerPoint Presentation</vt:lpstr>
    </vt:vector>
  </TitlesOfParts>
  <Company>Charlotte Christian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Cummings</dc:creator>
  <cp:lastModifiedBy>Owner</cp:lastModifiedBy>
  <cp:revision>83</cp:revision>
  <dcterms:created xsi:type="dcterms:W3CDTF">2014-07-06T14:10:50Z</dcterms:created>
  <dcterms:modified xsi:type="dcterms:W3CDTF">2014-07-27T01:20:09Z</dcterms:modified>
</cp:coreProperties>
</file>