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65" r:id="rId6"/>
    <p:sldId id="266" r:id="rId7"/>
    <p:sldId id="267" r:id="rId8"/>
    <p:sldId id="268" r:id="rId9"/>
    <p:sldId id="269" r:id="rId10"/>
    <p:sldId id="270" r:id="rId11"/>
    <p:sldId id="259" r:id="rId12"/>
    <p:sldId id="260" r:id="rId13"/>
    <p:sldId id="261" r:id="rId14"/>
    <p:sldId id="271" r:id="rId15"/>
    <p:sldId id="272" r:id="rId16"/>
    <p:sldId id="273" r:id="rId17"/>
    <p:sldId id="262" r:id="rId18"/>
    <p:sldId id="275" r:id="rId19"/>
    <p:sldId id="274" r:id="rId20"/>
    <p:sldId id="263" r:id="rId21"/>
    <p:sldId id="276" r:id="rId22"/>
    <p:sldId id="277" r:id="rId23"/>
    <p:sldId id="284" r:id="rId24"/>
    <p:sldId id="278" r:id="rId25"/>
    <p:sldId id="279" r:id="rId26"/>
    <p:sldId id="280" r:id="rId27"/>
    <p:sldId id="281" r:id="rId28"/>
    <p:sldId id="282" r:id="rId29"/>
    <p:sldId id="283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50" d="100"/>
          <a:sy n="50" d="100"/>
        </p:scale>
        <p:origin x="36" y="9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BF0E8E87-CB42-4C42-9530-A2D2B695D2F0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B8220A3C-BBE0-4EB0-8AC6-A399AC416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961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E8E87-CB42-4C42-9530-A2D2B695D2F0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20A3C-BBE0-4EB0-8AC6-A399AC416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566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F0E8E87-CB42-4C42-9530-A2D2B695D2F0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8220A3C-BBE0-4EB0-8AC6-A399AC416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87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F0E8E87-CB42-4C42-9530-A2D2B695D2F0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8220A3C-BBE0-4EB0-8AC6-A399AC416EF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78620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F0E8E87-CB42-4C42-9530-A2D2B695D2F0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8220A3C-BBE0-4EB0-8AC6-A399AC416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9515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E8E87-CB42-4C42-9530-A2D2B695D2F0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20A3C-BBE0-4EB0-8AC6-A399AC416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5580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E8E87-CB42-4C42-9530-A2D2B695D2F0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20A3C-BBE0-4EB0-8AC6-A399AC416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8966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E8E87-CB42-4C42-9530-A2D2B695D2F0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20A3C-BBE0-4EB0-8AC6-A399AC416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778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F0E8E87-CB42-4C42-9530-A2D2B695D2F0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8220A3C-BBE0-4EB0-8AC6-A399AC416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77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E8E87-CB42-4C42-9530-A2D2B695D2F0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20A3C-BBE0-4EB0-8AC6-A399AC416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318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F0E8E87-CB42-4C42-9530-A2D2B695D2F0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8220A3C-BBE0-4EB0-8AC6-A399AC416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534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E8E87-CB42-4C42-9530-A2D2B695D2F0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20A3C-BBE0-4EB0-8AC6-A399AC416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382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E8E87-CB42-4C42-9530-A2D2B695D2F0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20A3C-BBE0-4EB0-8AC6-A399AC416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111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E8E87-CB42-4C42-9530-A2D2B695D2F0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20A3C-BBE0-4EB0-8AC6-A399AC416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35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E8E87-CB42-4C42-9530-A2D2B695D2F0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20A3C-BBE0-4EB0-8AC6-A399AC416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239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E8E87-CB42-4C42-9530-A2D2B695D2F0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20A3C-BBE0-4EB0-8AC6-A399AC416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021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E8E87-CB42-4C42-9530-A2D2B695D2F0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20A3C-BBE0-4EB0-8AC6-A399AC416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883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E8E87-CB42-4C42-9530-A2D2B695D2F0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20A3C-BBE0-4EB0-8AC6-A399AC416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0096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8863" y="1605977"/>
            <a:ext cx="9448800" cy="2789377"/>
          </a:xfrm>
          <a:noFill/>
          <a:effectLst>
            <a:glow rad="139700">
              <a:schemeClr val="accent5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20000" dirty="0" smtClean="0">
                <a:effectLst>
                  <a:outerShdw blurRad="228600" dist="38100" dir="720000" sx="98000" sy="98000" algn="tl">
                    <a:schemeClr val="tx1">
                      <a:alpha val="91000"/>
                    </a:schemeClr>
                  </a:outerShdw>
                </a:effectLst>
              </a:rPr>
              <a:t>GRACE</a:t>
            </a:r>
            <a:endParaRPr lang="en-US" sz="20000" dirty="0">
              <a:effectLst>
                <a:outerShdw blurRad="228600" dist="38100" dir="720000" sx="98000" sy="98000" algn="tl">
                  <a:schemeClr val="tx1">
                    <a:alpha val="91000"/>
                  </a:scheme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1460" y="3794760"/>
            <a:ext cx="11852910" cy="1569660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fabric of our lives </a:t>
            </a:r>
          </a:p>
          <a:p>
            <a:pPr algn="ctr"/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Col. 3:12-17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4590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016587" y="297180"/>
            <a:ext cx="4175413" cy="1451610"/>
          </a:xfrm>
          <a:prstGeom prst="rect">
            <a:avLst/>
          </a:prstGeom>
          <a:noFill/>
          <a:effectLst>
            <a:glow rad="139700">
              <a:schemeClr val="accent5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800" dirty="0" smtClean="0">
                <a:effectLst>
                  <a:outerShdw blurRad="228600" dist="38100" dir="720000" sx="98000" sy="98000" algn="tl">
                    <a:schemeClr val="tx1">
                      <a:alpha val="91000"/>
                    </a:schemeClr>
                  </a:outerShdw>
                </a:effectLst>
              </a:rPr>
              <a:t>GRACE</a:t>
            </a:r>
            <a:endParaRPr lang="en-US" sz="8800" dirty="0">
              <a:effectLst>
                <a:outerShdw blurRad="228600" dist="38100" dir="720000" sx="98000" sy="98000" algn="tl">
                  <a:schemeClr val="tx1">
                    <a:alpha val="91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1530" y="1983105"/>
            <a:ext cx="1121283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GRACE and Grudges don’t coexist, don’t coordinate, don’t collaborate, don’t cohabitate.  If you’re holding grudges against another believer… take care of it or get over it.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6246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016587" y="297180"/>
            <a:ext cx="4175413" cy="1451610"/>
          </a:xfrm>
          <a:prstGeom prst="rect">
            <a:avLst/>
          </a:prstGeom>
          <a:noFill/>
          <a:effectLst>
            <a:glow rad="139700">
              <a:schemeClr val="accent5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800" dirty="0" smtClean="0">
                <a:effectLst>
                  <a:outerShdw blurRad="228600" dist="38100" dir="720000" sx="98000" sy="98000" algn="tl">
                    <a:schemeClr val="tx1">
                      <a:alpha val="91000"/>
                    </a:schemeClr>
                  </a:outerShdw>
                </a:effectLst>
              </a:rPr>
              <a:t>GRACE</a:t>
            </a:r>
            <a:endParaRPr lang="en-US" sz="8800" dirty="0">
              <a:effectLst>
                <a:outerShdw blurRad="228600" dist="38100" dir="720000" sx="98000" sy="98000" algn="tl">
                  <a:schemeClr val="tx1">
                    <a:alpha val="91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1530" y="1983105"/>
            <a:ext cx="112128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Beyond all these things put on Love,</a:t>
            </a:r>
          </a:p>
          <a:p>
            <a:pPr algn="ctr"/>
            <a:r>
              <a:rPr lang="en-US" sz="4800" dirty="0" smtClean="0"/>
              <a:t>which is the perfect bond of unity</a:t>
            </a:r>
            <a:endParaRPr lang="en-US" sz="4800" dirty="0"/>
          </a:p>
        </p:txBody>
      </p:sp>
      <p:sp>
        <p:nvSpPr>
          <p:cNvPr id="6" name="TextBox 5"/>
          <p:cNvSpPr txBox="1"/>
          <p:nvPr/>
        </p:nvSpPr>
        <p:spPr>
          <a:xfrm>
            <a:off x="7412200" y="6003072"/>
            <a:ext cx="46121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Colossians 3:14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00941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016587" y="297180"/>
            <a:ext cx="4175413" cy="1451610"/>
          </a:xfrm>
          <a:prstGeom prst="rect">
            <a:avLst/>
          </a:prstGeom>
          <a:noFill/>
          <a:effectLst>
            <a:glow rad="139700">
              <a:schemeClr val="accent5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800" dirty="0" smtClean="0">
                <a:effectLst>
                  <a:outerShdw blurRad="228600" dist="38100" dir="720000" sx="98000" sy="98000" algn="tl">
                    <a:schemeClr val="tx1">
                      <a:alpha val="91000"/>
                    </a:schemeClr>
                  </a:outerShdw>
                </a:effectLst>
              </a:rPr>
              <a:t>GRACE</a:t>
            </a:r>
            <a:endParaRPr lang="en-US" sz="8800" dirty="0">
              <a:effectLst>
                <a:outerShdw blurRad="228600" dist="38100" dir="720000" sx="98000" sy="98000" algn="tl">
                  <a:schemeClr val="tx1">
                    <a:alpha val="91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1530" y="1983105"/>
            <a:ext cx="1121283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Let the peace of Christ rule in your</a:t>
            </a:r>
          </a:p>
          <a:p>
            <a:pPr algn="ctr"/>
            <a:r>
              <a:rPr lang="en-US" sz="4800" dirty="0" smtClean="0"/>
              <a:t>hearts, to which indeed you were</a:t>
            </a:r>
          </a:p>
          <a:p>
            <a:pPr algn="ctr"/>
            <a:r>
              <a:rPr lang="en-US" sz="4800" dirty="0" smtClean="0"/>
              <a:t>called in one body;</a:t>
            </a:r>
          </a:p>
          <a:p>
            <a:pPr algn="ctr"/>
            <a:r>
              <a:rPr lang="en-US" sz="4800" dirty="0" smtClean="0"/>
              <a:t>and be thankful.</a:t>
            </a:r>
            <a:endParaRPr lang="en-US" sz="4800" dirty="0"/>
          </a:p>
        </p:txBody>
      </p:sp>
      <p:sp>
        <p:nvSpPr>
          <p:cNvPr id="6" name="TextBox 5"/>
          <p:cNvSpPr txBox="1"/>
          <p:nvPr/>
        </p:nvSpPr>
        <p:spPr>
          <a:xfrm>
            <a:off x="7412200" y="6003072"/>
            <a:ext cx="46121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Colossians 3:15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61214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016587" y="297180"/>
            <a:ext cx="4175413" cy="1451610"/>
          </a:xfrm>
          <a:prstGeom prst="rect">
            <a:avLst/>
          </a:prstGeom>
          <a:noFill/>
          <a:effectLst>
            <a:glow rad="139700">
              <a:schemeClr val="accent5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800" dirty="0" smtClean="0">
                <a:effectLst>
                  <a:outerShdw blurRad="228600" dist="38100" dir="720000" sx="98000" sy="98000" algn="tl">
                    <a:schemeClr val="tx1">
                      <a:alpha val="91000"/>
                    </a:schemeClr>
                  </a:outerShdw>
                </a:effectLst>
              </a:rPr>
              <a:t>GRACE</a:t>
            </a:r>
            <a:endParaRPr lang="en-US" sz="8800" dirty="0">
              <a:effectLst>
                <a:outerShdw blurRad="228600" dist="38100" dir="720000" sx="98000" sy="98000" algn="tl">
                  <a:schemeClr val="tx1">
                    <a:alpha val="91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1530" y="1983105"/>
            <a:ext cx="1121283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Let the word of Christ richly dwell</a:t>
            </a:r>
          </a:p>
          <a:p>
            <a:pPr algn="ctr"/>
            <a:r>
              <a:rPr lang="en-US" sz="4800" dirty="0" smtClean="0"/>
              <a:t>within you, with all wisdom</a:t>
            </a:r>
          </a:p>
          <a:p>
            <a:pPr algn="ctr"/>
            <a:r>
              <a:rPr lang="en-US" sz="4800" dirty="0" smtClean="0"/>
              <a:t>teaching and admonishing</a:t>
            </a:r>
          </a:p>
          <a:p>
            <a:pPr algn="ctr"/>
            <a:r>
              <a:rPr lang="en-US" sz="4800" dirty="0" smtClean="0"/>
              <a:t>one another with psalms</a:t>
            </a:r>
          </a:p>
          <a:p>
            <a:pPr algn="ctr"/>
            <a:r>
              <a:rPr lang="en-US" sz="4800" dirty="0" smtClean="0"/>
              <a:t>and hymns and spiritual songs…</a:t>
            </a:r>
            <a:endParaRPr lang="en-US" sz="4800" dirty="0"/>
          </a:p>
        </p:txBody>
      </p:sp>
      <p:sp>
        <p:nvSpPr>
          <p:cNvPr id="6" name="TextBox 5"/>
          <p:cNvSpPr txBox="1"/>
          <p:nvPr/>
        </p:nvSpPr>
        <p:spPr>
          <a:xfrm>
            <a:off x="7412200" y="6003072"/>
            <a:ext cx="46121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Colossians 3:16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10575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016587" y="297180"/>
            <a:ext cx="4175413" cy="1451610"/>
          </a:xfrm>
          <a:prstGeom prst="rect">
            <a:avLst/>
          </a:prstGeom>
          <a:noFill/>
          <a:effectLst>
            <a:glow rad="139700">
              <a:schemeClr val="accent5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800" dirty="0" smtClean="0">
                <a:effectLst>
                  <a:outerShdw blurRad="228600" dist="38100" dir="720000" sx="98000" sy="98000" algn="tl">
                    <a:schemeClr val="tx1">
                      <a:alpha val="91000"/>
                    </a:schemeClr>
                  </a:outerShdw>
                </a:effectLst>
              </a:rPr>
              <a:t>GRACE</a:t>
            </a:r>
            <a:endParaRPr lang="en-US" sz="8800" dirty="0">
              <a:effectLst>
                <a:outerShdw blurRad="228600" dist="38100" dir="720000" sx="98000" sy="98000" algn="tl">
                  <a:schemeClr val="tx1">
                    <a:alpha val="91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1530" y="1983105"/>
            <a:ext cx="1121283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“Dwell”: “… not make a short stay, or an occasional visit but take up state residence.”</a:t>
            </a:r>
          </a:p>
          <a:p>
            <a:pPr algn="ctr"/>
            <a:r>
              <a:rPr lang="en-US" sz="4800" dirty="0" smtClean="0"/>
              <a:t>- John Wesley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06401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016587" y="297180"/>
            <a:ext cx="4175413" cy="1451610"/>
          </a:xfrm>
          <a:prstGeom prst="rect">
            <a:avLst/>
          </a:prstGeom>
          <a:noFill/>
          <a:effectLst>
            <a:glow rad="139700">
              <a:schemeClr val="accent5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800" dirty="0" smtClean="0">
                <a:effectLst>
                  <a:outerShdw blurRad="228600" dist="38100" dir="720000" sx="98000" sy="98000" algn="tl">
                    <a:schemeClr val="tx1">
                      <a:alpha val="91000"/>
                    </a:schemeClr>
                  </a:outerShdw>
                </a:effectLst>
              </a:rPr>
              <a:t>GRACE</a:t>
            </a:r>
            <a:endParaRPr lang="en-US" sz="8800" dirty="0">
              <a:effectLst>
                <a:outerShdw blurRad="228600" dist="38100" dir="720000" sx="98000" sy="98000" algn="tl">
                  <a:schemeClr val="tx1">
                    <a:alpha val="91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1530" y="1983105"/>
            <a:ext cx="1121283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GRACE doesn’t overlook sin, but offers undeserved forgiveness and blessing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12365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016587" y="297180"/>
            <a:ext cx="4175413" cy="1451610"/>
          </a:xfrm>
          <a:prstGeom prst="rect">
            <a:avLst/>
          </a:prstGeom>
          <a:noFill/>
          <a:effectLst>
            <a:glow rad="139700">
              <a:schemeClr val="accent5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800" dirty="0" smtClean="0">
                <a:effectLst>
                  <a:outerShdw blurRad="228600" dist="38100" dir="720000" sx="98000" sy="98000" algn="tl">
                    <a:schemeClr val="tx1">
                      <a:alpha val="91000"/>
                    </a:schemeClr>
                  </a:outerShdw>
                </a:effectLst>
              </a:rPr>
              <a:t>GRACE</a:t>
            </a:r>
            <a:endParaRPr lang="en-US" sz="8800" dirty="0">
              <a:effectLst>
                <a:outerShdw blurRad="228600" dist="38100" dir="720000" sx="98000" sy="98000" algn="tl">
                  <a:schemeClr val="tx1">
                    <a:alpha val="91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1530" y="1983105"/>
            <a:ext cx="112128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GRACE doesn’t focus on what is, but what could be.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39741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016587" y="297180"/>
            <a:ext cx="4175413" cy="1451610"/>
          </a:xfrm>
          <a:prstGeom prst="rect">
            <a:avLst/>
          </a:prstGeom>
          <a:noFill/>
          <a:effectLst>
            <a:glow rad="139700">
              <a:schemeClr val="accent5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800" dirty="0" smtClean="0">
                <a:effectLst>
                  <a:outerShdw blurRad="228600" dist="38100" dir="720000" sx="98000" sy="98000" algn="tl">
                    <a:schemeClr val="tx1">
                      <a:alpha val="91000"/>
                    </a:schemeClr>
                  </a:outerShdw>
                </a:effectLst>
              </a:rPr>
              <a:t>GRACE</a:t>
            </a:r>
            <a:endParaRPr lang="en-US" sz="8800" dirty="0">
              <a:effectLst>
                <a:outerShdw blurRad="228600" dist="38100" dir="720000" sx="98000" sy="98000" algn="tl">
                  <a:schemeClr val="tx1">
                    <a:alpha val="91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1530" y="1983105"/>
            <a:ext cx="112128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singing with thankfulness</a:t>
            </a:r>
          </a:p>
          <a:p>
            <a:pPr algn="ctr"/>
            <a:r>
              <a:rPr lang="en-US" sz="4800" dirty="0" smtClean="0"/>
              <a:t>in your hearts to God.</a:t>
            </a:r>
            <a:endParaRPr lang="en-US" sz="4800" dirty="0"/>
          </a:p>
        </p:txBody>
      </p:sp>
      <p:sp>
        <p:nvSpPr>
          <p:cNvPr id="6" name="TextBox 5"/>
          <p:cNvSpPr txBox="1"/>
          <p:nvPr/>
        </p:nvSpPr>
        <p:spPr>
          <a:xfrm>
            <a:off x="7412200" y="6003072"/>
            <a:ext cx="46121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Colossians 3:16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09288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016587" y="297180"/>
            <a:ext cx="4175413" cy="1451610"/>
          </a:xfrm>
          <a:prstGeom prst="rect">
            <a:avLst/>
          </a:prstGeom>
          <a:noFill/>
          <a:effectLst>
            <a:glow rad="139700">
              <a:schemeClr val="accent5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800" dirty="0" smtClean="0">
                <a:effectLst>
                  <a:outerShdw blurRad="228600" dist="38100" dir="720000" sx="98000" sy="98000" algn="tl">
                    <a:schemeClr val="tx1">
                      <a:alpha val="91000"/>
                    </a:schemeClr>
                  </a:outerShdw>
                </a:effectLst>
              </a:rPr>
              <a:t>GRACE</a:t>
            </a:r>
            <a:endParaRPr lang="en-US" sz="8800" dirty="0">
              <a:effectLst>
                <a:outerShdw blurRad="228600" dist="38100" dir="720000" sx="98000" sy="98000" algn="tl">
                  <a:schemeClr val="tx1">
                    <a:alpha val="91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1530" y="1983105"/>
            <a:ext cx="1121283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“But when we sing psalms we make no melody unless we sing with grace in our hearts…”</a:t>
            </a:r>
          </a:p>
          <a:p>
            <a:pPr algn="ctr"/>
            <a:r>
              <a:rPr lang="en-US" sz="4800" dirty="0" smtClean="0"/>
              <a:t>-Matthew Henry</a:t>
            </a:r>
          </a:p>
        </p:txBody>
      </p:sp>
    </p:spTree>
    <p:extLst>
      <p:ext uri="{BB962C8B-B14F-4D97-AF65-F5344CB8AC3E}">
        <p14:creationId xmlns:p14="http://schemas.microsoft.com/office/powerpoint/2010/main" val="89914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016587" y="297180"/>
            <a:ext cx="4175413" cy="1451610"/>
          </a:xfrm>
          <a:prstGeom prst="rect">
            <a:avLst/>
          </a:prstGeom>
          <a:noFill/>
          <a:effectLst>
            <a:glow rad="139700">
              <a:schemeClr val="accent5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800" dirty="0" smtClean="0">
                <a:effectLst>
                  <a:outerShdw blurRad="228600" dist="38100" dir="720000" sx="98000" sy="98000" algn="tl">
                    <a:schemeClr val="tx1">
                      <a:alpha val="91000"/>
                    </a:schemeClr>
                  </a:outerShdw>
                </a:effectLst>
              </a:rPr>
              <a:t>GRACE</a:t>
            </a:r>
            <a:endParaRPr lang="en-US" sz="8800" dirty="0">
              <a:effectLst>
                <a:outerShdw blurRad="228600" dist="38100" dir="720000" sx="98000" sy="98000" algn="tl">
                  <a:schemeClr val="tx1">
                    <a:alpha val="91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1530" y="1983105"/>
            <a:ext cx="1121283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“Singing is rightly performed when the heart and voice agree.”</a:t>
            </a:r>
          </a:p>
          <a:p>
            <a:pPr algn="ctr"/>
            <a:r>
              <a:rPr lang="en-US" sz="4800" dirty="0" smtClean="0"/>
              <a:t>- John Gill</a:t>
            </a:r>
          </a:p>
        </p:txBody>
      </p:sp>
    </p:spTree>
    <p:extLst>
      <p:ext uri="{BB962C8B-B14F-4D97-AF65-F5344CB8AC3E}">
        <p14:creationId xmlns:p14="http://schemas.microsoft.com/office/powerpoint/2010/main" val="339261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016587" y="297180"/>
            <a:ext cx="4175413" cy="1451610"/>
          </a:xfrm>
          <a:prstGeom prst="rect">
            <a:avLst/>
          </a:prstGeom>
          <a:noFill/>
          <a:effectLst>
            <a:glow rad="139700">
              <a:schemeClr val="accent5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800" dirty="0" smtClean="0">
                <a:effectLst>
                  <a:outerShdw blurRad="228600" dist="38100" dir="720000" sx="98000" sy="98000" algn="tl">
                    <a:schemeClr val="tx1">
                      <a:alpha val="91000"/>
                    </a:schemeClr>
                  </a:outerShdw>
                </a:effectLst>
              </a:rPr>
              <a:t>GRACE</a:t>
            </a:r>
            <a:endParaRPr lang="en-US" sz="8800" dirty="0">
              <a:effectLst>
                <a:outerShdw blurRad="228600" dist="38100" dir="720000" sx="98000" sy="98000" algn="tl">
                  <a:schemeClr val="tx1">
                    <a:alpha val="91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1530" y="1983105"/>
            <a:ext cx="1121283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So, as those who have been </a:t>
            </a:r>
          </a:p>
          <a:p>
            <a:pPr algn="ctr"/>
            <a:r>
              <a:rPr lang="en-US" sz="4800" dirty="0"/>
              <a:t>c</a:t>
            </a:r>
            <a:r>
              <a:rPr lang="en-US" sz="4800" dirty="0" smtClean="0"/>
              <a:t>hosen of God, holy and beloved, </a:t>
            </a:r>
          </a:p>
          <a:p>
            <a:pPr algn="ctr"/>
            <a:r>
              <a:rPr lang="en-US" sz="4800" dirty="0" smtClean="0"/>
              <a:t>put on a heart of compassion, </a:t>
            </a:r>
          </a:p>
          <a:p>
            <a:pPr algn="ctr"/>
            <a:r>
              <a:rPr lang="en-US" sz="4800" dirty="0" smtClean="0"/>
              <a:t>kindness, humility,</a:t>
            </a:r>
          </a:p>
          <a:p>
            <a:pPr algn="ctr"/>
            <a:r>
              <a:rPr lang="en-US" sz="4800" dirty="0" smtClean="0"/>
              <a:t>gentleness and patience.</a:t>
            </a:r>
            <a:endParaRPr lang="en-US" sz="4800" dirty="0"/>
          </a:p>
        </p:txBody>
      </p:sp>
      <p:sp>
        <p:nvSpPr>
          <p:cNvPr id="6" name="TextBox 5"/>
          <p:cNvSpPr txBox="1"/>
          <p:nvPr/>
        </p:nvSpPr>
        <p:spPr>
          <a:xfrm>
            <a:off x="7412200" y="6003072"/>
            <a:ext cx="46121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Colossians 3:12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99411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016587" y="297180"/>
            <a:ext cx="4175413" cy="1451610"/>
          </a:xfrm>
          <a:prstGeom prst="rect">
            <a:avLst/>
          </a:prstGeom>
          <a:noFill/>
          <a:effectLst>
            <a:glow rad="139700">
              <a:schemeClr val="accent5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800" dirty="0" smtClean="0">
                <a:effectLst>
                  <a:outerShdw blurRad="228600" dist="38100" dir="720000" sx="98000" sy="98000" algn="tl">
                    <a:schemeClr val="tx1">
                      <a:alpha val="91000"/>
                    </a:schemeClr>
                  </a:outerShdw>
                </a:effectLst>
              </a:rPr>
              <a:t>GRACE</a:t>
            </a:r>
            <a:endParaRPr lang="en-US" sz="8800" dirty="0">
              <a:effectLst>
                <a:outerShdw blurRad="228600" dist="38100" dir="720000" sx="98000" sy="98000" algn="tl">
                  <a:schemeClr val="tx1">
                    <a:alpha val="91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1530" y="1983105"/>
            <a:ext cx="1121283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Whatever you do in word or deed</a:t>
            </a:r>
          </a:p>
          <a:p>
            <a:pPr algn="ctr"/>
            <a:r>
              <a:rPr lang="en-US" sz="4800" dirty="0" smtClean="0"/>
              <a:t>do all in the name of the Lord</a:t>
            </a:r>
          </a:p>
          <a:p>
            <a:pPr algn="ctr"/>
            <a:r>
              <a:rPr lang="en-US" sz="4800" dirty="0" smtClean="0"/>
              <a:t>Jesus, giving thanks through Him</a:t>
            </a:r>
          </a:p>
          <a:p>
            <a:pPr algn="ctr"/>
            <a:r>
              <a:rPr lang="en-US" sz="4800" dirty="0" smtClean="0"/>
              <a:t>to God the Father.</a:t>
            </a:r>
            <a:endParaRPr lang="en-US" sz="4800" dirty="0"/>
          </a:p>
        </p:txBody>
      </p:sp>
      <p:sp>
        <p:nvSpPr>
          <p:cNvPr id="6" name="TextBox 5"/>
          <p:cNvSpPr txBox="1"/>
          <p:nvPr/>
        </p:nvSpPr>
        <p:spPr>
          <a:xfrm>
            <a:off x="7412200" y="6003072"/>
            <a:ext cx="46121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Colossians 3:17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10449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016587" y="297180"/>
            <a:ext cx="4175413" cy="1451610"/>
          </a:xfrm>
          <a:prstGeom prst="rect">
            <a:avLst/>
          </a:prstGeom>
          <a:noFill/>
          <a:effectLst>
            <a:glow rad="139700">
              <a:schemeClr val="accent5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800" dirty="0" smtClean="0">
                <a:effectLst>
                  <a:outerShdw blurRad="228600" dist="38100" dir="720000" sx="98000" sy="98000" algn="tl">
                    <a:schemeClr val="tx1">
                      <a:alpha val="91000"/>
                    </a:schemeClr>
                  </a:outerShdw>
                </a:effectLst>
              </a:rPr>
              <a:t>GRACE</a:t>
            </a:r>
            <a:endParaRPr lang="en-US" sz="8800" dirty="0">
              <a:effectLst>
                <a:outerShdw blurRad="228600" dist="38100" dir="720000" sx="98000" sy="98000" algn="tl">
                  <a:schemeClr val="tx1">
                    <a:alpha val="91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983105"/>
            <a:ext cx="12192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- In the Strength of Christ</a:t>
            </a:r>
          </a:p>
          <a:p>
            <a:r>
              <a:rPr lang="en-US" sz="4800" dirty="0" smtClean="0"/>
              <a:t>- According to the mind &amp; will of Christ</a:t>
            </a:r>
          </a:p>
          <a:p>
            <a:r>
              <a:rPr lang="en-US" sz="4800" dirty="0" smtClean="0"/>
              <a:t>- Calling on His name for assistance</a:t>
            </a:r>
          </a:p>
          <a:p>
            <a:r>
              <a:rPr lang="en-US" sz="4800" dirty="0" smtClean="0"/>
              <a:t>- Having solely in view His honor &amp; glory</a:t>
            </a:r>
          </a:p>
          <a:p>
            <a:pPr marL="685800" indent="-685800" algn="r">
              <a:buFontTx/>
              <a:buChar char="-"/>
            </a:pPr>
            <a:r>
              <a:rPr lang="en-US" sz="4800" dirty="0" smtClean="0"/>
              <a:t>John Gill</a:t>
            </a:r>
          </a:p>
          <a:p>
            <a:pPr marL="685800" indent="-685800">
              <a:buFontTx/>
              <a:buChar char="-"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19711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016587" y="297180"/>
            <a:ext cx="4175413" cy="1451610"/>
          </a:xfrm>
          <a:prstGeom prst="rect">
            <a:avLst/>
          </a:prstGeom>
          <a:noFill/>
          <a:effectLst>
            <a:glow rad="139700">
              <a:schemeClr val="accent5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800" dirty="0" smtClean="0">
                <a:effectLst>
                  <a:outerShdw blurRad="228600" dist="38100" dir="720000" sx="98000" sy="98000" algn="tl">
                    <a:schemeClr val="tx1">
                      <a:alpha val="91000"/>
                    </a:schemeClr>
                  </a:outerShdw>
                </a:effectLst>
              </a:rPr>
              <a:t>GRACE</a:t>
            </a:r>
            <a:endParaRPr lang="en-US" sz="8800" dirty="0">
              <a:effectLst>
                <a:outerShdw blurRad="228600" dist="38100" dir="720000" sx="98000" sy="98000" algn="tl">
                  <a:schemeClr val="tx1">
                    <a:alpha val="91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0100" y="1983105"/>
            <a:ext cx="105727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So What?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17708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016587" y="297180"/>
            <a:ext cx="4175413" cy="1451610"/>
          </a:xfrm>
          <a:prstGeom prst="rect">
            <a:avLst/>
          </a:prstGeom>
          <a:noFill/>
          <a:effectLst>
            <a:glow rad="139700">
              <a:schemeClr val="accent5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800" dirty="0" smtClean="0">
                <a:effectLst>
                  <a:outerShdw blurRad="228600" dist="38100" dir="720000" sx="98000" sy="98000" algn="tl">
                    <a:schemeClr val="tx1">
                      <a:alpha val="91000"/>
                    </a:schemeClr>
                  </a:outerShdw>
                </a:effectLst>
              </a:rPr>
              <a:t>GRACE</a:t>
            </a:r>
            <a:endParaRPr lang="en-US" sz="8800" dirty="0">
              <a:effectLst>
                <a:outerShdw blurRad="228600" dist="38100" dir="720000" sx="98000" sy="98000" algn="tl">
                  <a:schemeClr val="tx1">
                    <a:alpha val="91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0100" y="1983105"/>
            <a:ext cx="105727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>
              <a:buAutoNum type="arabicPeriod"/>
            </a:pPr>
            <a:r>
              <a:rPr lang="en-US" sz="4800" dirty="0" smtClean="0"/>
              <a:t>Beyond all these things </a:t>
            </a:r>
          </a:p>
          <a:p>
            <a:pPr algn="ctr"/>
            <a:r>
              <a:rPr lang="en-US" sz="4800" dirty="0" smtClean="0"/>
              <a:t>put on LOVE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03267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016587" y="297180"/>
            <a:ext cx="4175413" cy="1451610"/>
          </a:xfrm>
          <a:prstGeom prst="rect">
            <a:avLst/>
          </a:prstGeom>
          <a:noFill/>
          <a:effectLst>
            <a:glow rad="139700">
              <a:schemeClr val="accent5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800" dirty="0" smtClean="0">
                <a:effectLst>
                  <a:outerShdw blurRad="228600" dist="38100" dir="720000" sx="98000" sy="98000" algn="tl">
                    <a:schemeClr val="tx1">
                      <a:alpha val="91000"/>
                    </a:schemeClr>
                  </a:outerShdw>
                </a:effectLst>
              </a:rPr>
              <a:t>GRACE</a:t>
            </a:r>
            <a:endParaRPr lang="en-US" sz="8800" dirty="0">
              <a:effectLst>
                <a:outerShdw blurRad="228600" dist="38100" dir="720000" sx="98000" sy="98000" algn="tl">
                  <a:schemeClr val="tx1">
                    <a:alpha val="91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1983105"/>
            <a:ext cx="10534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2. PUT ON a heart of compassion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23394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016587" y="297180"/>
            <a:ext cx="4175413" cy="1451610"/>
          </a:xfrm>
          <a:prstGeom prst="rect">
            <a:avLst/>
          </a:prstGeom>
          <a:noFill/>
          <a:effectLst>
            <a:glow rad="139700">
              <a:schemeClr val="accent5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800" dirty="0" smtClean="0">
                <a:effectLst>
                  <a:outerShdw blurRad="228600" dist="38100" dir="720000" sx="98000" sy="98000" algn="tl">
                    <a:schemeClr val="tx1">
                      <a:alpha val="91000"/>
                    </a:schemeClr>
                  </a:outerShdw>
                </a:effectLst>
              </a:rPr>
              <a:t>GRACE</a:t>
            </a:r>
            <a:endParaRPr lang="en-US" sz="8800" dirty="0">
              <a:effectLst>
                <a:outerShdw blurRad="228600" dist="38100" dir="720000" sx="98000" sy="98000" algn="tl">
                  <a:schemeClr val="tx1">
                    <a:alpha val="91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1983105"/>
            <a:ext cx="10534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3. FORGIVE one another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55437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016587" y="297180"/>
            <a:ext cx="4175413" cy="1451610"/>
          </a:xfrm>
          <a:prstGeom prst="rect">
            <a:avLst/>
          </a:prstGeom>
          <a:noFill/>
          <a:effectLst>
            <a:glow rad="139700">
              <a:schemeClr val="accent5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800" dirty="0" smtClean="0">
                <a:effectLst>
                  <a:outerShdw blurRad="228600" dist="38100" dir="720000" sx="98000" sy="98000" algn="tl">
                    <a:schemeClr val="tx1">
                      <a:alpha val="91000"/>
                    </a:schemeClr>
                  </a:outerShdw>
                </a:effectLst>
              </a:rPr>
              <a:t>GRACE</a:t>
            </a:r>
            <a:endParaRPr lang="en-US" sz="8800" dirty="0">
              <a:effectLst>
                <a:outerShdw blurRad="228600" dist="38100" dir="720000" sx="98000" sy="98000" algn="tl">
                  <a:schemeClr val="tx1">
                    <a:alpha val="91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1983105"/>
            <a:ext cx="10534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4. U-N-I-T-Y in the BODY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72011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016587" y="297180"/>
            <a:ext cx="4175413" cy="1451610"/>
          </a:xfrm>
          <a:prstGeom prst="rect">
            <a:avLst/>
          </a:prstGeom>
          <a:noFill/>
          <a:effectLst>
            <a:glow rad="139700">
              <a:schemeClr val="accent5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800" dirty="0" smtClean="0">
                <a:effectLst>
                  <a:outerShdw blurRad="228600" dist="38100" dir="720000" sx="98000" sy="98000" algn="tl">
                    <a:schemeClr val="tx1">
                      <a:alpha val="91000"/>
                    </a:schemeClr>
                  </a:outerShdw>
                </a:effectLst>
              </a:rPr>
              <a:t>GRACE</a:t>
            </a:r>
            <a:endParaRPr lang="en-US" sz="8800" dirty="0">
              <a:effectLst>
                <a:outerShdw blurRad="228600" dist="38100" dir="720000" sx="98000" sy="98000" algn="tl">
                  <a:schemeClr val="tx1">
                    <a:alpha val="91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1983105"/>
            <a:ext cx="105346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5. Let his WORD </a:t>
            </a:r>
          </a:p>
          <a:p>
            <a:pPr algn="ctr"/>
            <a:r>
              <a:rPr lang="en-US" sz="4800" dirty="0" smtClean="0"/>
              <a:t>make a HOME here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45617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016587" y="297180"/>
            <a:ext cx="4175413" cy="1451610"/>
          </a:xfrm>
          <a:prstGeom prst="rect">
            <a:avLst/>
          </a:prstGeom>
          <a:noFill/>
          <a:effectLst>
            <a:glow rad="139700">
              <a:schemeClr val="accent5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800" dirty="0" smtClean="0">
                <a:effectLst>
                  <a:outerShdw blurRad="228600" dist="38100" dir="720000" sx="98000" sy="98000" algn="tl">
                    <a:schemeClr val="tx1">
                      <a:alpha val="91000"/>
                    </a:schemeClr>
                  </a:outerShdw>
                </a:effectLst>
              </a:rPr>
              <a:t>GRACE</a:t>
            </a:r>
            <a:endParaRPr lang="en-US" sz="8800" dirty="0">
              <a:effectLst>
                <a:outerShdw blurRad="228600" dist="38100" dir="720000" sx="98000" sy="98000" algn="tl">
                  <a:schemeClr val="tx1">
                    <a:alpha val="91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1983105"/>
            <a:ext cx="105346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6. Make MELODIES of </a:t>
            </a:r>
          </a:p>
          <a:p>
            <a:pPr algn="ctr"/>
            <a:r>
              <a:rPr lang="en-US" sz="4800" dirty="0" smtClean="0"/>
              <a:t>GRACE together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42524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016587" y="297180"/>
            <a:ext cx="4175413" cy="1451610"/>
          </a:xfrm>
          <a:prstGeom prst="rect">
            <a:avLst/>
          </a:prstGeom>
          <a:noFill/>
          <a:effectLst>
            <a:glow rad="139700">
              <a:schemeClr val="accent5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800" dirty="0" smtClean="0">
                <a:effectLst>
                  <a:outerShdw blurRad="228600" dist="38100" dir="720000" sx="98000" sy="98000" algn="tl">
                    <a:schemeClr val="tx1">
                      <a:alpha val="91000"/>
                    </a:schemeClr>
                  </a:outerShdw>
                </a:effectLst>
              </a:rPr>
              <a:t>GRACE</a:t>
            </a:r>
            <a:endParaRPr lang="en-US" sz="8800" dirty="0">
              <a:effectLst>
                <a:outerShdw blurRad="228600" dist="38100" dir="720000" sx="98000" sy="98000" algn="tl">
                  <a:schemeClr val="tx1">
                    <a:alpha val="91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1983105"/>
            <a:ext cx="105346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7. GIVE THANKS to the Father</a:t>
            </a:r>
          </a:p>
          <a:p>
            <a:pPr algn="ctr"/>
            <a:r>
              <a:rPr lang="en-US" sz="4800" dirty="0" smtClean="0"/>
              <a:t>for His AMAZING GRACE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57307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016587" y="297180"/>
            <a:ext cx="4175413" cy="1451610"/>
          </a:xfrm>
          <a:prstGeom prst="rect">
            <a:avLst/>
          </a:prstGeom>
          <a:noFill/>
          <a:effectLst>
            <a:glow rad="139700">
              <a:schemeClr val="accent5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800" dirty="0" smtClean="0">
                <a:effectLst>
                  <a:outerShdw blurRad="228600" dist="38100" dir="720000" sx="98000" sy="98000" algn="tl">
                    <a:schemeClr val="tx1">
                      <a:alpha val="91000"/>
                    </a:schemeClr>
                  </a:outerShdw>
                </a:effectLst>
              </a:rPr>
              <a:t>GRACE</a:t>
            </a:r>
            <a:endParaRPr lang="en-US" sz="8800" dirty="0">
              <a:effectLst>
                <a:outerShdw blurRad="228600" dist="38100" dir="720000" sx="98000" sy="98000" algn="tl">
                  <a:schemeClr val="tx1">
                    <a:alpha val="91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1530" y="1983105"/>
            <a:ext cx="1121283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u="sng" dirty="0" smtClean="0"/>
              <a:t>Humility</a:t>
            </a:r>
            <a:r>
              <a:rPr lang="en-US" sz="4800" dirty="0" smtClean="0"/>
              <a:t>:</a:t>
            </a:r>
          </a:p>
          <a:p>
            <a:pPr algn="ctr"/>
            <a:r>
              <a:rPr lang="en-US" sz="4800" dirty="0" smtClean="0"/>
              <a:t>When you recognize your position, </a:t>
            </a:r>
          </a:p>
          <a:p>
            <a:pPr algn="ctr"/>
            <a:r>
              <a:rPr lang="en-US" sz="4800" dirty="0" smtClean="0"/>
              <a:t>even existence, is based on what</a:t>
            </a:r>
          </a:p>
          <a:p>
            <a:pPr algn="ctr"/>
            <a:r>
              <a:rPr lang="en-US" sz="4800" dirty="0" smtClean="0"/>
              <a:t>you’ve received rather than</a:t>
            </a:r>
          </a:p>
          <a:p>
            <a:pPr algn="ctr"/>
            <a:r>
              <a:rPr lang="en-US" sz="4800" dirty="0" smtClean="0"/>
              <a:t>what you’ve achieved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24266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016587" y="297180"/>
            <a:ext cx="4175413" cy="1451610"/>
          </a:xfrm>
          <a:prstGeom prst="rect">
            <a:avLst/>
          </a:prstGeom>
          <a:noFill/>
          <a:effectLst>
            <a:glow rad="139700">
              <a:schemeClr val="accent5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800" dirty="0" smtClean="0">
                <a:effectLst>
                  <a:outerShdw blurRad="228600" dist="38100" dir="720000" sx="98000" sy="98000" algn="tl">
                    <a:schemeClr val="tx1">
                      <a:alpha val="91000"/>
                    </a:schemeClr>
                  </a:outerShdw>
                </a:effectLst>
              </a:rPr>
              <a:t>GRACE</a:t>
            </a:r>
            <a:endParaRPr lang="en-US" sz="8800" dirty="0">
              <a:effectLst>
                <a:outerShdw blurRad="228600" dist="38100" dir="720000" sx="98000" sy="98000" algn="tl">
                  <a:schemeClr val="tx1">
                    <a:alpha val="91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1530" y="1983105"/>
            <a:ext cx="1121283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Bearing with one another, </a:t>
            </a:r>
          </a:p>
          <a:p>
            <a:pPr algn="ctr"/>
            <a:r>
              <a:rPr lang="en-US" sz="4800" dirty="0" smtClean="0"/>
              <a:t>and forgiving each other, </a:t>
            </a:r>
          </a:p>
          <a:p>
            <a:pPr algn="ctr"/>
            <a:r>
              <a:rPr lang="en-US" sz="4800" dirty="0"/>
              <a:t>w</a:t>
            </a:r>
            <a:r>
              <a:rPr lang="en-US" sz="4800" dirty="0" smtClean="0"/>
              <a:t>hoever has a complaint against</a:t>
            </a:r>
          </a:p>
          <a:p>
            <a:pPr algn="ctr"/>
            <a:r>
              <a:rPr lang="en-US" sz="4800" dirty="0" smtClean="0"/>
              <a:t>anyone; just as the Lord forgave</a:t>
            </a:r>
          </a:p>
          <a:p>
            <a:pPr algn="ctr"/>
            <a:r>
              <a:rPr lang="en-US" sz="4800" dirty="0" smtClean="0"/>
              <a:t>you, so also should you</a:t>
            </a:r>
          </a:p>
          <a:p>
            <a:pPr algn="ctr"/>
            <a:endParaRPr lang="en-US" sz="4800" dirty="0"/>
          </a:p>
        </p:txBody>
      </p:sp>
      <p:sp>
        <p:nvSpPr>
          <p:cNvPr id="6" name="TextBox 5"/>
          <p:cNvSpPr txBox="1"/>
          <p:nvPr/>
        </p:nvSpPr>
        <p:spPr>
          <a:xfrm>
            <a:off x="7412200" y="6003072"/>
            <a:ext cx="46121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Colossians 3:13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18211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016587" y="297180"/>
            <a:ext cx="4175413" cy="1451610"/>
          </a:xfrm>
          <a:prstGeom prst="rect">
            <a:avLst/>
          </a:prstGeom>
          <a:noFill/>
          <a:effectLst>
            <a:glow rad="139700">
              <a:schemeClr val="accent5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800" dirty="0" smtClean="0">
                <a:effectLst>
                  <a:outerShdw blurRad="228600" dist="38100" dir="720000" sx="98000" sy="98000" algn="tl">
                    <a:schemeClr val="tx1">
                      <a:alpha val="91000"/>
                    </a:schemeClr>
                  </a:outerShdw>
                </a:effectLst>
              </a:rPr>
              <a:t>GRACE</a:t>
            </a:r>
            <a:endParaRPr lang="en-US" sz="8800" dirty="0">
              <a:effectLst>
                <a:outerShdw blurRad="228600" dist="38100" dir="720000" sx="98000" sy="98000" algn="tl">
                  <a:schemeClr val="tx1">
                    <a:alpha val="91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1530" y="1983105"/>
            <a:ext cx="112128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GRACE in the body is not</a:t>
            </a:r>
          </a:p>
          <a:p>
            <a:pPr algn="ctr"/>
            <a:r>
              <a:rPr lang="en-US" sz="4800" dirty="0" smtClean="0"/>
              <a:t>a monologue, it’s a conversation.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51073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016587" y="297180"/>
            <a:ext cx="4175413" cy="1451610"/>
          </a:xfrm>
          <a:prstGeom prst="rect">
            <a:avLst/>
          </a:prstGeom>
          <a:noFill/>
          <a:effectLst>
            <a:glow rad="139700">
              <a:schemeClr val="accent5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800" dirty="0" smtClean="0">
                <a:effectLst>
                  <a:outerShdw blurRad="228600" dist="38100" dir="720000" sx="98000" sy="98000" algn="tl">
                    <a:schemeClr val="tx1">
                      <a:alpha val="91000"/>
                    </a:schemeClr>
                  </a:outerShdw>
                </a:effectLst>
              </a:rPr>
              <a:t>GRACE</a:t>
            </a:r>
            <a:endParaRPr lang="en-US" sz="8800" dirty="0">
              <a:effectLst>
                <a:outerShdw blurRad="228600" dist="38100" dir="720000" sx="98000" sy="98000" algn="tl">
                  <a:schemeClr val="tx1">
                    <a:alpha val="91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850" y="2116455"/>
            <a:ext cx="117005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W.I.P.</a:t>
            </a:r>
          </a:p>
          <a:p>
            <a:pPr algn="ctr"/>
            <a:r>
              <a:rPr lang="en-US" sz="4800" dirty="0" smtClean="0"/>
              <a:t>Work In Progress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27460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016587" y="297180"/>
            <a:ext cx="4175413" cy="1451610"/>
          </a:xfrm>
          <a:prstGeom prst="rect">
            <a:avLst/>
          </a:prstGeom>
          <a:noFill/>
          <a:effectLst>
            <a:glow rad="139700">
              <a:schemeClr val="accent5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800" dirty="0" smtClean="0">
                <a:effectLst>
                  <a:outerShdw blurRad="228600" dist="38100" dir="720000" sx="98000" sy="98000" algn="tl">
                    <a:schemeClr val="tx1">
                      <a:alpha val="91000"/>
                    </a:schemeClr>
                  </a:outerShdw>
                </a:effectLst>
              </a:rPr>
              <a:t>GRACE</a:t>
            </a:r>
            <a:endParaRPr lang="en-US" sz="8800" dirty="0">
              <a:effectLst>
                <a:outerShdw blurRad="228600" dist="38100" dir="720000" sx="98000" sy="98000" algn="tl">
                  <a:schemeClr val="tx1">
                    <a:alpha val="91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1530" y="1983105"/>
            <a:ext cx="1121283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“The more aware you are of your need for God’s grace, the more</a:t>
            </a:r>
          </a:p>
          <a:p>
            <a:pPr algn="ctr"/>
            <a:r>
              <a:rPr lang="en-US" sz="4800" dirty="0" smtClean="0"/>
              <a:t>generous you will be toward others”</a:t>
            </a:r>
          </a:p>
          <a:p>
            <a:pPr algn="ctr"/>
            <a:r>
              <a:rPr lang="en-US" sz="4800" dirty="0" smtClean="0"/>
              <a:t>-Richard </a:t>
            </a:r>
            <a:r>
              <a:rPr lang="en-US" sz="4800" dirty="0" err="1" smtClean="0"/>
              <a:t>Blackaby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54727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016587" y="297180"/>
            <a:ext cx="4175413" cy="1451610"/>
          </a:xfrm>
          <a:prstGeom prst="rect">
            <a:avLst/>
          </a:prstGeom>
          <a:noFill/>
          <a:effectLst>
            <a:glow rad="139700">
              <a:schemeClr val="accent5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800" dirty="0" smtClean="0">
                <a:effectLst>
                  <a:outerShdw blurRad="228600" dist="38100" dir="720000" sx="98000" sy="98000" algn="tl">
                    <a:schemeClr val="tx1">
                      <a:alpha val="91000"/>
                    </a:schemeClr>
                  </a:outerShdw>
                </a:effectLst>
              </a:rPr>
              <a:t>GRACE</a:t>
            </a:r>
            <a:endParaRPr lang="en-US" sz="8800" dirty="0">
              <a:effectLst>
                <a:outerShdw blurRad="228600" dist="38100" dir="720000" sx="98000" sy="98000" algn="tl">
                  <a:schemeClr val="tx1">
                    <a:alpha val="91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1530" y="1983105"/>
            <a:ext cx="1121283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“If you are truly grateful for God’s forgiveness you will be quick to forgive others”</a:t>
            </a:r>
          </a:p>
          <a:p>
            <a:pPr algn="ctr"/>
            <a:r>
              <a:rPr lang="en-US" sz="4800" dirty="0" smtClean="0"/>
              <a:t>-Richard </a:t>
            </a:r>
            <a:r>
              <a:rPr lang="en-US" sz="4800" dirty="0" err="1" smtClean="0"/>
              <a:t>Blackaby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78443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016587" y="297180"/>
            <a:ext cx="4175413" cy="1451610"/>
          </a:xfrm>
          <a:prstGeom prst="rect">
            <a:avLst/>
          </a:prstGeom>
          <a:noFill/>
          <a:effectLst>
            <a:glow rad="139700">
              <a:schemeClr val="accent5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800" dirty="0" smtClean="0">
                <a:effectLst>
                  <a:outerShdw blurRad="228600" dist="38100" dir="720000" sx="98000" sy="98000" algn="tl">
                    <a:schemeClr val="tx1">
                      <a:alpha val="91000"/>
                    </a:schemeClr>
                  </a:outerShdw>
                </a:effectLst>
              </a:rPr>
              <a:t>GRACE</a:t>
            </a:r>
            <a:endParaRPr lang="en-US" sz="8800" dirty="0">
              <a:effectLst>
                <a:outerShdw blurRad="228600" dist="38100" dir="720000" sx="98000" sy="98000" algn="tl">
                  <a:schemeClr val="tx1">
                    <a:alpha val="91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1530" y="1983105"/>
            <a:ext cx="1121283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“We will forgive others – whether they deserve it or not – to show our gratitude to God.  After all, that’s what he did for us.”</a:t>
            </a:r>
          </a:p>
          <a:p>
            <a:pPr algn="ctr"/>
            <a:r>
              <a:rPr lang="en-US" sz="4800" dirty="0" smtClean="0"/>
              <a:t>-Richard </a:t>
            </a:r>
            <a:r>
              <a:rPr lang="en-US" sz="4800" dirty="0" err="1" smtClean="0"/>
              <a:t>Blackaby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23613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TC104033937[[fn=Vapor Trail]]</Template>
  <TotalTime>129</TotalTime>
  <Words>531</Words>
  <Application>Microsoft Office PowerPoint</Application>
  <PresentationFormat>Widescreen</PresentationFormat>
  <Paragraphs>107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Arial</vt:lpstr>
      <vt:lpstr>Century Gothic</vt:lpstr>
      <vt:lpstr>Vapor Trail</vt:lpstr>
      <vt:lpstr>GRACE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</dc:title>
  <dc:creator>Paul Yurksaitis</dc:creator>
  <cp:lastModifiedBy>Paul Yurksaitis</cp:lastModifiedBy>
  <cp:revision>6</cp:revision>
  <dcterms:created xsi:type="dcterms:W3CDTF">2014-08-24T02:11:45Z</dcterms:created>
  <dcterms:modified xsi:type="dcterms:W3CDTF">2014-08-24T04:21:07Z</dcterms:modified>
</cp:coreProperties>
</file>