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56" r:id="rId2"/>
    <p:sldId id="279" r:id="rId3"/>
    <p:sldId id="282" r:id="rId4"/>
    <p:sldId id="278" r:id="rId5"/>
    <p:sldId id="277" r:id="rId6"/>
    <p:sldId id="281" r:id="rId7"/>
    <p:sldId id="362" r:id="rId8"/>
    <p:sldId id="283" r:id="rId9"/>
    <p:sldId id="329" r:id="rId10"/>
    <p:sldId id="331" r:id="rId11"/>
    <p:sldId id="260" r:id="rId12"/>
    <p:sldId id="335" r:id="rId13"/>
    <p:sldId id="308" r:id="rId14"/>
    <p:sldId id="336" r:id="rId15"/>
    <p:sldId id="357" r:id="rId16"/>
    <p:sldId id="358" r:id="rId17"/>
    <p:sldId id="359" r:id="rId18"/>
    <p:sldId id="360" r:id="rId19"/>
    <p:sldId id="267" r:id="rId20"/>
    <p:sldId id="327" r:id="rId21"/>
    <p:sldId id="328" r:id="rId22"/>
    <p:sldId id="338" r:id="rId23"/>
    <p:sldId id="263" r:id="rId24"/>
    <p:sldId id="257" r:id="rId25"/>
    <p:sldId id="266" r:id="rId26"/>
    <p:sldId id="339" r:id="rId27"/>
    <p:sldId id="340" r:id="rId28"/>
    <p:sldId id="341" r:id="rId29"/>
    <p:sldId id="342" r:id="rId30"/>
    <p:sldId id="343" r:id="rId31"/>
    <p:sldId id="344" r:id="rId32"/>
    <p:sldId id="352" r:id="rId33"/>
    <p:sldId id="345" r:id="rId34"/>
    <p:sldId id="346" r:id="rId35"/>
    <p:sldId id="347" r:id="rId36"/>
    <p:sldId id="348" r:id="rId37"/>
    <p:sldId id="349" r:id="rId38"/>
    <p:sldId id="350" r:id="rId39"/>
    <p:sldId id="351" r:id="rId40"/>
    <p:sldId id="268" r:id="rId41"/>
    <p:sldId id="321" r:id="rId42"/>
    <p:sldId id="353" r:id="rId43"/>
    <p:sldId id="322" r:id="rId44"/>
    <p:sldId id="355" r:id="rId45"/>
    <p:sldId id="356" r:id="rId46"/>
    <p:sldId id="325" r:id="rId47"/>
    <p:sldId id="324" r:id="rId48"/>
    <p:sldId id="354" r:id="rId49"/>
    <p:sldId id="323" r:id="rId50"/>
  </p:sldIdLst>
  <p:sldSz cx="9144000" cy="6858000" type="screen4x3"/>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2233" autoAdjust="0"/>
    <p:restoredTop sz="94659" autoAdjust="0"/>
  </p:normalViewPr>
  <p:slideViewPr>
    <p:cSldViewPr>
      <p:cViewPr varScale="1">
        <p:scale>
          <a:sx n="31" d="100"/>
          <a:sy n="31" d="100"/>
        </p:scale>
        <p:origin x="-96" y="-870"/>
      </p:cViewPr>
      <p:guideLst>
        <p:guide orient="horz" pos="2160"/>
        <p:guide pos="2880"/>
      </p:guideLst>
    </p:cSldViewPr>
  </p:slideViewPr>
  <p:outlineViewPr>
    <p:cViewPr>
      <p:scale>
        <a:sx n="33" d="100"/>
        <a:sy n="33" d="100"/>
      </p:scale>
      <p:origin x="48" y="288"/>
    </p:cViewPr>
  </p:outlineViewPr>
  <p:notesTextViewPr>
    <p:cViewPr>
      <p:scale>
        <a:sx n="1" d="1"/>
        <a:sy n="1" d="1"/>
      </p:scale>
      <p:origin x="0" y="0"/>
    </p:cViewPr>
  </p:notesTextViewPr>
  <p:sorterViewPr>
    <p:cViewPr>
      <p:scale>
        <a:sx n="80" d="100"/>
        <a:sy n="80" d="100"/>
      </p:scale>
      <p:origin x="0" y="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05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5231639" y="0"/>
            <a:ext cx="4002299" cy="350520"/>
          </a:xfrm>
          <a:prstGeom prst="rect">
            <a:avLst/>
          </a:prstGeom>
        </p:spPr>
        <p:txBody>
          <a:bodyPr vert="horz" lIns="92830" tIns="46415" rIns="92830" bIns="46415" rtlCol="0"/>
          <a:lstStyle>
            <a:lvl1pPr algn="r">
              <a:defRPr sz="1200"/>
            </a:lvl1pPr>
          </a:lstStyle>
          <a:p>
            <a:fld id="{BA98E8F5-8B24-47C1-A8F5-12465DFBDBDF}" type="datetimeFigureOut">
              <a:rPr lang="en-US" smtClean="0"/>
              <a:t>3/21/2015</a:t>
            </a:fld>
            <a:endParaRPr lang="en-US"/>
          </a:p>
        </p:txBody>
      </p:sp>
      <p:sp>
        <p:nvSpPr>
          <p:cNvPr id="4" name="Footer Placeholder 3"/>
          <p:cNvSpPr>
            <a:spLocks noGrp="1"/>
          </p:cNvSpPr>
          <p:nvPr>
            <p:ph type="ftr" sz="quarter" idx="2"/>
          </p:nvPr>
        </p:nvSpPr>
        <p:spPr>
          <a:xfrm>
            <a:off x="0" y="6658664"/>
            <a:ext cx="4002299" cy="350520"/>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5231639" y="6658664"/>
            <a:ext cx="4002299" cy="350520"/>
          </a:xfrm>
          <a:prstGeom prst="rect">
            <a:avLst/>
          </a:prstGeom>
        </p:spPr>
        <p:txBody>
          <a:bodyPr vert="horz" lIns="92830" tIns="46415" rIns="92830" bIns="46415" rtlCol="0" anchor="b"/>
          <a:lstStyle>
            <a:lvl1pPr algn="r">
              <a:defRPr sz="1200"/>
            </a:lvl1pPr>
          </a:lstStyle>
          <a:p>
            <a:fld id="{76DFF687-78F0-49F2-A173-AAA9E4AE4359}" type="slidenum">
              <a:rPr lang="en-US" smtClean="0"/>
              <a:t>‹#›</a:t>
            </a:fld>
            <a:endParaRPr lang="en-US"/>
          </a:p>
        </p:txBody>
      </p:sp>
    </p:spTree>
    <p:extLst>
      <p:ext uri="{BB962C8B-B14F-4D97-AF65-F5344CB8AC3E}">
        <p14:creationId xmlns:p14="http://schemas.microsoft.com/office/powerpoint/2010/main" val="3387547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088"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32400" y="0"/>
            <a:ext cx="4002088" cy="350838"/>
          </a:xfrm>
          <a:prstGeom prst="rect">
            <a:avLst/>
          </a:prstGeom>
        </p:spPr>
        <p:txBody>
          <a:bodyPr vert="horz" lIns="91440" tIns="45720" rIns="91440" bIns="45720" rtlCol="0"/>
          <a:lstStyle>
            <a:lvl1pPr algn="r">
              <a:defRPr sz="1200"/>
            </a:lvl1pPr>
          </a:lstStyle>
          <a:p>
            <a:fld id="{95CA3363-6D3C-454F-A856-540CF5650D21}" type="datetimeFigureOut">
              <a:rPr lang="en-US" smtClean="0"/>
              <a:t>3/22/2015</a:t>
            </a:fld>
            <a:endParaRPr lang="en-US"/>
          </a:p>
        </p:txBody>
      </p:sp>
      <p:sp>
        <p:nvSpPr>
          <p:cNvPr id="4" name="Slide Image Placeholder 3"/>
          <p:cNvSpPr>
            <a:spLocks noGrp="1" noRot="1" noChangeAspect="1"/>
          </p:cNvSpPr>
          <p:nvPr>
            <p:ph type="sldImg" idx="2"/>
          </p:nvPr>
        </p:nvSpPr>
        <p:spPr>
          <a:xfrm>
            <a:off x="2865438" y="525463"/>
            <a:ext cx="3505200" cy="2628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3925" y="3330575"/>
            <a:ext cx="7388225" cy="31543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7975"/>
            <a:ext cx="4002088" cy="3508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32400" y="6657975"/>
            <a:ext cx="4002088" cy="350838"/>
          </a:xfrm>
          <a:prstGeom prst="rect">
            <a:avLst/>
          </a:prstGeom>
        </p:spPr>
        <p:txBody>
          <a:bodyPr vert="horz" lIns="91440" tIns="45720" rIns="91440" bIns="45720" rtlCol="0" anchor="b"/>
          <a:lstStyle>
            <a:lvl1pPr algn="r">
              <a:defRPr sz="1200"/>
            </a:lvl1pPr>
          </a:lstStyle>
          <a:p>
            <a:fld id="{3C73BC23-2146-45E4-A4AF-B1F7E6385BA4}" type="slidenum">
              <a:rPr lang="en-US" smtClean="0"/>
              <a:t>‹#›</a:t>
            </a:fld>
            <a:endParaRPr lang="en-US"/>
          </a:p>
        </p:txBody>
      </p:sp>
    </p:spTree>
    <p:extLst>
      <p:ext uri="{BB962C8B-B14F-4D97-AF65-F5344CB8AC3E}">
        <p14:creationId xmlns:p14="http://schemas.microsoft.com/office/powerpoint/2010/main" val="60737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73BC23-2146-45E4-A4AF-B1F7E6385BA4}" type="slidenum">
              <a:rPr lang="en-US" smtClean="0"/>
              <a:t>1</a:t>
            </a:fld>
            <a:endParaRPr lang="en-US"/>
          </a:p>
        </p:txBody>
      </p:sp>
    </p:spTree>
    <p:extLst>
      <p:ext uri="{BB962C8B-B14F-4D97-AF65-F5344CB8AC3E}">
        <p14:creationId xmlns:p14="http://schemas.microsoft.com/office/powerpoint/2010/main" val="3156815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73BC23-2146-45E4-A4AF-B1F7E6385BA4}" type="slidenum">
              <a:rPr lang="en-US" smtClean="0"/>
              <a:t>10</a:t>
            </a:fld>
            <a:endParaRPr lang="en-US"/>
          </a:p>
        </p:txBody>
      </p:sp>
    </p:spTree>
    <p:extLst>
      <p:ext uri="{BB962C8B-B14F-4D97-AF65-F5344CB8AC3E}">
        <p14:creationId xmlns:p14="http://schemas.microsoft.com/office/powerpoint/2010/main" val="1625116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73BC23-2146-45E4-A4AF-B1F7E6385BA4}" type="slidenum">
              <a:rPr lang="en-US" smtClean="0"/>
              <a:t>11</a:t>
            </a:fld>
            <a:endParaRPr lang="en-US"/>
          </a:p>
        </p:txBody>
      </p:sp>
    </p:spTree>
    <p:extLst>
      <p:ext uri="{BB962C8B-B14F-4D97-AF65-F5344CB8AC3E}">
        <p14:creationId xmlns:p14="http://schemas.microsoft.com/office/powerpoint/2010/main" val="1918567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73BC23-2146-45E4-A4AF-B1F7E6385BA4}" type="slidenum">
              <a:rPr lang="en-US" smtClean="0"/>
              <a:t>12</a:t>
            </a:fld>
            <a:endParaRPr lang="en-US"/>
          </a:p>
        </p:txBody>
      </p:sp>
    </p:spTree>
    <p:extLst>
      <p:ext uri="{BB962C8B-B14F-4D97-AF65-F5344CB8AC3E}">
        <p14:creationId xmlns:p14="http://schemas.microsoft.com/office/powerpoint/2010/main" val="989763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73BC23-2146-45E4-A4AF-B1F7E6385BA4}" type="slidenum">
              <a:rPr lang="en-US" smtClean="0"/>
              <a:t>13</a:t>
            </a:fld>
            <a:endParaRPr lang="en-US"/>
          </a:p>
        </p:txBody>
      </p:sp>
    </p:spTree>
    <p:extLst>
      <p:ext uri="{BB962C8B-B14F-4D97-AF65-F5344CB8AC3E}">
        <p14:creationId xmlns:p14="http://schemas.microsoft.com/office/powerpoint/2010/main" val="1531259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73BC23-2146-45E4-A4AF-B1F7E6385BA4}" type="slidenum">
              <a:rPr lang="en-US" smtClean="0"/>
              <a:t>14</a:t>
            </a:fld>
            <a:endParaRPr lang="en-US"/>
          </a:p>
        </p:txBody>
      </p:sp>
    </p:spTree>
    <p:extLst>
      <p:ext uri="{BB962C8B-B14F-4D97-AF65-F5344CB8AC3E}">
        <p14:creationId xmlns:p14="http://schemas.microsoft.com/office/powerpoint/2010/main" val="2680819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73BC23-2146-45E4-A4AF-B1F7E6385BA4}" type="slidenum">
              <a:rPr lang="en-US" smtClean="0"/>
              <a:t>15</a:t>
            </a:fld>
            <a:endParaRPr lang="en-US"/>
          </a:p>
        </p:txBody>
      </p:sp>
    </p:spTree>
    <p:extLst>
      <p:ext uri="{BB962C8B-B14F-4D97-AF65-F5344CB8AC3E}">
        <p14:creationId xmlns:p14="http://schemas.microsoft.com/office/powerpoint/2010/main" val="3081183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73BC23-2146-45E4-A4AF-B1F7E6385BA4}" type="slidenum">
              <a:rPr lang="en-US" smtClean="0"/>
              <a:t>16</a:t>
            </a:fld>
            <a:endParaRPr lang="en-US"/>
          </a:p>
        </p:txBody>
      </p:sp>
    </p:spTree>
    <p:extLst>
      <p:ext uri="{BB962C8B-B14F-4D97-AF65-F5344CB8AC3E}">
        <p14:creationId xmlns:p14="http://schemas.microsoft.com/office/powerpoint/2010/main" val="3466794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73BC23-2146-45E4-A4AF-B1F7E6385BA4}" type="slidenum">
              <a:rPr lang="en-US" smtClean="0"/>
              <a:t>17</a:t>
            </a:fld>
            <a:endParaRPr lang="en-US"/>
          </a:p>
        </p:txBody>
      </p:sp>
    </p:spTree>
    <p:extLst>
      <p:ext uri="{BB962C8B-B14F-4D97-AF65-F5344CB8AC3E}">
        <p14:creationId xmlns:p14="http://schemas.microsoft.com/office/powerpoint/2010/main" val="3080276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73BC23-2146-45E4-A4AF-B1F7E6385BA4}" type="slidenum">
              <a:rPr lang="en-US" smtClean="0"/>
              <a:t>18</a:t>
            </a:fld>
            <a:endParaRPr lang="en-US"/>
          </a:p>
        </p:txBody>
      </p:sp>
    </p:spTree>
    <p:extLst>
      <p:ext uri="{BB962C8B-B14F-4D97-AF65-F5344CB8AC3E}">
        <p14:creationId xmlns:p14="http://schemas.microsoft.com/office/powerpoint/2010/main" val="1112012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73BC23-2146-45E4-A4AF-B1F7E6385BA4}" type="slidenum">
              <a:rPr lang="en-US" smtClean="0"/>
              <a:t>19</a:t>
            </a:fld>
            <a:endParaRPr lang="en-US"/>
          </a:p>
        </p:txBody>
      </p:sp>
    </p:spTree>
    <p:extLst>
      <p:ext uri="{BB962C8B-B14F-4D97-AF65-F5344CB8AC3E}">
        <p14:creationId xmlns:p14="http://schemas.microsoft.com/office/powerpoint/2010/main" val="3198492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3BC23-2146-45E4-A4AF-B1F7E6385BA4}" type="slidenum">
              <a:rPr lang="en-US" smtClean="0"/>
              <a:t>2</a:t>
            </a:fld>
            <a:endParaRPr lang="en-US"/>
          </a:p>
        </p:txBody>
      </p:sp>
    </p:spTree>
    <p:extLst>
      <p:ext uri="{BB962C8B-B14F-4D97-AF65-F5344CB8AC3E}">
        <p14:creationId xmlns:p14="http://schemas.microsoft.com/office/powerpoint/2010/main" val="4106830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73BC23-2146-45E4-A4AF-B1F7E6385BA4}" type="slidenum">
              <a:rPr lang="en-US" smtClean="0"/>
              <a:t>20</a:t>
            </a:fld>
            <a:endParaRPr lang="en-US"/>
          </a:p>
        </p:txBody>
      </p:sp>
    </p:spTree>
    <p:extLst>
      <p:ext uri="{BB962C8B-B14F-4D97-AF65-F5344CB8AC3E}">
        <p14:creationId xmlns:p14="http://schemas.microsoft.com/office/powerpoint/2010/main" val="16197828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73BC23-2146-45E4-A4AF-B1F7E6385BA4}" type="slidenum">
              <a:rPr lang="en-US" smtClean="0"/>
              <a:t>21</a:t>
            </a:fld>
            <a:endParaRPr lang="en-US"/>
          </a:p>
        </p:txBody>
      </p:sp>
    </p:spTree>
    <p:extLst>
      <p:ext uri="{BB962C8B-B14F-4D97-AF65-F5344CB8AC3E}">
        <p14:creationId xmlns:p14="http://schemas.microsoft.com/office/powerpoint/2010/main" val="2283454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73BC23-2146-45E4-A4AF-B1F7E6385BA4}" type="slidenum">
              <a:rPr lang="en-US" smtClean="0"/>
              <a:t>22</a:t>
            </a:fld>
            <a:endParaRPr lang="en-US"/>
          </a:p>
        </p:txBody>
      </p:sp>
    </p:spTree>
    <p:extLst>
      <p:ext uri="{BB962C8B-B14F-4D97-AF65-F5344CB8AC3E}">
        <p14:creationId xmlns:p14="http://schemas.microsoft.com/office/powerpoint/2010/main" val="3383328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73BC23-2146-45E4-A4AF-B1F7E6385BA4}" type="slidenum">
              <a:rPr lang="en-US" smtClean="0"/>
              <a:t>23</a:t>
            </a:fld>
            <a:endParaRPr lang="en-US"/>
          </a:p>
        </p:txBody>
      </p:sp>
    </p:spTree>
    <p:extLst>
      <p:ext uri="{BB962C8B-B14F-4D97-AF65-F5344CB8AC3E}">
        <p14:creationId xmlns:p14="http://schemas.microsoft.com/office/powerpoint/2010/main" val="24765750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73BC23-2146-45E4-A4AF-B1F7E6385BA4}" type="slidenum">
              <a:rPr lang="en-US" smtClean="0"/>
              <a:t>24</a:t>
            </a:fld>
            <a:endParaRPr lang="en-US"/>
          </a:p>
        </p:txBody>
      </p:sp>
    </p:spTree>
    <p:extLst>
      <p:ext uri="{BB962C8B-B14F-4D97-AF65-F5344CB8AC3E}">
        <p14:creationId xmlns:p14="http://schemas.microsoft.com/office/powerpoint/2010/main" val="3642261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73BC23-2146-45E4-A4AF-B1F7E6385BA4}" type="slidenum">
              <a:rPr lang="en-US" smtClean="0"/>
              <a:t>25</a:t>
            </a:fld>
            <a:endParaRPr lang="en-US"/>
          </a:p>
        </p:txBody>
      </p:sp>
    </p:spTree>
    <p:extLst>
      <p:ext uri="{BB962C8B-B14F-4D97-AF65-F5344CB8AC3E}">
        <p14:creationId xmlns:p14="http://schemas.microsoft.com/office/powerpoint/2010/main" val="12411748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73BC23-2146-45E4-A4AF-B1F7E6385BA4}" type="slidenum">
              <a:rPr lang="en-US" smtClean="0"/>
              <a:t>26</a:t>
            </a:fld>
            <a:endParaRPr lang="en-US"/>
          </a:p>
        </p:txBody>
      </p:sp>
    </p:spTree>
    <p:extLst>
      <p:ext uri="{BB962C8B-B14F-4D97-AF65-F5344CB8AC3E}">
        <p14:creationId xmlns:p14="http://schemas.microsoft.com/office/powerpoint/2010/main" val="38814478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73BC23-2146-45E4-A4AF-B1F7E6385BA4}" type="slidenum">
              <a:rPr lang="en-US" smtClean="0"/>
              <a:t>27</a:t>
            </a:fld>
            <a:endParaRPr lang="en-US"/>
          </a:p>
        </p:txBody>
      </p:sp>
    </p:spTree>
    <p:extLst>
      <p:ext uri="{BB962C8B-B14F-4D97-AF65-F5344CB8AC3E}">
        <p14:creationId xmlns:p14="http://schemas.microsoft.com/office/powerpoint/2010/main" val="31805220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73BC23-2146-45E4-A4AF-B1F7E6385BA4}" type="slidenum">
              <a:rPr lang="en-US" smtClean="0"/>
              <a:t>28</a:t>
            </a:fld>
            <a:endParaRPr lang="en-US"/>
          </a:p>
        </p:txBody>
      </p:sp>
    </p:spTree>
    <p:extLst>
      <p:ext uri="{BB962C8B-B14F-4D97-AF65-F5344CB8AC3E}">
        <p14:creationId xmlns:p14="http://schemas.microsoft.com/office/powerpoint/2010/main" val="4352653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73BC23-2146-45E4-A4AF-B1F7E6385BA4}" type="slidenum">
              <a:rPr lang="en-US" smtClean="0"/>
              <a:t>29</a:t>
            </a:fld>
            <a:endParaRPr lang="en-US"/>
          </a:p>
        </p:txBody>
      </p:sp>
    </p:spTree>
    <p:extLst>
      <p:ext uri="{BB962C8B-B14F-4D97-AF65-F5344CB8AC3E}">
        <p14:creationId xmlns:p14="http://schemas.microsoft.com/office/powerpoint/2010/main" val="1329792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73BC23-2146-45E4-A4AF-B1F7E6385BA4}" type="slidenum">
              <a:rPr lang="en-US" smtClean="0"/>
              <a:t>3</a:t>
            </a:fld>
            <a:endParaRPr lang="en-US"/>
          </a:p>
        </p:txBody>
      </p:sp>
    </p:spTree>
    <p:extLst>
      <p:ext uri="{BB962C8B-B14F-4D97-AF65-F5344CB8AC3E}">
        <p14:creationId xmlns:p14="http://schemas.microsoft.com/office/powerpoint/2010/main" val="22796579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73BC23-2146-45E4-A4AF-B1F7E6385BA4}" type="slidenum">
              <a:rPr lang="en-US" smtClean="0"/>
              <a:t>30</a:t>
            </a:fld>
            <a:endParaRPr lang="en-US"/>
          </a:p>
        </p:txBody>
      </p:sp>
    </p:spTree>
    <p:extLst>
      <p:ext uri="{BB962C8B-B14F-4D97-AF65-F5344CB8AC3E}">
        <p14:creationId xmlns:p14="http://schemas.microsoft.com/office/powerpoint/2010/main" val="25474445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73BC23-2146-45E4-A4AF-B1F7E6385BA4}" type="slidenum">
              <a:rPr lang="en-US" smtClean="0"/>
              <a:t>31</a:t>
            </a:fld>
            <a:endParaRPr lang="en-US"/>
          </a:p>
        </p:txBody>
      </p:sp>
    </p:spTree>
    <p:extLst>
      <p:ext uri="{BB962C8B-B14F-4D97-AF65-F5344CB8AC3E}">
        <p14:creationId xmlns:p14="http://schemas.microsoft.com/office/powerpoint/2010/main" val="17412381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73BC23-2146-45E4-A4AF-B1F7E6385BA4}" type="slidenum">
              <a:rPr lang="en-US" smtClean="0"/>
              <a:t>32</a:t>
            </a:fld>
            <a:endParaRPr lang="en-US"/>
          </a:p>
        </p:txBody>
      </p:sp>
    </p:spTree>
    <p:extLst>
      <p:ext uri="{BB962C8B-B14F-4D97-AF65-F5344CB8AC3E}">
        <p14:creationId xmlns:p14="http://schemas.microsoft.com/office/powerpoint/2010/main" val="3739072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73BC23-2146-45E4-A4AF-B1F7E6385BA4}" type="slidenum">
              <a:rPr lang="en-US" smtClean="0"/>
              <a:t>33</a:t>
            </a:fld>
            <a:endParaRPr lang="en-US"/>
          </a:p>
        </p:txBody>
      </p:sp>
    </p:spTree>
    <p:extLst>
      <p:ext uri="{BB962C8B-B14F-4D97-AF65-F5344CB8AC3E}">
        <p14:creationId xmlns:p14="http://schemas.microsoft.com/office/powerpoint/2010/main" val="939940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73BC23-2146-45E4-A4AF-B1F7E6385BA4}" type="slidenum">
              <a:rPr lang="en-US" smtClean="0"/>
              <a:t>34</a:t>
            </a:fld>
            <a:endParaRPr lang="en-US"/>
          </a:p>
        </p:txBody>
      </p:sp>
    </p:spTree>
    <p:extLst>
      <p:ext uri="{BB962C8B-B14F-4D97-AF65-F5344CB8AC3E}">
        <p14:creationId xmlns:p14="http://schemas.microsoft.com/office/powerpoint/2010/main" val="42435402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73BC23-2146-45E4-A4AF-B1F7E6385BA4}" type="slidenum">
              <a:rPr lang="en-US" smtClean="0"/>
              <a:t>35</a:t>
            </a:fld>
            <a:endParaRPr lang="en-US"/>
          </a:p>
        </p:txBody>
      </p:sp>
    </p:spTree>
    <p:extLst>
      <p:ext uri="{BB962C8B-B14F-4D97-AF65-F5344CB8AC3E}">
        <p14:creationId xmlns:p14="http://schemas.microsoft.com/office/powerpoint/2010/main" val="24201039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73BC23-2146-45E4-A4AF-B1F7E6385BA4}" type="slidenum">
              <a:rPr lang="en-US" smtClean="0"/>
              <a:t>36</a:t>
            </a:fld>
            <a:endParaRPr lang="en-US"/>
          </a:p>
        </p:txBody>
      </p:sp>
    </p:spTree>
    <p:extLst>
      <p:ext uri="{BB962C8B-B14F-4D97-AF65-F5344CB8AC3E}">
        <p14:creationId xmlns:p14="http://schemas.microsoft.com/office/powerpoint/2010/main" val="22698434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73BC23-2146-45E4-A4AF-B1F7E6385BA4}" type="slidenum">
              <a:rPr lang="en-US" smtClean="0"/>
              <a:t>37</a:t>
            </a:fld>
            <a:endParaRPr lang="en-US"/>
          </a:p>
        </p:txBody>
      </p:sp>
    </p:spTree>
    <p:extLst>
      <p:ext uri="{BB962C8B-B14F-4D97-AF65-F5344CB8AC3E}">
        <p14:creationId xmlns:p14="http://schemas.microsoft.com/office/powerpoint/2010/main" val="26639317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73BC23-2146-45E4-A4AF-B1F7E6385BA4}" type="slidenum">
              <a:rPr lang="en-US" smtClean="0"/>
              <a:t>38</a:t>
            </a:fld>
            <a:endParaRPr lang="en-US"/>
          </a:p>
        </p:txBody>
      </p:sp>
    </p:spTree>
    <p:extLst>
      <p:ext uri="{BB962C8B-B14F-4D97-AF65-F5344CB8AC3E}">
        <p14:creationId xmlns:p14="http://schemas.microsoft.com/office/powerpoint/2010/main" val="25093861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73BC23-2146-45E4-A4AF-B1F7E6385BA4}" type="slidenum">
              <a:rPr lang="en-US" smtClean="0"/>
              <a:t>39</a:t>
            </a:fld>
            <a:endParaRPr lang="en-US"/>
          </a:p>
        </p:txBody>
      </p:sp>
    </p:spTree>
    <p:extLst>
      <p:ext uri="{BB962C8B-B14F-4D97-AF65-F5344CB8AC3E}">
        <p14:creationId xmlns:p14="http://schemas.microsoft.com/office/powerpoint/2010/main" val="1675341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73BC23-2146-45E4-A4AF-B1F7E6385BA4}" type="slidenum">
              <a:rPr lang="en-US" smtClean="0"/>
              <a:t>4</a:t>
            </a:fld>
            <a:endParaRPr lang="en-US"/>
          </a:p>
        </p:txBody>
      </p:sp>
    </p:spTree>
    <p:extLst>
      <p:ext uri="{BB962C8B-B14F-4D97-AF65-F5344CB8AC3E}">
        <p14:creationId xmlns:p14="http://schemas.microsoft.com/office/powerpoint/2010/main" val="21795669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73BC23-2146-45E4-A4AF-B1F7E6385BA4}" type="slidenum">
              <a:rPr lang="en-US" smtClean="0"/>
              <a:t>40</a:t>
            </a:fld>
            <a:endParaRPr lang="en-US"/>
          </a:p>
        </p:txBody>
      </p:sp>
    </p:spTree>
    <p:extLst>
      <p:ext uri="{BB962C8B-B14F-4D97-AF65-F5344CB8AC3E}">
        <p14:creationId xmlns:p14="http://schemas.microsoft.com/office/powerpoint/2010/main" val="27966173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73BC23-2146-45E4-A4AF-B1F7E6385BA4}" type="slidenum">
              <a:rPr lang="en-US" smtClean="0"/>
              <a:t>41</a:t>
            </a:fld>
            <a:endParaRPr lang="en-US"/>
          </a:p>
        </p:txBody>
      </p:sp>
    </p:spTree>
    <p:extLst>
      <p:ext uri="{BB962C8B-B14F-4D97-AF65-F5344CB8AC3E}">
        <p14:creationId xmlns:p14="http://schemas.microsoft.com/office/powerpoint/2010/main" val="17396878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73BC23-2146-45E4-A4AF-B1F7E6385BA4}" type="slidenum">
              <a:rPr lang="en-US" smtClean="0"/>
              <a:t>42</a:t>
            </a:fld>
            <a:endParaRPr lang="en-US"/>
          </a:p>
        </p:txBody>
      </p:sp>
    </p:spTree>
    <p:extLst>
      <p:ext uri="{BB962C8B-B14F-4D97-AF65-F5344CB8AC3E}">
        <p14:creationId xmlns:p14="http://schemas.microsoft.com/office/powerpoint/2010/main" val="24948676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3BC23-2146-45E4-A4AF-B1F7E6385BA4}" type="slidenum">
              <a:rPr lang="en-US" smtClean="0"/>
              <a:t>43</a:t>
            </a:fld>
            <a:endParaRPr lang="en-US"/>
          </a:p>
        </p:txBody>
      </p:sp>
    </p:spTree>
    <p:extLst>
      <p:ext uri="{BB962C8B-B14F-4D97-AF65-F5344CB8AC3E}">
        <p14:creationId xmlns:p14="http://schemas.microsoft.com/office/powerpoint/2010/main" val="2663679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3BC23-2146-45E4-A4AF-B1F7E6385BA4}" type="slidenum">
              <a:rPr lang="en-US" smtClean="0"/>
              <a:t>5</a:t>
            </a:fld>
            <a:endParaRPr lang="en-US"/>
          </a:p>
        </p:txBody>
      </p:sp>
    </p:spTree>
    <p:extLst>
      <p:ext uri="{BB962C8B-B14F-4D97-AF65-F5344CB8AC3E}">
        <p14:creationId xmlns:p14="http://schemas.microsoft.com/office/powerpoint/2010/main" val="1206819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73BC23-2146-45E4-A4AF-B1F7E6385BA4}" type="slidenum">
              <a:rPr lang="en-US" smtClean="0"/>
              <a:t>6</a:t>
            </a:fld>
            <a:endParaRPr lang="en-US"/>
          </a:p>
        </p:txBody>
      </p:sp>
    </p:spTree>
    <p:extLst>
      <p:ext uri="{BB962C8B-B14F-4D97-AF65-F5344CB8AC3E}">
        <p14:creationId xmlns:p14="http://schemas.microsoft.com/office/powerpoint/2010/main" val="1182857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73BC23-2146-45E4-A4AF-B1F7E6385BA4}" type="slidenum">
              <a:rPr lang="en-US" smtClean="0"/>
              <a:t>7</a:t>
            </a:fld>
            <a:endParaRPr lang="en-US"/>
          </a:p>
        </p:txBody>
      </p:sp>
    </p:spTree>
    <p:extLst>
      <p:ext uri="{BB962C8B-B14F-4D97-AF65-F5344CB8AC3E}">
        <p14:creationId xmlns:p14="http://schemas.microsoft.com/office/powerpoint/2010/main" val="1979832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73BC23-2146-45E4-A4AF-B1F7E6385BA4}" type="slidenum">
              <a:rPr lang="en-US" smtClean="0"/>
              <a:t>8</a:t>
            </a:fld>
            <a:endParaRPr lang="en-US"/>
          </a:p>
        </p:txBody>
      </p:sp>
    </p:spTree>
    <p:extLst>
      <p:ext uri="{BB962C8B-B14F-4D97-AF65-F5344CB8AC3E}">
        <p14:creationId xmlns:p14="http://schemas.microsoft.com/office/powerpoint/2010/main" val="270820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73BC23-2146-45E4-A4AF-B1F7E6385BA4}" type="slidenum">
              <a:rPr lang="en-US" smtClean="0"/>
              <a:t>9</a:t>
            </a:fld>
            <a:endParaRPr lang="en-US"/>
          </a:p>
        </p:txBody>
      </p:sp>
    </p:spTree>
    <p:extLst>
      <p:ext uri="{BB962C8B-B14F-4D97-AF65-F5344CB8AC3E}">
        <p14:creationId xmlns:p14="http://schemas.microsoft.com/office/powerpoint/2010/main" val="1979832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0E2401-213C-4788-97EB-173BECF58B99}" type="datetimeFigureOut">
              <a:rPr lang="en-US" smtClean="0"/>
              <a:t>3/21/2015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5ACE6-9485-4784-9DFF-DB66101595D5}" type="slidenum">
              <a:rPr lang="en-US" smtClean="0"/>
              <a:t>‹#›</a:t>
            </a:fld>
            <a:endParaRPr lang="en-US"/>
          </a:p>
        </p:txBody>
      </p:sp>
    </p:spTree>
    <p:extLst>
      <p:ext uri="{BB962C8B-B14F-4D97-AF65-F5344CB8AC3E}">
        <p14:creationId xmlns:p14="http://schemas.microsoft.com/office/powerpoint/2010/main" val="3323538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0E2401-213C-4788-97EB-173BECF58B99}" type="datetimeFigureOut">
              <a:rPr lang="en-US" smtClean="0"/>
              <a:t>3/21/2015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5ACE6-9485-4784-9DFF-DB66101595D5}" type="slidenum">
              <a:rPr lang="en-US" smtClean="0"/>
              <a:t>‹#›</a:t>
            </a:fld>
            <a:endParaRPr lang="en-US"/>
          </a:p>
        </p:txBody>
      </p:sp>
    </p:spTree>
    <p:extLst>
      <p:ext uri="{BB962C8B-B14F-4D97-AF65-F5344CB8AC3E}">
        <p14:creationId xmlns:p14="http://schemas.microsoft.com/office/powerpoint/2010/main" val="2142031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0E2401-213C-4788-97EB-173BECF58B99}" type="datetimeFigureOut">
              <a:rPr lang="en-US" smtClean="0"/>
              <a:t>3/21/2015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5ACE6-9485-4784-9DFF-DB66101595D5}" type="slidenum">
              <a:rPr lang="en-US" smtClean="0"/>
              <a:t>‹#›</a:t>
            </a:fld>
            <a:endParaRPr lang="en-US"/>
          </a:p>
        </p:txBody>
      </p:sp>
    </p:spTree>
    <p:extLst>
      <p:ext uri="{BB962C8B-B14F-4D97-AF65-F5344CB8AC3E}">
        <p14:creationId xmlns:p14="http://schemas.microsoft.com/office/powerpoint/2010/main" val="148010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0E2401-213C-4788-97EB-173BECF58B99}" type="datetimeFigureOut">
              <a:rPr lang="en-US" smtClean="0"/>
              <a:t>3/21/2015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5ACE6-9485-4784-9DFF-DB66101595D5}" type="slidenum">
              <a:rPr lang="en-US" smtClean="0"/>
              <a:t>‹#›</a:t>
            </a:fld>
            <a:endParaRPr lang="en-US"/>
          </a:p>
        </p:txBody>
      </p:sp>
    </p:spTree>
    <p:extLst>
      <p:ext uri="{BB962C8B-B14F-4D97-AF65-F5344CB8AC3E}">
        <p14:creationId xmlns:p14="http://schemas.microsoft.com/office/powerpoint/2010/main" val="257301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0E2401-213C-4788-97EB-173BECF58B99}" type="datetimeFigureOut">
              <a:rPr lang="en-US" smtClean="0"/>
              <a:t>3/21/2015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5ACE6-9485-4784-9DFF-DB66101595D5}" type="slidenum">
              <a:rPr lang="en-US" smtClean="0"/>
              <a:t>‹#›</a:t>
            </a:fld>
            <a:endParaRPr lang="en-US"/>
          </a:p>
        </p:txBody>
      </p:sp>
    </p:spTree>
    <p:extLst>
      <p:ext uri="{BB962C8B-B14F-4D97-AF65-F5344CB8AC3E}">
        <p14:creationId xmlns:p14="http://schemas.microsoft.com/office/powerpoint/2010/main" val="773726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0E2401-213C-4788-97EB-173BECF58B99}" type="datetimeFigureOut">
              <a:rPr lang="en-US" smtClean="0"/>
              <a:t>3/21/2015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15ACE6-9485-4784-9DFF-DB66101595D5}" type="slidenum">
              <a:rPr lang="en-US" smtClean="0"/>
              <a:t>‹#›</a:t>
            </a:fld>
            <a:endParaRPr lang="en-US"/>
          </a:p>
        </p:txBody>
      </p:sp>
    </p:spTree>
    <p:extLst>
      <p:ext uri="{BB962C8B-B14F-4D97-AF65-F5344CB8AC3E}">
        <p14:creationId xmlns:p14="http://schemas.microsoft.com/office/powerpoint/2010/main" val="2505122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0E2401-213C-4788-97EB-173BECF58B99}" type="datetimeFigureOut">
              <a:rPr lang="en-US" smtClean="0"/>
              <a:t>3/21/2015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15ACE6-9485-4784-9DFF-DB66101595D5}" type="slidenum">
              <a:rPr lang="en-US" smtClean="0"/>
              <a:t>‹#›</a:t>
            </a:fld>
            <a:endParaRPr lang="en-US"/>
          </a:p>
        </p:txBody>
      </p:sp>
    </p:spTree>
    <p:extLst>
      <p:ext uri="{BB962C8B-B14F-4D97-AF65-F5344CB8AC3E}">
        <p14:creationId xmlns:p14="http://schemas.microsoft.com/office/powerpoint/2010/main" val="2644812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0E2401-213C-4788-97EB-173BECF58B99}" type="datetimeFigureOut">
              <a:rPr lang="en-US" smtClean="0"/>
              <a:t>3/21/2015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15ACE6-9485-4784-9DFF-DB66101595D5}" type="slidenum">
              <a:rPr lang="en-US" smtClean="0"/>
              <a:t>‹#›</a:t>
            </a:fld>
            <a:endParaRPr lang="en-US"/>
          </a:p>
        </p:txBody>
      </p:sp>
    </p:spTree>
    <p:extLst>
      <p:ext uri="{BB962C8B-B14F-4D97-AF65-F5344CB8AC3E}">
        <p14:creationId xmlns:p14="http://schemas.microsoft.com/office/powerpoint/2010/main" val="3775696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0E2401-213C-4788-97EB-173BECF58B99}" type="datetimeFigureOut">
              <a:rPr lang="en-US" smtClean="0"/>
              <a:t>3/21/2015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15ACE6-9485-4784-9DFF-DB66101595D5}" type="slidenum">
              <a:rPr lang="en-US" smtClean="0"/>
              <a:t>‹#›</a:t>
            </a:fld>
            <a:endParaRPr lang="en-US"/>
          </a:p>
        </p:txBody>
      </p:sp>
    </p:spTree>
    <p:extLst>
      <p:ext uri="{BB962C8B-B14F-4D97-AF65-F5344CB8AC3E}">
        <p14:creationId xmlns:p14="http://schemas.microsoft.com/office/powerpoint/2010/main" val="1522838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0E2401-213C-4788-97EB-173BECF58B99}" type="datetimeFigureOut">
              <a:rPr lang="en-US" smtClean="0"/>
              <a:t>3/21/2015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15ACE6-9485-4784-9DFF-DB66101595D5}" type="slidenum">
              <a:rPr lang="en-US" smtClean="0"/>
              <a:t>‹#›</a:t>
            </a:fld>
            <a:endParaRPr lang="en-US"/>
          </a:p>
        </p:txBody>
      </p:sp>
    </p:spTree>
    <p:extLst>
      <p:ext uri="{BB962C8B-B14F-4D97-AF65-F5344CB8AC3E}">
        <p14:creationId xmlns:p14="http://schemas.microsoft.com/office/powerpoint/2010/main" val="719302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0E2401-213C-4788-97EB-173BECF58B99}" type="datetimeFigureOut">
              <a:rPr lang="en-US" smtClean="0"/>
              <a:t>3/21/2015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15ACE6-9485-4784-9DFF-DB66101595D5}" type="slidenum">
              <a:rPr lang="en-US" smtClean="0"/>
              <a:t>‹#›</a:t>
            </a:fld>
            <a:endParaRPr lang="en-US"/>
          </a:p>
        </p:txBody>
      </p:sp>
    </p:spTree>
    <p:extLst>
      <p:ext uri="{BB962C8B-B14F-4D97-AF65-F5344CB8AC3E}">
        <p14:creationId xmlns:p14="http://schemas.microsoft.com/office/powerpoint/2010/main" val="2134436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0E2401-213C-4788-97EB-173BECF58B99}" type="datetimeFigureOut">
              <a:rPr lang="en-US" smtClean="0"/>
              <a:t>3/21/2015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15ACE6-9485-4784-9DFF-DB66101595D5}" type="slidenum">
              <a:rPr lang="en-US" smtClean="0"/>
              <a:t>‹#›</a:t>
            </a:fld>
            <a:endParaRPr lang="en-US"/>
          </a:p>
        </p:txBody>
      </p:sp>
    </p:spTree>
    <p:extLst>
      <p:ext uri="{BB962C8B-B14F-4D97-AF65-F5344CB8AC3E}">
        <p14:creationId xmlns:p14="http://schemas.microsoft.com/office/powerpoint/2010/main" val="148384796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16620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Three Foundational Principles</a:t>
            </a:r>
            <a:endParaRPr lang="en-US" dirty="0"/>
          </a:p>
        </p:txBody>
      </p:sp>
      <p:sp>
        <p:nvSpPr>
          <p:cNvPr id="3" name="Content Placeholder 2"/>
          <p:cNvSpPr>
            <a:spLocks noGrp="1"/>
          </p:cNvSpPr>
          <p:nvPr>
            <p:ph idx="1"/>
          </p:nvPr>
        </p:nvSpPr>
        <p:spPr>
          <a:xfrm>
            <a:off x="1219200" y="1600200"/>
            <a:ext cx="7467600" cy="4525963"/>
          </a:xfrm>
        </p:spPr>
        <p:txBody>
          <a:bodyPr/>
          <a:lstStyle/>
          <a:p>
            <a:pPr marL="514350" indent="-514350">
              <a:buFont typeface="+mj-lt"/>
              <a:buAutoNum type="arabicPeriod"/>
            </a:pPr>
            <a:r>
              <a:rPr lang="en-US" dirty="0" smtClean="0"/>
              <a:t>We do everything for God’s Glory</a:t>
            </a:r>
          </a:p>
          <a:p>
            <a:pPr marL="514350" indent="-514350">
              <a:buFont typeface="+mj-lt"/>
              <a:buAutoNum type="arabicPeriod"/>
            </a:pPr>
            <a:r>
              <a:rPr lang="en-US" dirty="0" smtClean="0"/>
              <a:t>We do it as a way of loving God</a:t>
            </a:r>
          </a:p>
          <a:p>
            <a:pPr marL="514350" indent="-514350">
              <a:buFont typeface="+mj-lt"/>
              <a:buAutoNum type="arabicPeriod"/>
            </a:pPr>
            <a:r>
              <a:rPr lang="en-US" dirty="0" smtClean="0"/>
              <a:t>We do it as a way of loving our neighbor</a:t>
            </a:r>
          </a:p>
          <a:p>
            <a:pPr marL="0" indent="0">
              <a:buNone/>
            </a:pPr>
            <a:endParaRPr lang="en-US" dirty="0"/>
          </a:p>
        </p:txBody>
      </p:sp>
    </p:spTree>
    <p:extLst>
      <p:ext uri="{BB962C8B-B14F-4D97-AF65-F5344CB8AC3E}">
        <p14:creationId xmlns:p14="http://schemas.microsoft.com/office/powerpoint/2010/main" val="369066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a:t>Malachi 3:10 (NLT</a:t>
            </a:r>
            <a:r>
              <a:rPr lang="en-US" dirty="0" smtClean="0"/>
              <a:t>)</a:t>
            </a:r>
            <a:endParaRPr lang="en-US" dirty="0"/>
          </a:p>
        </p:txBody>
      </p:sp>
      <p:sp>
        <p:nvSpPr>
          <p:cNvPr id="3" name="Content Placeholder 2"/>
          <p:cNvSpPr>
            <a:spLocks noGrp="1"/>
          </p:cNvSpPr>
          <p:nvPr>
            <p:ph idx="1"/>
          </p:nvPr>
        </p:nvSpPr>
        <p:spPr/>
        <p:txBody>
          <a:bodyPr/>
          <a:lstStyle/>
          <a:p>
            <a:r>
              <a:rPr lang="en-US" sz="3600" b="1" baseline="30000" dirty="0" smtClean="0"/>
              <a:t>10</a:t>
            </a:r>
            <a:r>
              <a:rPr lang="en-US" sz="3600" b="1" baseline="30000" dirty="0"/>
              <a:t> </a:t>
            </a:r>
            <a:r>
              <a:rPr lang="en-US" sz="3600" dirty="0"/>
              <a:t>Bring all the tithes into the storehouse so there will be enough food in my Temple. If you do,” says the </a:t>
            </a:r>
            <a:r>
              <a:rPr lang="en-US" sz="3600" cap="small" dirty="0"/>
              <a:t>Lord</a:t>
            </a:r>
            <a:r>
              <a:rPr lang="en-US" sz="3600" dirty="0"/>
              <a:t> of Heaven’s Armies, “I will open the windows of heaven for you. I will pour out a blessing so great you won’t have enough room to take it in! Try it! Put me to the test!</a:t>
            </a:r>
          </a:p>
          <a:p>
            <a:endParaRPr lang="en-US" dirty="0"/>
          </a:p>
        </p:txBody>
      </p:sp>
    </p:spTree>
    <p:extLst>
      <p:ext uri="{BB962C8B-B14F-4D97-AF65-F5344CB8AC3E}">
        <p14:creationId xmlns:p14="http://schemas.microsoft.com/office/powerpoint/2010/main" val="2992669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Three Foundational Principles</a:t>
            </a:r>
            <a:endParaRPr lang="en-US" dirty="0"/>
          </a:p>
        </p:txBody>
      </p:sp>
      <p:sp>
        <p:nvSpPr>
          <p:cNvPr id="3" name="Content Placeholder 2"/>
          <p:cNvSpPr>
            <a:spLocks noGrp="1"/>
          </p:cNvSpPr>
          <p:nvPr>
            <p:ph idx="1"/>
          </p:nvPr>
        </p:nvSpPr>
        <p:spPr>
          <a:xfrm>
            <a:off x="1219200" y="1600200"/>
            <a:ext cx="7467600" cy="4525963"/>
          </a:xfrm>
        </p:spPr>
        <p:txBody>
          <a:bodyPr/>
          <a:lstStyle/>
          <a:p>
            <a:pPr marL="514350" indent="-514350">
              <a:buFont typeface="+mj-lt"/>
              <a:buAutoNum type="arabicPeriod"/>
            </a:pPr>
            <a:r>
              <a:rPr lang="en-US" dirty="0" smtClean="0"/>
              <a:t>We do everything for God’s Glory</a:t>
            </a:r>
          </a:p>
          <a:p>
            <a:pPr marL="514350" indent="-514350">
              <a:buFont typeface="+mj-lt"/>
              <a:buAutoNum type="arabicPeriod"/>
            </a:pPr>
            <a:r>
              <a:rPr lang="en-US" dirty="0" smtClean="0"/>
              <a:t>We do it as a way of loving God</a:t>
            </a:r>
          </a:p>
          <a:p>
            <a:pPr marL="514350" indent="-514350">
              <a:buFont typeface="+mj-lt"/>
              <a:buAutoNum type="arabicPeriod"/>
            </a:pPr>
            <a:r>
              <a:rPr lang="en-US" dirty="0" smtClean="0"/>
              <a:t>We do it as a way of loving our neighbor</a:t>
            </a:r>
          </a:p>
          <a:p>
            <a:pPr marL="0" indent="0">
              <a:buNone/>
            </a:pPr>
            <a:endParaRPr lang="en-US" dirty="0"/>
          </a:p>
        </p:txBody>
      </p:sp>
    </p:spTree>
    <p:extLst>
      <p:ext uri="{BB962C8B-B14F-4D97-AF65-F5344CB8AC3E}">
        <p14:creationId xmlns:p14="http://schemas.microsoft.com/office/powerpoint/2010/main" val="3976158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I began tithing…</a:t>
            </a:r>
            <a:endParaRPr lang="en-US" dirty="0"/>
          </a:p>
        </p:txBody>
      </p:sp>
      <p:sp>
        <p:nvSpPr>
          <p:cNvPr id="3" name="Content Placeholder 2"/>
          <p:cNvSpPr>
            <a:spLocks noGrp="1"/>
          </p:cNvSpPr>
          <p:nvPr>
            <p:ph idx="1"/>
          </p:nvPr>
        </p:nvSpPr>
        <p:spPr/>
        <p:txBody>
          <a:bodyPr/>
          <a:lstStyle/>
          <a:p>
            <a:r>
              <a:rPr lang="en-US" dirty="0" smtClean="0"/>
              <a:t>It didn’t bring God glory but to ME</a:t>
            </a:r>
          </a:p>
          <a:p>
            <a:r>
              <a:rPr lang="en-US" dirty="0" smtClean="0"/>
              <a:t>I didn’t love God or my neighbor more</a:t>
            </a:r>
          </a:p>
          <a:p>
            <a:r>
              <a:rPr lang="en-US" dirty="0" smtClean="0"/>
              <a:t>I loved ME more for MY generosity</a:t>
            </a:r>
          </a:p>
          <a:p>
            <a:r>
              <a:rPr lang="en-US" dirty="0" smtClean="0"/>
              <a:t>I wasn’t being a steward of God’s money, </a:t>
            </a:r>
            <a:br>
              <a:rPr lang="en-US" dirty="0" smtClean="0"/>
            </a:br>
            <a:r>
              <a:rPr lang="en-US" dirty="0" smtClean="0"/>
              <a:t>but a proud giver of MY money</a:t>
            </a:r>
          </a:p>
        </p:txBody>
      </p:sp>
    </p:spTree>
    <p:extLst>
      <p:ext uri="{BB962C8B-B14F-4D97-AF65-F5344CB8AC3E}">
        <p14:creationId xmlns:p14="http://schemas.microsoft.com/office/powerpoint/2010/main" val="38472985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71519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Matthew </a:t>
            </a:r>
            <a:r>
              <a:rPr lang="en-US" dirty="0" smtClean="0"/>
              <a:t>6:19-21  </a:t>
            </a:r>
            <a:r>
              <a:rPr lang="en-US" dirty="0"/>
              <a:t>(NLT</a:t>
            </a:r>
            <a:r>
              <a:rPr lang="en-US" dirty="0" smtClean="0"/>
              <a:t>)</a:t>
            </a:r>
            <a:endParaRPr lang="en-US" dirty="0"/>
          </a:p>
        </p:txBody>
      </p:sp>
      <p:sp>
        <p:nvSpPr>
          <p:cNvPr id="3" name="Content Placeholder 2"/>
          <p:cNvSpPr>
            <a:spLocks noGrp="1"/>
          </p:cNvSpPr>
          <p:nvPr>
            <p:ph idx="1"/>
          </p:nvPr>
        </p:nvSpPr>
        <p:spPr/>
        <p:txBody>
          <a:bodyPr>
            <a:normAutofit/>
          </a:bodyPr>
          <a:lstStyle/>
          <a:p>
            <a:r>
              <a:rPr lang="en-US" b="1" baseline="30000" dirty="0" smtClean="0"/>
              <a:t>19</a:t>
            </a:r>
            <a:r>
              <a:rPr lang="en-US" b="1" baseline="30000" dirty="0"/>
              <a:t> </a:t>
            </a:r>
            <a:r>
              <a:rPr lang="en-US" dirty="0"/>
              <a:t>“</a:t>
            </a:r>
            <a:r>
              <a:rPr lang="en-US" u="sng" dirty="0"/>
              <a:t>Don’t store up treasures here on earth</a:t>
            </a:r>
            <a:r>
              <a:rPr lang="en-US" dirty="0"/>
              <a:t>, where moths eat them and rust destroys them, and where thieves break in and steal. </a:t>
            </a:r>
            <a:r>
              <a:rPr lang="en-US" b="1" baseline="30000" dirty="0"/>
              <a:t>20 </a:t>
            </a:r>
            <a:r>
              <a:rPr lang="en-US" u="sng" dirty="0"/>
              <a:t>Store your treasures in heaven</a:t>
            </a:r>
            <a:r>
              <a:rPr lang="en-US" dirty="0"/>
              <a:t>, where moths and rust cannot destroy, and thieves do not break in and steal. </a:t>
            </a:r>
            <a:r>
              <a:rPr lang="en-US" b="1" baseline="30000" dirty="0"/>
              <a:t>21 </a:t>
            </a:r>
            <a:r>
              <a:rPr lang="en-US" dirty="0"/>
              <a:t>Wherever your treasure is, there the desires of your heart will also be</a:t>
            </a:r>
            <a:r>
              <a:rPr lang="en-US" dirty="0" smtClean="0"/>
              <a:t>.</a:t>
            </a:r>
            <a:endParaRPr lang="en-US" dirty="0"/>
          </a:p>
        </p:txBody>
      </p:sp>
    </p:spTree>
    <p:extLst>
      <p:ext uri="{BB962C8B-B14F-4D97-AF65-F5344CB8AC3E}">
        <p14:creationId xmlns:p14="http://schemas.microsoft.com/office/powerpoint/2010/main" val="24177747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Matthew </a:t>
            </a:r>
            <a:r>
              <a:rPr lang="en-US" dirty="0" smtClean="0"/>
              <a:t>6:24  </a:t>
            </a:r>
            <a:r>
              <a:rPr lang="en-US" dirty="0"/>
              <a:t>(NLT</a:t>
            </a:r>
            <a:r>
              <a:rPr lang="en-US" dirty="0" smtClean="0"/>
              <a:t>)</a:t>
            </a:r>
            <a:endParaRPr lang="en-US" dirty="0"/>
          </a:p>
        </p:txBody>
      </p:sp>
      <p:sp>
        <p:nvSpPr>
          <p:cNvPr id="3" name="Content Placeholder 2"/>
          <p:cNvSpPr>
            <a:spLocks noGrp="1"/>
          </p:cNvSpPr>
          <p:nvPr>
            <p:ph idx="1"/>
          </p:nvPr>
        </p:nvSpPr>
        <p:spPr/>
        <p:txBody>
          <a:bodyPr>
            <a:normAutofit/>
          </a:bodyPr>
          <a:lstStyle/>
          <a:p>
            <a:r>
              <a:rPr lang="en-US" b="1" baseline="30000" dirty="0" smtClean="0"/>
              <a:t>24</a:t>
            </a:r>
            <a:r>
              <a:rPr lang="en-US" b="1" baseline="30000" dirty="0"/>
              <a:t> </a:t>
            </a:r>
            <a:r>
              <a:rPr lang="en-US" dirty="0"/>
              <a:t>“No one can serve two masters. For you will hate one and love the other; you will be devoted to one and despise the other. You cannot serve both God and money.</a:t>
            </a:r>
          </a:p>
          <a:p>
            <a:endParaRPr lang="en-US" dirty="0"/>
          </a:p>
        </p:txBody>
      </p:sp>
    </p:spTree>
    <p:extLst>
      <p:ext uri="{BB962C8B-B14F-4D97-AF65-F5344CB8AC3E}">
        <p14:creationId xmlns:p14="http://schemas.microsoft.com/office/powerpoint/2010/main" val="4723878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Hebrews 13:5  (NLT</a:t>
            </a:r>
            <a:r>
              <a:rPr lang="en-US" dirty="0" smtClean="0"/>
              <a:t>)</a:t>
            </a:r>
            <a:endParaRPr lang="en-US" dirty="0"/>
          </a:p>
        </p:txBody>
      </p:sp>
      <p:sp>
        <p:nvSpPr>
          <p:cNvPr id="3" name="Content Placeholder 2"/>
          <p:cNvSpPr>
            <a:spLocks noGrp="1"/>
          </p:cNvSpPr>
          <p:nvPr>
            <p:ph idx="1"/>
          </p:nvPr>
        </p:nvSpPr>
        <p:spPr/>
        <p:txBody>
          <a:bodyPr/>
          <a:lstStyle/>
          <a:p>
            <a:r>
              <a:rPr lang="en-US" b="1" baseline="30000" dirty="0" smtClean="0"/>
              <a:t>5</a:t>
            </a:r>
            <a:r>
              <a:rPr lang="en-US" b="1" baseline="30000" dirty="0"/>
              <a:t> </a:t>
            </a:r>
            <a:r>
              <a:rPr lang="en-US" dirty="0"/>
              <a:t>Don’t love money; be satisfied with what you have. For God has said,</a:t>
            </a:r>
          </a:p>
          <a:p>
            <a:r>
              <a:rPr lang="en-US" dirty="0"/>
              <a:t>“I will never fail you.</a:t>
            </a:r>
            <a:br>
              <a:rPr lang="en-US" dirty="0"/>
            </a:br>
            <a:r>
              <a:rPr lang="en-US" dirty="0"/>
              <a:t>    I will never abandon you</a:t>
            </a:r>
            <a:r>
              <a:rPr lang="en-US" dirty="0" smtClean="0"/>
              <a:t>.”</a:t>
            </a:r>
            <a:endParaRPr lang="en-US" dirty="0"/>
          </a:p>
          <a:p>
            <a:endParaRPr lang="en-US" dirty="0"/>
          </a:p>
        </p:txBody>
      </p:sp>
    </p:spTree>
    <p:extLst>
      <p:ext uri="{BB962C8B-B14F-4D97-AF65-F5344CB8AC3E}">
        <p14:creationId xmlns:p14="http://schemas.microsoft.com/office/powerpoint/2010/main" val="928336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 Timothy 6:10  (NLT</a:t>
            </a:r>
            <a:r>
              <a:rPr lang="en-US" dirty="0" smtClean="0"/>
              <a:t>)</a:t>
            </a:r>
            <a:endParaRPr lang="en-US" dirty="0"/>
          </a:p>
        </p:txBody>
      </p:sp>
      <p:sp>
        <p:nvSpPr>
          <p:cNvPr id="3" name="Content Placeholder 2"/>
          <p:cNvSpPr>
            <a:spLocks noGrp="1"/>
          </p:cNvSpPr>
          <p:nvPr>
            <p:ph idx="1"/>
          </p:nvPr>
        </p:nvSpPr>
        <p:spPr/>
        <p:txBody>
          <a:bodyPr/>
          <a:lstStyle/>
          <a:p>
            <a:r>
              <a:rPr lang="en-US" b="1" baseline="30000" dirty="0" smtClean="0"/>
              <a:t>10</a:t>
            </a:r>
            <a:r>
              <a:rPr lang="en-US" b="1" baseline="30000" dirty="0"/>
              <a:t> </a:t>
            </a:r>
            <a:r>
              <a:rPr lang="en-US" dirty="0"/>
              <a:t>For </a:t>
            </a:r>
            <a:r>
              <a:rPr lang="en-US" u="sng" dirty="0"/>
              <a:t>the love of money is the root of all kinds of evil</a:t>
            </a:r>
            <a:r>
              <a:rPr lang="en-US" dirty="0"/>
              <a:t>. And some people, craving money, have wandered from the true faith and pierced themselves with many sorrows.</a:t>
            </a:r>
          </a:p>
          <a:p>
            <a:endParaRPr lang="en-US" dirty="0"/>
          </a:p>
        </p:txBody>
      </p:sp>
    </p:spTree>
    <p:extLst>
      <p:ext uri="{BB962C8B-B14F-4D97-AF65-F5344CB8AC3E}">
        <p14:creationId xmlns:p14="http://schemas.microsoft.com/office/powerpoint/2010/main" val="23204122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Corinthians </a:t>
            </a:r>
            <a:r>
              <a:rPr lang="en-US" dirty="0" smtClean="0"/>
              <a:t>9:7-8  </a:t>
            </a:r>
            <a:r>
              <a:rPr lang="en-US" dirty="0"/>
              <a:t>(NLT</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a:t> </a:t>
            </a:r>
            <a:r>
              <a:rPr lang="en-US" b="1" baseline="30000" dirty="0"/>
              <a:t>7 </a:t>
            </a:r>
            <a:r>
              <a:rPr lang="en-US" u="sng" dirty="0"/>
              <a:t>You must each decide in your heart how much to give. And don’t give reluctantly or in response to pressure. “For God loves a person who gives cheerfully</a:t>
            </a:r>
            <a:r>
              <a:rPr lang="en-US" dirty="0" smtClean="0"/>
              <a:t>.”</a:t>
            </a:r>
            <a:r>
              <a:rPr lang="en-US" baseline="30000" dirty="0"/>
              <a:t> </a:t>
            </a:r>
            <a:endParaRPr lang="en-US" baseline="30000" dirty="0" smtClean="0"/>
          </a:p>
          <a:p>
            <a:r>
              <a:rPr lang="en-US" b="1" baseline="30000" dirty="0" smtClean="0"/>
              <a:t>8</a:t>
            </a:r>
            <a:r>
              <a:rPr lang="en-US" b="1" baseline="30000" dirty="0"/>
              <a:t> </a:t>
            </a:r>
            <a:r>
              <a:rPr lang="en-US" dirty="0"/>
              <a:t>And God will generously provide all you need. Then you will always have everything you need and plenty left over to share with others. </a:t>
            </a:r>
          </a:p>
        </p:txBody>
      </p:sp>
    </p:spTree>
    <p:extLst>
      <p:ext uri="{BB962C8B-B14F-4D97-AF65-F5344CB8AC3E}">
        <p14:creationId xmlns:p14="http://schemas.microsoft.com/office/powerpoint/2010/main" val="2584741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5-03-20003 (705x1024) - Copy"/>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2211388" y="0"/>
            <a:ext cx="4721225" cy="6858000"/>
          </a:xfrm>
          <a:prstGeom prst="rect">
            <a:avLst/>
          </a:prstGeom>
          <a:noFill/>
          <a:ln>
            <a:noFill/>
          </a:ln>
        </p:spPr>
      </p:pic>
    </p:spTree>
    <p:extLst>
      <p:ext uri="{BB962C8B-B14F-4D97-AF65-F5344CB8AC3E}">
        <p14:creationId xmlns:p14="http://schemas.microsoft.com/office/powerpoint/2010/main" val="2388777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Corinthians </a:t>
            </a:r>
            <a:r>
              <a:rPr lang="en-US" dirty="0" smtClean="0"/>
              <a:t>9:11  </a:t>
            </a:r>
            <a:r>
              <a:rPr lang="en-US" dirty="0"/>
              <a:t>(NLT</a:t>
            </a:r>
            <a:r>
              <a:rPr lang="en-US" dirty="0" smtClean="0"/>
              <a:t>)</a:t>
            </a:r>
            <a:endParaRPr lang="en-US" dirty="0"/>
          </a:p>
        </p:txBody>
      </p:sp>
      <p:sp>
        <p:nvSpPr>
          <p:cNvPr id="3" name="Content Placeholder 2"/>
          <p:cNvSpPr>
            <a:spLocks noGrp="1"/>
          </p:cNvSpPr>
          <p:nvPr>
            <p:ph idx="1"/>
          </p:nvPr>
        </p:nvSpPr>
        <p:spPr/>
        <p:txBody>
          <a:bodyPr>
            <a:normAutofit/>
          </a:bodyPr>
          <a:lstStyle/>
          <a:p>
            <a:r>
              <a:rPr lang="en-US" b="1" baseline="30000" dirty="0" smtClean="0"/>
              <a:t>11</a:t>
            </a:r>
            <a:r>
              <a:rPr lang="en-US" b="1" baseline="30000" dirty="0"/>
              <a:t> </a:t>
            </a:r>
            <a:r>
              <a:rPr lang="en-US" dirty="0"/>
              <a:t>Yes, you will be enriched in every way so that you can always be generous. And when we take your gifts to those who need them, they will thank God. </a:t>
            </a:r>
          </a:p>
        </p:txBody>
      </p:sp>
    </p:spTree>
    <p:extLst>
      <p:ext uri="{BB962C8B-B14F-4D97-AF65-F5344CB8AC3E}">
        <p14:creationId xmlns:p14="http://schemas.microsoft.com/office/powerpoint/2010/main" val="13251451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Corinthians </a:t>
            </a:r>
            <a:r>
              <a:rPr lang="en-US" dirty="0" smtClean="0"/>
              <a:t>9:12-13  </a:t>
            </a:r>
            <a:r>
              <a:rPr lang="en-US" dirty="0"/>
              <a:t>(NLT</a:t>
            </a:r>
            <a:r>
              <a:rPr lang="en-US" dirty="0" smtClean="0"/>
              <a:t>)</a:t>
            </a:r>
            <a:endParaRPr lang="en-US" dirty="0"/>
          </a:p>
        </p:txBody>
      </p:sp>
      <p:sp>
        <p:nvSpPr>
          <p:cNvPr id="3" name="Content Placeholder 2"/>
          <p:cNvSpPr>
            <a:spLocks noGrp="1"/>
          </p:cNvSpPr>
          <p:nvPr>
            <p:ph idx="1"/>
          </p:nvPr>
        </p:nvSpPr>
        <p:spPr/>
        <p:txBody>
          <a:bodyPr>
            <a:normAutofit/>
          </a:bodyPr>
          <a:lstStyle/>
          <a:p>
            <a:r>
              <a:rPr lang="en-US" b="1" baseline="30000" dirty="0" smtClean="0"/>
              <a:t>12</a:t>
            </a:r>
            <a:r>
              <a:rPr lang="en-US" b="1" baseline="30000" dirty="0"/>
              <a:t> </a:t>
            </a:r>
            <a:r>
              <a:rPr lang="en-US" dirty="0"/>
              <a:t>So two good things will result from this ministry of giving—the needs of the believers in </a:t>
            </a:r>
            <a:r>
              <a:rPr lang="en-US" dirty="0" smtClean="0"/>
              <a:t>Jerusalem</a:t>
            </a:r>
            <a:r>
              <a:rPr lang="en-US" dirty="0"/>
              <a:t> will be met, and they will joyfully express their thanks to God.</a:t>
            </a:r>
          </a:p>
          <a:p>
            <a:r>
              <a:rPr lang="en-US" b="1" baseline="30000" dirty="0"/>
              <a:t>13 </a:t>
            </a:r>
            <a:r>
              <a:rPr lang="en-US" dirty="0"/>
              <a:t>As a result of your ministry, they will give glory to God. For your generosity to them and to all believers will prove that you are obedient to the Good News of Christ.</a:t>
            </a:r>
          </a:p>
          <a:p>
            <a:endParaRPr lang="en-US" dirty="0"/>
          </a:p>
        </p:txBody>
      </p:sp>
    </p:spTree>
    <p:extLst>
      <p:ext uri="{BB962C8B-B14F-4D97-AF65-F5344CB8AC3E}">
        <p14:creationId xmlns:p14="http://schemas.microsoft.com/office/powerpoint/2010/main" val="19038051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Three Foundational Principles</a:t>
            </a:r>
            <a:endParaRPr lang="en-US" dirty="0"/>
          </a:p>
        </p:txBody>
      </p:sp>
      <p:sp>
        <p:nvSpPr>
          <p:cNvPr id="3" name="Content Placeholder 2"/>
          <p:cNvSpPr>
            <a:spLocks noGrp="1"/>
          </p:cNvSpPr>
          <p:nvPr>
            <p:ph idx="1"/>
          </p:nvPr>
        </p:nvSpPr>
        <p:spPr>
          <a:xfrm>
            <a:off x="1219200" y="1600200"/>
            <a:ext cx="7467600" cy="4525963"/>
          </a:xfrm>
        </p:spPr>
        <p:txBody>
          <a:bodyPr/>
          <a:lstStyle/>
          <a:p>
            <a:pPr marL="514350" indent="-514350">
              <a:buFont typeface="+mj-lt"/>
              <a:buAutoNum type="arabicPeriod"/>
            </a:pPr>
            <a:r>
              <a:rPr lang="en-US" dirty="0" smtClean="0"/>
              <a:t>We do everything for God’s Glory</a:t>
            </a:r>
          </a:p>
          <a:p>
            <a:pPr marL="514350" indent="-514350">
              <a:buFont typeface="+mj-lt"/>
              <a:buAutoNum type="arabicPeriod"/>
            </a:pPr>
            <a:r>
              <a:rPr lang="en-US" dirty="0" smtClean="0"/>
              <a:t>We do it as a way of loving God</a:t>
            </a:r>
          </a:p>
          <a:p>
            <a:pPr marL="514350" indent="-514350">
              <a:buFont typeface="+mj-lt"/>
              <a:buAutoNum type="arabicPeriod"/>
            </a:pPr>
            <a:r>
              <a:rPr lang="en-US" dirty="0" smtClean="0"/>
              <a:t>We do it as a way of loving our neighbor</a:t>
            </a:r>
          </a:p>
          <a:p>
            <a:pPr marL="0" indent="0">
              <a:buNone/>
            </a:pPr>
            <a:endParaRPr lang="en-US" dirty="0"/>
          </a:p>
        </p:txBody>
      </p:sp>
    </p:spTree>
    <p:extLst>
      <p:ext uri="{BB962C8B-B14F-4D97-AF65-F5344CB8AC3E}">
        <p14:creationId xmlns:p14="http://schemas.microsoft.com/office/powerpoint/2010/main" val="4043595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Luke 6:30  (NLT</a:t>
            </a:r>
            <a:r>
              <a:rPr lang="en-US" dirty="0" smtClean="0"/>
              <a:t>)</a:t>
            </a:r>
            <a:endParaRPr lang="en-US" dirty="0"/>
          </a:p>
        </p:txBody>
      </p:sp>
      <p:sp>
        <p:nvSpPr>
          <p:cNvPr id="3" name="Content Placeholder 2"/>
          <p:cNvSpPr>
            <a:spLocks noGrp="1"/>
          </p:cNvSpPr>
          <p:nvPr>
            <p:ph idx="1"/>
          </p:nvPr>
        </p:nvSpPr>
        <p:spPr/>
        <p:txBody>
          <a:bodyPr/>
          <a:lstStyle/>
          <a:p>
            <a:r>
              <a:rPr lang="en-US" b="1" baseline="30000" dirty="0" smtClean="0"/>
              <a:t>30</a:t>
            </a:r>
            <a:r>
              <a:rPr lang="en-US" b="1" baseline="30000" dirty="0"/>
              <a:t> </a:t>
            </a:r>
            <a:r>
              <a:rPr lang="en-US" dirty="0"/>
              <a:t>Give to anyone who asks; and when things are taken away from you, don’t try to get them back.</a:t>
            </a:r>
          </a:p>
          <a:p>
            <a:endParaRPr lang="en-US" dirty="0"/>
          </a:p>
        </p:txBody>
      </p:sp>
    </p:spTree>
    <p:extLst>
      <p:ext uri="{BB962C8B-B14F-4D97-AF65-F5344CB8AC3E}">
        <p14:creationId xmlns:p14="http://schemas.microsoft.com/office/powerpoint/2010/main" val="21788076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Deuteronomy 15:10   (NLT</a:t>
            </a:r>
            <a:r>
              <a:rPr lang="en-US" dirty="0" smtClean="0"/>
              <a:t>)</a:t>
            </a:r>
            <a:endParaRPr lang="en-US" dirty="0"/>
          </a:p>
        </p:txBody>
      </p:sp>
      <p:sp>
        <p:nvSpPr>
          <p:cNvPr id="3" name="Content Placeholder 2"/>
          <p:cNvSpPr>
            <a:spLocks noGrp="1"/>
          </p:cNvSpPr>
          <p:nvPr>
            <p:ph idx="1"/>
          </p:nvPr>
        </p:nvSpPr>
        <p:spPr/>
        <p:txBody>
          <a:bodyPr/>
          <a:lstStyle/>
          <a:p>
            <a:r>
              <a:rPr lang="en-US" b="1" baseline="30000" dirty="0" smtClean="0"/>
              <a:t>10</a:t>
            </a:r>
            <a:r>
              <a:rPr lang="en-US" b="1" baseline="30000" dirty="0"/>
              <a:t> </a:t>
            </a:r>
            <a:r>
              <a:rPr lang="en-US" dirty="0"/>
              <a:t>Give generously to the poor, not grudgingly, for the </a:t>
            </a:r>
            <a:r>
              <a:rPr lang="en-US" cap="small" dirty="0"/>
              <a:t>Lord</a:t>
            </a:r>
            <a:r>
              <a:rPr lang="en-US" dirty="0"/>
              <a:t> your God will bless you in everything you do.</a:t>
            </a:r>
          </a:p>
          <a:p>
            <a:endParaRPr lang="en-US" dirty="0"/>
          </a:p>
        </p:txBody>
      </p:sp>
    </p:spTree>
    <p:extLst>
      <p:ext uri="{BB962C8B-B14F-4D97-AF65-F5344CB8AC3E}">
        <p14:creationId xmlns:p14="http://schemas.microsoft.com/office/powerpoint/2010/main" val="27604125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Corinthians 8:1-15  (NLT</a:t>
            </a:r>
            <a:r>
              <a:rPr lang="en-US" dirty="0" smtClean="0"/>
              <a:t>)</a:t>
            </a:r>
            <a:endParaRPr lang="en-US" dirty="0"/>
          </a:p>
        </p:txBody>
      </p:sp>
      <p:sp>
        <p:nvSpPr>
          <p:cNvPr id="3" name="Content Placeholder 2"/>
          <p:cNvSpPr>
            <a:spLocks noGrp="1"/>
          </p:cNvSpPr>
          <p:nvPr>
            <p:ph idx="1"/>
          </p:nvPr>
        </p:nvSpPr>
        <p:spPr/>
        <p:txBody>
          <a:bodyPr>
            <a:normAutofit/>
          </a:bodyPr>
          <a:lstStyle/>
          <a:p>
            <a:r>
              <a:rPr lang="en-US" b="1" baseline="30000" dirty="0" smtClean="0"/>
              <a:t>1</a:t>
            </a:r>
            <a:r>
              <a:rPr lang="en-US" b="1" baseline="30000" dirty="0"/>
              <a:t> </a:t>
            </a:r>
            <a:r>
              <a:rPr lang="en-US" dirty="0" smtClean="0"/>
              <a:t>Now </a:t>
            </a:r>
            <a:r>
              <a:rPr lang="en-US" dirty="0"/>
              <a:t>I want you to know, dear brothers and sisters</a:t>
            </a:r>
            <a:r>
              <a:rPr lang="en-US" dirty="0" smtClean="0"/>
              <a:t>,</a:t>
            </a:r>
            <a:r>
              <a:rPr lang="en-US" dirty="0"/>
              <a:t> what God in his kindness has done through the churches in Macedonia. </a:t>
            </a:r>
            <a:r>
              <a:rPr lang="en-US" b="1" baseline="30000" dirty="0" smtClean="0"/>
              <a:t>2</a:t>
            </a:r>
            <a:r>
              <a:rPr lang="en-US" b="1" baseline="30000" dirty="0"/>
              <a:t> </a:t>
            </a:r>
            <a:r>
              <a:rPr lang="en-US" dirty="0"/>
              <a:t>They are being tested by many troubles, and they are very poor. But they are also filled with abundant joy, which has overflowed in rich generosity.</a:t>
            </a:r>
          </a:p>
          <a:p>
            <a:endParaRPr lang="en-US" dirty="0"/>
          </a:p>
        </p:txBody>
      </p:sp>
    </p:spTree>
    <p:extLst>
      <p:ext uri="{BB962C8B-B14F-4D97-AF65-F5344CB8AC3E}">
        <p14:creationId xmlns:p14="http://schemas.microsoft.com/office/powerpoint/2010/main" val="14395849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Corinthians 8:1-15  (NLT</a:t>
            </a:r>
            <a:r>
              <a:rPr lang="en-US" dirty="0" smtClean="0"/>
              <a:t>)</a:t>
            </a:r>
            <a:endParaRPr lang="en-US" dirty="0"/>
          </a:p>
        </p:txBody>
      </p:sp>
      <p:sp>
        <p:nvSpPr>
          <p:cNvPr id="3" name="Content Placeholder 2"/>
          <p:cNvSpPr>
            <a:spLocks noGrp="1"/>
          </p:cNvSpPr>
          <p:nvPr>
            <p:ph idx="1"/>
          </p:nvPr>
        </p:nvSpPr>
        <p:spPr/>
        <p:txBody>
          <a:bodyPr>
            <a:normAutofit/>
          </a:bodyPr>
          <a:lstStyle/>
          <a:p>
            <a:r>
              <a:rPr lang="en-US" b="1" baseline="30000" dirty="0" smtClean="0"/>
              <a:t>3</a:t>
            </a:r>
            <a:r>
              <a:rPr lang="en-US" b="1" baseline="30000" dirty="0"/>
              <a:t> </a:t>
            </a:r>
            <a:r>
              <a:rPr lang="en-US" dirty="0"/>
              <a:t>For I can testify that they gave not only what they could afford, but far more. And they did it of their own free will. </a:t>
            </a:r>
            <a:r>
              <a:rPr lang="en-US" b="1" baseline="30000" dirty="0"/>
              <a:t>4 </a:t>
            </a:r>
            <a:r>
              <a:rPr lang="en-US" dirty="0"/>
              <a:t>They begged us again and again for the privilege of sharing in the gift for the believers in </a:t>
            </a:r>
            <a:r>
              <a:rPr lang="en-US" dirty="0" smtClean="0"/>
              <a:t>Jerusalem.</a:t>
            </a:r>
            <a:r>
              <a:rPr lang="en-US" baseline="30000" dirty="0"/>
              <a:t> </a:t>
            </a:r>
            <a:r>
              <a:rPr lang="en-US" b="1" baseline="30000" dirty="0" smtClean="0"/>
              <a:t>5</a:t>
            </a:r>
            <a:r>
              <a:rPr lang="en-US" b="1" baseline="30000" dirty="0"/>
              <a:t> </a:t>
            </a:r>
            <a:r>
              <a:rPr lang="en-US" dirty="0"/>
              <a:t>They even did more than we had hoped, for their first action was to give themselves to the Lord and to us, just as God wanted them to do</a:t>
            </a:r>
            <a:r>
              <a:rPr lang="en-US" dirty="0" smtClean="0"/>
              <a:t>.</a:t>
            </a:r>
            <a:endParaRPr lang="en-US" dirty="0"/>
          </a:p>
        </p:txBody>
      </p:sp>
    </p:spTree>
    <p:extLst>
      <p:ext uri="{BB962C8B-B14F-4D97-AF65-F5344CB8AC3E}">
        <p14:creationId xmlns:p14="http://schemas.microsoft.com/office/powerpoint/2010/main" val="30152693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Corinthians 8:1-15  (NLT</a:t>
            </a:r>
            <a:r>
              <a:rPr lang="en-US" dirty="0" smtClean="0"/>
              <a:t>)</a:t>
            </a:r>
            <a:endParaRPr lang="en-US" dirty="0"/>
          </a:p>
        </p:txBody>
      </p:sp>
      <p:sp>
        <p:nvSpPr>
          <p:cNvPr id="3" name="Content Placeholder 2"/>
          <p:cNvSpPr>
            <a:spLocks noGrp="1"/>
          </p:cNvSpPr>
          <p:nvPr>
            <p:ph idx="1"/>
          </p:nvPr>
        </p:nvSpPr>
        <p:spPr/>
        <p:txBody>
          <a:bodyPr>
            <a:normAutofit/>
          </a:bodyPr>
          <a:lstStyle/>
          <a:p>
            <a:r>
              <a:rPr lang="en-US" b="1" baseline="30000" dirty="0" smtClean="0"/>
              <a:t>6</a:t>
            </a:r>
            <a:r>
              <a:rPr lang="en-US" b="1" baseline="30000" dirty="0"/>
              <a:t> </a:t>
            </a:r>
            <a:r>
              <a:rPr lang="en-US" dirty="0"/>
              <a:t>So we have urged Titus, who encouraged your giving in the first place, to return to you and encourage you to finish this ministry of giving. </a:t>
            </a:r>
            <a:r>
              <a:rPr lang="en-US" b="1" baseline="30000" dirty="0"/>
              <a:t>7 </a:t>
            </a:r>
            <a:r>
              <a:rPr lang="en-US" dirty="0"/>
              <a:t>Since you excel in so many ways—in your faith, your gifted speakers, your knowledge, your enthusiasm, and your love from </a:t>
            </a:r>
            <a:r>
              <a:rPr lang="en-US" dirty="0" smtClean="0"/>
              <a:t>us—I </a:t>
            </a:r>
            <a:r>
              <a:rPr lang="en-US" dirty="0"/>
              <a:t>want you to excel also in this gracious act of giving</a:t>
            </a:r>
            <a:r>
              <a:rPr lang="en-US" dirty="0" smtClean="0"/>
              <a:t>.</a:t>
            </a:r>
            <a:endParaRPr lang="en-US" dirty="0"/>
          </a:p>
        </p:txBody>
      </p:sp>
    </p:spTree>
    <p:extLst>
      <p:ext uri="{BB962C8B-B14F-4D97-AF65-F5344CB8AC3E}">
        <p14:creationId xmlns:p14="http://schemas.microsoft.com/office/powerpoint/2010/main" val="34684793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Corinthians 8:1-15  (NLT</a:t>
            </a:r>
            <a:r>
              <a:rPr lang="en-US" dirty="0" smtClean="0"/>
              <a:t>)</a:t>
            </a:r>
            <a:endParaRPr lang="en-US" dirty="0"/>
          </a:p>
        </p:txBody>
      </p:sp>
      <p:sp>
        <p:nvSpPr>
          <p:cNvPr id="3" name="Content Placeholder 2"/>
          <p:cNvSpPr>
            <a:spLocks noGrp="1"/>
          </p:cNvSpPr>
          <p:nvPr>
            <p:ph idx="1"/>
          </p:nvPr>
        </p:nvSpPr>
        <p:spPr/>
        <p:txBody>
          <a:bodyPr>
            <a:normAutofit/>
          </a:bodyPr>
          <a:lstStyle/>
          <a:p>
            <a:r>
              <a:rPr lang="en-US" b="1" baseline="30000" dirty="0" smtClean="0"/>
              <a:t>8</a:t>
            </a:r>
            <a:r>
              <a:rPr lang="en-US" b="1" baseline="30000" dirty="0"/>
              <a:t> </a:t>
            </a:r>
            <a:r>
              <a:rPr lang="en-US" dirty="0"/>
              <a:t>I am not commanding you to do this. But I am testing how genuine your love is by comparing it with the eagerness of the other churches.</a:t>
            </a:r>
          </a:p>
          <a:p>
            <a:r>
              <a:rPr lang="en-US" b="1" baseline="30000" dirty="0"/>
              <a:t>9 </a:t>
            </a:r>
            <a:r>
              <a:rPr lang="en-US" dirty="0"/>
              <a:t>You know the generous grace of our Lord Jesus Christ. Though he was rich, yet for your sakes he became poor, so that by his poverty he could make you rich</a:t>
            </a:r>
            <a:r>
              <a:rPr lang="en-US" dirty="0" smtClean="0"/>
              <a:t>.</a:t>
            </a:r>
            <a:endParaRPr lang="en-US" dirty="0"/>
          </a:p>
        </p:txBody>
      </p:sp>
    </p:spTree>
    <p:extLst>
      <p:ext uri="{BB962C8B-B14F-4D97-AF65-F5344CB8AC3E}">
        <p14:creationId xmlns:p14="http://schemas.microsoft.com/office/powerpoint/2010/main" val="26133127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Corinthians 8:1-15  (NLT</a:t>
            </a:r>
            <a:r>
              <a:rPr lang="en-US" dirty="0" smtClean="0"/>
              <a:t>)</a:t>
            </a:r>
            <a:endParaRPr lang="en-US" dirty="0"/>
          </a:p>
        </p:txBody>
      </p:sp>
      <p:sp>
        <p:nvSpPr>
          <p:cNvPr id="3" name="Content Placeholder 2"/>
          <p:cNvSpPr>
            <a:spLocks noGrp="1"/>
          </p:cNvSpPr>
          <p:nvPr>
            <p:ph idx="1"/>
          </p:nvPr>
        </p:nvSpPr>
        <p:spPr/>
        <p:txBody>
          <a:bodyPr>
            <a:normAutofit/>
          </a:bodyPr>
          <a:lstStyle/>
          <a:p>
            <a:r>
              <a:rPr lang="en-US" b="1" baseline="30000" dirty="0" smtClean="0"/>
              <a:t>10</a:t>
            </a:r>
            <a:r>
              <a:rPr lang="en-US" b="1" baseline="30000" dirty="0"/>
              <a:t> </a:t>
            </a:r>
            <a:r>
              <a:rPr lang="en-US" dirty="0"/>
              <a:t>Here is my advice: It would be good for you to finish what you started a year ago. Last year you were the first who wanted to give, and you were the first to begin doing it. </a:t>
            </a:r>
            <a:r>
              <a:rPr lang="en-US" b="1" baseline="30000" dirty="0"/>
              <a:t>11 </a:t>
            </a:r>
            <a:r>
              <a:rPr lang="en-US" dirty="0"/>
              <a:t>Now you should finish what you started. Let the eagerness you showed in the beginning be matched now by your giving. Give in proportion to what you have. </a:t>
            </a:r>
          </a:p>
        </p:txBody>
      </p:sp>
    </p:spTree>
    <p:extLst>
      <p:ext uri="{BB962C8B-B14F-4D97-AF65-F5344CB8AC3E}">
        <p14:creationId xmlns:p14="http://schemas.microsoft.com/office/powerpoint/2010/main" val="1465737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5-03-20006 - Copy"/>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1925638" y="0"/>
            <a:ext cx="5291137" cy="6858000"/>
          </a:xfrm>
          <a:prstGeom prst="rect">
            <a:avLst/>
          </a:prstGeom>
          <a:noFill/>
          <a:ln>
            <a:noFill/>
          </a:ln>
        </p:spPr>
      </p:pic>
    </p:spTree>
    <p:extLst>
      <p:ext uri="{BB962C8B-B14F-4D97-AF65-F5344CB8AC3E}">
        <p14:creationId xmlns:p14="http://schemas.microsoft.com/office/powerpoint/2010/main" val="19061034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Corinthians 8:1-15  (NLT</a:t>
            </a:r>
            <a:r>
              <a:rPr lang="en-US" dirty="0" smtClean="0"/>
              <a:t>)</a:t>
            </a:r>
            <a:endParaRPr lang="en-US" dirty="0"/>
          </a:p>
        </p:txBody>
      </p:sp>
      <p:sp>
        <p:nvSpPr>
          <p:cNvPr id="3" name="Content Placeholder 2"/>
          <p:cNvSpPr>
            <a:spLocks noGrp="1"/>
          </p:cNvSpPr>
          <p:nvPr>
            <p:ph idx="1"/>
          </p:nvPr>
        </p:nvSpPr>
        <p:spPr/>
        <p:txBody>
          <a:bodyPr>
            <a:normAutofit/>
          </a:bodyPr>
          <a:lstStyle/>
          <a:p>
            <a:r>
              <a:rPr lang="en-US" b="1" baseline="30000" dirty="0" smtClean="0"/>
              <a:t>12</a:t>
            </a:r>
            <a:r>
              <a:rPr lang="en-US" b="1" baseline="30000" dirty="0"/>
              <a:t> </a:t>
            </a:r>
            <a:r>
              <a:rPr lang="en-US" dirty="0"/>
              <a:t>Whatever you give is acceptable if you give it eagerly. And give according to what you have, not what you don’t have. </a:t>
            </a:r>
            <a:r>
              <a:rPr lang="en-US" b="1" baseline="30000" dirty="0"/>
              <a:t>13 </a:t>
            </a:r>
            <a:r>
              <a:rPr lang="en-US" dirty="0"/>
              <a:t>Of course, I don’t mean your giving should make life easy for others and hard for yourselves. I only mean that there should be some equality. </a:t>
            </a:r>
          </a:p>
        </p:txBody>
      </p:sp>
    </p:spTree>
    <p:extLst>
      <p:ext uri="{BB962C8B-B14F-4D97-AF65-F5344CB8AC3E}">
        <p14:creationId xmlns:p14="http://schemas.microsoft.com/office/powerpoint/2010/main" val="31602038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Corinthians 8:1-15  (NLT</a:t>
            </a:r>
            <a:r>
              <a:rPr lang="en-US" dirty="0" smtClean="0"/>
              <a:t>)</a:t>
            </a:r>
            <a:endParaRPr lang="en-US" dirty="0"/>
          </a:p>
        </p:txBody>
      </p:sp>
      <p:sp>
        <p:nvSpPr>
          <p:cNvPr id="3" name="Content Placeholder 2"/>
          <p:cNvSpPr>
            <a:spLocks noGrp="1"/>
          </p:cNvSpPr>
          <p:nvPr>
            <p:ph idx="1"/>
          </p:nvPr>
        </p:nvSpPr>
        <p:spPr/>
        <p:txBody>
          <a:bodyPr>
            <a:normAutofit/>
          </a:bodyPr>
          <a:lstStyle/>
          <a:p>
            <a:r>
              <a:rPr lang="en-US" b="1" baseline="30000" dirty="0" smtClean="0"/>
              <a:t>14</a:t>
            </a:r>
            <a:r>
              <a:rPr lang="en-US" b="1" baseline="30000" dirty="0"/>
              <a:t> </a:t>
            </a:r>
            <a:r>
              <a:rPr lang="en-US" dirty="0"/>
              <a:t>Right now you have plenty and can help those who are in need. Later, they will have plenty and can share with you when you need it. In this way, things will be equal. </a:t>
            </a:r>
            <a:r>
              <a:rPr lang="en-US" b="1" baseline="30000" dirty="0"/>
              <a:t>15 </a:t>
            </a:r>
            <a:r>
              <a:rPr lang="en-US" dirty="0"/>
              <a:t>As the Scriptures say,</a:t>
            </a:r>
          </a:p>
          <a:p>
            <a:r>
              <a:rPr lang="en-US" dirty="0"/>
              <a:t>“Those who gathered a lot had nothing left </a:t>
            </a:r>
            <a:r>
              <a:rPr lang="en-US" dirty="0" smtClean="0"/>
              <a:t>over,</a:t>
            </a:r>
            <a:r>
              <a:rPr lang="en-US" dirty="0"/>
              <a:t> </a:t>
            </a:r>
            <a:r>
              <a:rPr lang="en-US" dirty="0" smtClean="0"/>
              <a:t>and </a:t>
            </a:r>
            <a:r>
              <a:rPr lang="en-US" dirty="0"/>
              <a:t>those who gathered only a little had enough</a:t>
            </a:r>
            <a:r>
              <a:rPr lang="en-US" dirty="0" smtClean="0"/>
              <a:t>.”</a:t>
            </a:r>
            <a:endParaRPr lang="en-US" dirty="0"/>
          </a:p>
          <a:p>
            <a:endParaRPr lang="en-US" dirty="0"/>
          </a:p>
        </p:txBody>
      </p:sp>
    </p:spTree>
    <p:extLst>
      <p:ext uri="{BB962C8B-B14F-4D97-AF65-F5344CB8AC3E}">
        <p14:creationId xmlns:p14="http://schemas.microsoft.com/office/powerpoint/2010/main" val="37318380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Three Foundational Principles</a:t>
            </a:r>
            <a:endParaRPr lang="en-US" dirty="0"/>
          </a:p>
        </p:txBody>
      </p:sp>
      <p:sp>
        <p:nvSpPr>
          <p:cNvPr id="3" name="Content Placeholder 2"/>
          <p:cNvSpPr>
            <a:spLocks noGrp="1"/>
          </p:cNvSpPr>
          <p:nvPr>
            <p:ph idx="1"/>
          </p:nvPr>
        </p:nvSpPr>
        <p:spPr>
          <a:xfrm>
            <a:off x="1219200" y="1600200"/>
            <a:ext cx="7467600" cy="4525963"/>
          </a:xfrm>
        </p:spPr>
        <p:txBody>
          <a:bodyPr/>
          <a:lstStyle/>
          <a:p>
            <a:pPr marL="514350" indent="-514350">
              <a:buFont typeface="+mj-lt"/>
              <a:buAutoNum type="arabicPeriod"/>
            </a:pPr>
            <a:r>
              <a:rPr lang="en-US" dirty="0" smtClean="0"/>
              <a:t>We do everything for God’s Glory</a:t>
            </a:r>
          </a:p>
          <a:p>
            <a:pPr marL="514350" indent="-514350">
              <a:buFont typeface="+mj-lt"/>
              <a:buAutoNum type="arabicPeriod"/>
            </a:pPr>
            <a:r>
              <a:rPr lang="en-US" dirty="0" smtClean="0"/>
              <a:t>We do it as a way of loving God</a:t>
            </a:r>
          </a:p>
          <a:p>
            <a:pPr marL="514350" indent="-514350">
              <a:buFont typeface="+mj-lt"/>
              <a:buAutoNum type="arabicPeriod"/>
            </a:pPr>
            <a:r>
              <a:rPr lang="en-US" dirty="0" smtClean="0"/>
              <a:t>We do it as a way of loving our neighbor</a:t>
            </a:r>
          </a:p>
          <a:p>
            <a:pPr marL="0" indent="0">
              <a:buNone/>
            </a:pPr>
            <a:endParaRPr lang="en-US" dirty="0"/>
          </a:p>
        </p:txBody>
      </p:sp>
    </p:spTree>
    <p:extLst>
      <p:ext uri="{BB962C8B-B14F-4D97-AF65-F5344CB8AC3E}">
        <p14:creationId xmlns:p14="http://schemas.microsoft.com/office/powerpoint/2010/main" val="9741337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Corinthians 8:1-15  (NLT</a:t>
            </a:r>
            <a:r>
              <a:rPr lang="en-US" dirty="0" smtClean="0"/>
              <a:t>)</a:t>
            </a:r>
            <a:endParaRPr lang="en-US" dirty="0"/>
          </a:p>
        </p:txBody>
      </p:sp>
      <p:sp>
        <p:nvSpPr>
          <p:cNvPr id="3" name="Content Placeholder 2"/>
          <p:cNvSpPr>
            <a:spLocks noGrp="1"/>
          </p:cNvSpPr>
          <p:nvPr>
            <p:ph idx="1"/>
          </p:nvPr>
        </p:nvSpPr>
        <p:spPr/>
        <p:txBody>
          <a:bodyPr>
            <a:normAutofit/>
          </a:bodyPr>
          <a:lstStyle/>
          <a:p>
            <a:r>
              <a:rPr lang="en-US" b="1" baseline="30000" dirty="0" smtClean="0"/>
              <a:t>1</a:t>
            </a:r>
            <a:r>
              <a:rPr lang="en-US" b="1" baseline="30000" dirty="0"/>
              <a:t> </a:t>
            </a:r>
            <a:r>
              <a:rPr lang="en-US" dirty="0" smtClean="0"/>
              <a:t>Now </a:t>
            </a:r>
            <a:r>
              <a:rPr lang="en-US" dirty="0"/>
              <a:t>I want you to know, dear brothers and sisters</a:t>
            </a:r>
            <a:r>
              <a:rPr lang="en-US" dirty="0" smtClean="0"/>
              <a:t>,</a:t>
            </a:r>
            <a:r>
              <a:rPr lang="en-US" dirty="0"/>
              <a:t> what God in his kindness has done through the churches in Macedonia. </a:t>
            </a:r>
            <a:r>
              <a:rPr lang="en-US" b="1" baseline="30000" dirty="0" smtClean="0"/>
              <a:t>2</a:t>
            </a:r>
            <a:r>
              <a:rPr lang="en-US" b="1" baseline="30000" dirty="0"/>
              <a:t> </a:t>
            </a:r>
            <a:r>
              <a:rPr lang="en-US" dirty="0"/>
              <a:t>They are being tested by many troubles, and they are very poor. But they are also filled with abundant joy, which has overflowed in rich generosity.</a:t>
            </a:r>
          </a:p>
          <a:p>
            <a:endParaRPr lang="en-US" dirty="0"/>
          </a:p>
        </p:txBody>
      </p:sp>
    </p:spTree>
    <p:extLst>
      <p:ext uri="{BB962C8B-B14F-4D97-AF65-F5344CB8AC3E}">
        <p14:creationId xmlns:p14="http://schemas.microsoft.com/office/powerpoint/2010/main" val="1033535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Corinthians 8:1-15  (NLT</a:t>
            </a:r>
            <a:r>
              <a:rPr lang="en-US" dirty="0" smtClean="0"/>
              <a:t>)</a:t>
            </a:r>
            <a:endParaRPr lang="en-US" dirty="0"/>
          </a:p>
        </p:txBody>
      </p:sp>
      <p:sp>
        <p:nvSpPr>
          <p:cNvPr id="3" name="Content Placeholder 2"/>
          <p:cNvSpPr>
            <a:spLocks noGrp="1"/>
          </p:cNvSpPr>
          <p:nvPr>
            <p:ph idx="1"/>
          </p:nvPr>
        </p:nvSpPr>
        <p:spPr/>
        <p:txBody>
          <a:bodyPr>
            <a:normAutofit/>
          </a:bodyPr>
          <a:lstStyle/>
          <a:p>
            <a:r>
              <a:rPr lang="en-US" b="1" baseline="30000" dirty="0" smtClean="0"/>
              <a:t>3</a:t>
            </a:r>
            <a:r>
              <a:rPr lang="en-US" b="1" baseline="30000" dirty="0"/>
              <a:t> </a:t>
            </a:r>
            <a:r>
              <a:rPr lang="en-US" dirty="0"/>
              <a:t>For I can testify that they gave not only what they could afford, but far more. And they did it of their own free will. </a:t>
            </a:r>
            <a:r>
              <a:rPr lang="en-US" b="1" baseline="30000" dirty="0"/>
              <a:t>4 </a:t>
            </a:r>
            <a:r>
              <a:rPr lang="en-US" dirty="0"/>
              <a:t>They begged us again and again for the privilege of sharing in the gift for the believers in </a:t>
            </a:r>
            <a:r>
              <a:rPr lang="en-US" dirty="0" smtClean="0"/>
              <a:t>Jerusalem.</a:t>
            </a:r>
            <a:r>
              <a:rPr lang="en-US" baseline="30000" dirty="0"/>
              <a:t> </a:t>
            </a:r>
            <a:r>
              <a:rPr lang="en-US" b="1" baseline="30000" dirty="0" smtClean="0"/>
              <a:t>5</a:t>
            </a:r>
            <a:r>
              <a:rPr lang="en-US" b="1" baseline="30000" dirty="0"/>
              <a:t> </a:t>
            </a:r>
            <a:r>
              <a:rPr lang="en-US" dirty="0"/>
              <a:t>They even did more than we had hoped, for their first action was to give themselves to the Lord and to us, just as God wanted them to do</a:t>
            </a:r>
            <a:r>
              <a:rPr lang="en-US" dirty="0" smtClean="0"/>
              <a:t>.</a:t>
            </a:r>
            <a:endParaRPr lang="en-US" dirty="0"/>
          </a:p>
        </p:txBody>
      </p:sp>
    </p:spTree>
    <p:extLst>
      <p:ext uri="{BB962C8B-B14F-4D97-AF65-F5344CB8AC3E}">
        <p14:creationId xmlns:p14="http://schemas.microsoft.com/office/powerpoint/2010/main" val="21772468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Corinthians 8:1-15  (NLT</a:t>
            </a:r>
            <a:r>
              <a:rPr lang="en-US" dirty="0" smtClean="0"/>
              <a:t>)</a:t>
            </a:r>
            <a:endParaRPr lang="en-US" dirty="0"/>
          </a:p>
        </p:txBody>
      </p:sp>
      <p:sp>
        <p:nvSpPr>
          <p:cNvPr id="3" name="Content Placeholder 2"/>
          <p:cNvSpPr>
            <a:spLocks noGrp="1"/>
          </p:cNvSpPr>
          <p:nvPr>
            <p:ph idx="1"/>
          </p:nvPr>
        </p:nvSpPr>
        <p:spPr/>
        <p:txBody>
          <a:bodyPr>
            <a:normAutofit/>
          </a:bodyPr>
          <a:lstStyle/>
          <a:p>
            <a:r>
              <a:rPr lang="en-US" b="1" baseline="30000" dirty="0" smtClean="0"/>
              <a:t>6</a:t>
            </a:r>
            <a:r>
              <a:rPr lang="en-US" b="1" baseline="30000" dirty="0"/>
              <a:t> </a:t>
            </a:r>
            <a:r>
              <a:rPr lang="en-US" dirty="0"/>
              <a:t>So we have urged Titus, who encouraged your giving in the first place, to return to you and encourage you to finish this ministry of giving. </a:t>
            </a:r>
            <a:r>
              <a:rPr lang="en-US" b="1" baseline="30000" dirty="0"/>
              <a:t>7 </a:t>
            </a:r>
            <a:r>
              <a:rPr lang="en-US" dirty="0"/>
              <a:t>Since you excel in so many ways—in your faith, your gifted speakers, your knowledge, your enthusiasm, and your love from </a:t>
            </a:r>
            <a:r>
              <a:rPr lang="en-US" dirty="0" smtClean="0"/>
              <a:t>us—I </a:t>
            </a:r>
            <a:r>
              <a:rPr lang="en-US" dirty="0"/>
              <a:t>want you to excel also in this gracious act of giving</a:t>
            </a:r>
            <a:r>
              <a:rPr lang="en-US" dirty="0" smtClean="0"/>
              <a:t>.</a:t>
            </a:r>
            <a:endParaRPr lang="en-US" dirty="0"/>
          </a:p>
        </p:txBody>
      </p:sp>
    </p:spTree>
    <p:extLst>
      <p:ext uri="{BB962C8B-B14F-4D97-AF65-F5344CB8AC3E}">
        <p14:creationId xmlns:p14="http://schemas.microsoft.com/office/powerpoint/2010/main" val="16845873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Corinthians 8:1-15  (NLT</a:t>
            </a:r>
            <a:r>
              <a:rPr lang="en-US" dirty="0" smtClean="0"/>
              <a:t>)</a:t>
            </a:r>
            <a:endParaRPr lang="en-US" dirty="0"/>
          </a:p>
        </p:txBody>
      </p:sp>
      <p:sp>
        <p:nvSpPr>
          <p:cNvPr id="3" name="Content Placeholder 2"/>
          <p:cNvSpPr>
            <a:spLocks noGrp="1"/>
          </p:cNvSpPr>
          <p:nvPr>
            <p:ph idx="1"/>
          </p:nvPr>
        </p:nvSpPr>
        <p:spPr/>
        <p:txBody>
          <a:bodyPr>
            <a:normAutofit/>
          </a:bodyPr>
          <a:lstStyle/>
          <a:p>
            <a:r>
              <a:rPr lang="en-US" b="1" baseline="30000" dirty="0" smtClean="0"/>
              <a:t>8</a:t>
            </a:r>
            <a:r>
              <a:rPr lang="en-US" b="1" baseline="30000" dirty="0"/>
              <a:t> </a:t>
            </a:r>
            <a:r>
              <a:rPr lang="en-US" dirty="0"/>
              <a:t>I am not commanding you to do this. But I am testing how genuine your love is by comparing it with the eagerness of the other churches.</a:t>
            </a:r>
          </a:p>
          <a:p>
            <a:r>
              <a:rPr lang="en-US" b="1" baseline="30000" dirty="0"/>
              <a:t>9 </a:t>
            </a:r>
            <a:r>
              <a:rPr lang="en-US" dirty="0"/>
              <a:t>You know the generous grace of our Lord Jesus Christ. Though he was rich, yet for your sakes he became poor, so that by his poverty he could make you rich</a:t>
            </a:r>
            <a:r>
              <a:rPr lang="en-US" dirty="0" smtClean="0"/>
              <a:t>.</a:t>
            </a:r>
            <a:endParaRPr lang="en-US" dirty="0"/>
          </a:p>
        </p:txBody>
      </p:sp>
    </p:spTree>
    <p:extLst>
      <p:ext uri="{BB962C8B-B14F-4D97-AF65-F5344CB8AC3E}">
        <p14:creationId xmlns:p14="http://schemas.microsoft.com/office/powerpoint/2010/main" val="27146136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Corinthians 8:1-15  (NLT</a:t>
            </a:r>
            <a:r>
              <a:rPr lang="en-US" dirty="0" smtClean="0"/>
              <a:t>)</a:t>
            </a:r>
            <a:endParaRPr lang="en-US" dirty="0"/>
          </a:p>
        </p:txBody>
      </p:sp>
      <p:sp>
        <p:nvSpPr>
          <p:cNvPr id="3" name="Content Placeholder 2"/>
          <p:cNvSpPr>
            <a:spLocks noGrp="1"/>
          </p:cNvSpPr>
          <p:nvPr>
            <p:ph idx="1"/>
          </p:nvPr>
        </p:nvSpPr>
        <p:spPr/>
        <p:txBody>
          <a:bodyPr>
            <a:normAutofit/>
          </a:bodyPr>
          <a:lstStyle/>
          <a:p>
            <a:r>
              <a:rPr lang="en-US" b="1" baseline="30000" dirty="0" smtClean="0"/>
              <a:t>10</a:t>
            </a:r>
            <a:r>
              <a:rPr lang="en-US" b="1" baseline="30000" dirty="0"/>
              <a:t> </a:t>
            </a:r>
            <a:r>
              <a:rPr lang="en-US" dirty="0"/>
              <a:t>Here is my advice: It would be good for you to finish what you started a year ago. Last year you were the first who wanted to give, and you were the first to begin doing it. </a:t>
            </a:r>
            <a:r>
              <a:rPr lang="en-US" b="1" baseline="30000" dirty="0"/>
              <a:t>11 </a:t>
            </a:r>
            <a:r>
              <a:rPr lang="en-US" dirty="0"/>
              <a:t>Now you should finish what you started. Let the eagerness you showed in the beginning be matched now by your giving. Give in proportion to what you have. </a:t>
            </a:r>
          </a:p>
        </p:txBody>
      </p:sp>
    </p:spTree>
    <p:extLst>
      <p:ext uri="{BB962C8B-B14F-4D97-AF65-F5344CB8AC3E}">
        <p14:creationId xmlns:p14="http://schemas.microsoft.com/office/powerpoint/2010/main" val="17956556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Corinthians 8:1-15  (NLT</a:t>
            </a:r>
            <a:r>
              <a:rPr lang="en-US" dirty="0" smtClean="0"/>
              <a:t>)</a:t>
            </a:r>
            <a:endParaRPr lang="en-US" dirty="0"/>
          </a:p>
        </p:txBody>
      </p:sp>
      <p:sp>
        <p:nvSpPr>
          <p:cNvPr id="3" name="Content Placeholder 2"/>
          <p:cNvSpPr>
            <a:spLocks noGrp="1"/>
          </p:cNvSpPr>
          <p:nvPr>
            <p:ph idx="1"/>
          </p:nvPr>
        </p:nvSpPr>
        <p:spPr/>
        <p:txBody>
          <a:bodyPr>
            <a:normAutofit/>
          </a:bodyPr>
          <a:lstStyle/>
          <a:p>
            <a:r>
              <a:rPr lang="en-US" b="1" baseline="30000" dirty="0" smtClean="0"/>
              <a:t>12</a:t>
            </a:r>
            <a:r>
              <a:rPr lang="en-US" b="1" baseline="30000" dirty="0"/>
              <a:t> </a:t>
            </a:r>
            <a:r>
              <a:rPr lang="en-US" dirty="0"/>
              <a:t>Whatever you give is acceptable if you give it eagerly. And give according to what you have, not what you don’t have. </a:t>
            </a:r>
            <a:r>
              <a:rPr lang="en-US" b="1" baseline="30000" dirty="0"/>
              <a:t>13 </a:t>
            </a:r>
            <a:r>
              <a:rPr lang="en-US" dirty="0"/>
              <a:t>Of course, I don’t mean your giving should make life easy for others and hard for yourselves. I only mean that there should be some equality. </a:t>
            </a:r>
          </a:p>
        </p:txBody>
      </p:sp>
    </p:spTree>
    <p:extLst>
      <p:ext uri="{BB962C8B-B14F-4D97-AF65-F5344CB8AC3E}">
        <p14:creationId xmlns:p14="http://schemas.microsoft.com/office/powerpoint/2010/main" val="6207553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Corinthians 8:1-15  (NLT</a:t>
            </a:r>
            <a:r>
              <a:rPr lang="en-US" dirty="0" smtClean="0"/>
              <a:t>)</a:t>
            </a:r>
            <a:endParaRPr lang="en-US" dirty="0"/>
          </a:p>
        </p:txBody>
      </p:sp>
      <p:sp>
        <p:nvSpPr>
          <p:cNvPr id="3" name="Content Placeholder 2"/>
          <p:cNvSpPr>
            <a:spLocks noGrp="1"/>
          </p:cNvSpPr>
          <p:nvPr>
            <p:ph idx="1"/>
          </p:nvPr>
        </p:nvSpPr>
        <p:spPr/>
        <p:txBody>
          <a:bodyPr>
            <a:normAutofit/>
          </a:bodyPr>
          <a:lstStyle/>
          <a:p>
            <a:r>
              <a:rPr lang="en-US" b="1" baseline="30000" dirty="0" smtClean="0"/>
              <a:t>14</a:t>
            </a:r>
            <a:r>
              <a:rPr lang="en-US" b="1" baseline="30000" dirty="0"/>
              <a:t> </a:t>
            </a:r>
            <a:r>
              <a:rPr lang="en-US" dirty="0"/>
              <a:t>Right now you have plenty and can help those who are in need. Later, they will have plenty and can share with you when you need it. In this way, things will be equal. </a:t>
            </a:r>
            <a:r>
              <a:rPr lang="en-US" b="1" baseline="30000" dirty="0"/>
              <a:t>15 </a:t>
            </a:r>
            <a:r>
              <a:rPr lang="en-US" dirty="0"/>
              <a:t>As the Scriptures say,</a:t>
            </a:r>
          </a:p>
          <a:p>
            <a:r>
              <a:rPr lang="en-US" dirty="0"/>
              <a:t>“Those who gathered a lot had nothing left </a:t>
            </a:r>
            <a:r>
              <a:rPr lang="en-US" dirty="0" smtClean="0"/>
              <a:t>over,</a:t>
            </a:r>
            <a:r>
              <a:rPr lang="en-US" dirty="0"/>
              <a:t> </a:t>
            </a:r>
            <a:r>
              <a:rPr lang="en-US" dirty="0" smtClean="0"/>
              <a:t>and </a:t>
            </a:r>
            <a:r>
              <a:rPr lang="en-US" dirty="0"/>
              <a:t>those who gathered only a little had enough</a:t>
            </a:r>
            <a:r>
              <a:rPr lang="en-US" dirty="0" smtClean="0"/>
              <a:t>.”</a:t>
            </a:r>
            <a:endParaRPr lang="en-US" dirty="0"/>
          </a:p>
          <a:p>
            <a:endParaRPr lang="en-US" dirty="0"/>
          </a:p>
        </p:txBody>
      </p:sp>
    </p:spTree>
    <p:extLst>
      <p:ext uri="{BB962C8B-B14F-4D97-AF65-F5344CB8AC3E}">
        <p14:creationId xmlns:p14="http://schemas.microsoft.com/office/powerpoint/2010/main" val="459114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5-03-20002 - Copy"/>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2106613" y="0"/>
            <a:ext cx="4929187" cy="6858000"/>
          </a:xfrm>
          <a:prstGeom prst="rect">
            <a:avLst/>
          </a:prstGeom>
          <a:noFill/>
          <a:ln>
            <a:noFill/>
          </a:ln>
        </p:spPr>
      </p:pic>
    </p:spTree>
    <p:extLst>
      <p:ext uri="{BB962C8B-B14F-4D97-AF65-F5344CB8AC3E}">
        <p14:creationId xmlns:p14="http://schemas.microsoft.com/office/powerpoint/2010/main" val="17785214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 Timothy </a:t>
            </a:r>
            <a:r>
              <a:rPr lang="en-US" dirty="0" smtClean="0"/>
              <a:t>6:6-8  </a:t>
            </a:r>
            <a:r>
              <a:rPr lang="en-US" dirty="0"/>
              <a:t>(NLT</a:t>
            </a:r>
            <a:r>
              <a:rPr lang="en-US" dirty="0" smtClean="0"/>
              <a:t>)</a:t>
            </a:r>
            <a:endParaRPr lang="en-US" dirty="0"/>
          </a:p>
        </p:txBody>
      </p:sp>
      <p:sp>
        <p:nvSpPr>
          <p:cNvPr id="3" name="Content Placeholder 2"/>
          <p:cNvSpPr>
            <a:spLocks noGrp="1"/>
          </p:cNvSpPr>
          <p:nvPr>
            <p:ph idx="1"/>
          </p:nvPr>
        </p:nvSpPr>
        <p:spPr/>
        <p:txBody>
          <a:bodyPr>
            <a:normAutofit/>
          </a:bodyPr>
          <a:lstStyle/>
          <a:p>
            <a:r>
              <a:rPr lang="en-US" b="1" baseline="30000" dirty="0" smtClean="0"/>
              <a:t>6</a:t>
            </a:r>
            <a:r>
              <a:rPr lang="en-US" b="1" baseline="30000" dirty="0"/>
              <a:t> </a:t>
            </a:r>
            <a:r>
              <a:rPr lang="en-US" dirty="0"/>
              <a:t>Yet true godliness with contentment is itself great wealth. </a:t>
            </a:r>
            <a:r>
              <a:rPr lang="en-US" b="1" baseline="30000" dirty="0"/>
              <a:t>7 </a:t>
            </a:r>
            <a:r>
              <a:rPr lang="en-US" dirty="0"/>
              <a:t>After all, we brought nothing with us when we came into the world, and we can’t take anything with us when we leave it. </a:t>
            </a:r>
            <a:r>
              <a:rPr lang="en-US" b="1" baseline="30000" dirty="0"/>
              <a:t>8 </a:t>
            </a:r>
            <a:r>
              <a:rPr lang="en-US" dirty="0"/>
              <a:t>So if we have enough food and clothing, let us be content</a:t>
            </a:r>
            <a:r>
              <a:rPr lang="en-US" dirty="0" smtClean="0"/>
              <a:t>.</a:t>
            </a:r>
            <a:endParaRPr lang="en-US" dirty="0"/>
          </a:p>
        </p:txBody>
      </p:sp>
    </p:spTree>
    <p:extLst>
      <p:ext uri="{BB962C8B-B14F-4D97-AF65-F5344CB8AC3E}">
        <p14:creationId xmlns:p14="http://schemas.microsoft.com/office/powerpoint/2010/main" val="12582995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Mark 12:41-44  (NLT</a:t>
            </a:r>
            <a:r>
              <a:rPr lang="en-US" dirty="0" smtClean="0"/>
              <a:t>)</a:t>
            </a:r>
            <a:endParaRPr lang="en-US" dirty="0"/>
          </a:p>
        </p:txBody>
      </p:sp>
      <p:sp>
        <p:nvSpPr>
          <p:cNvPr id="3" name="Content Placeholder 2"/>
          <p:cNvSpPr>
            <a:spLocks noGrp="1"/>
          </p:cNvSpPr>
          <p:nvPr>
            <p:ph idx="1"/>
          </p:nvPr>
        </p:nvSpPr>
        <p:spPr/>
        <p:txBody>
          <a:bodyPr>
            <a:normAutofit/>
          </a:bodyPr>
          <a:lstStyle/>
          <a:p>
            <a:r>
              <a:rPr lang="en-US" b="1" baseline="30000" dirty="0" smtClean="0"/>
              <a:t>41</a:t>
            </a:r>
            <a:r>
              <a:rPr lang="en-US" b="1" baseline="30000" dirty="0"/>
              <a:t> </a:t>
            </a:r>
            <a:r>
              <a:rPr lang="en-US" dirty="0"/>
              <a:t>Jesus sat down near the collection box in the Temple and watched as the crowds dropped in their money. Many rich people put in large amounts. </a:t>
            </a:r>
            <a:r>
              <a:rPr lang="en-US" b="1" baseline="30000" dirty="0"/>
              <a:t>42 </a:t>
            </a:r>
            <a:r>
              <a:rPr lang="en-US" dirty="0"/>
              <a:t>Then a poor widow came and dropped in two small coins</a:t>
            </a:r>
            <a:r>
              <a:rPr lang="en-US" dirty="0" smtClean="0"/>
              <a:t>.</a:t>
            </a:r>
          </a:p>
          <a:p>
            <a:endParaRPr lang="en-US" dirty="0"/>
          </a:p>
        </p:txBody>
      </p:sp>
    </p:spTree>
    <p:extLst>
      <p:ext uri="{BB962C8B-B14F-4D97-AF65-F5344CB8AC3E}">
        <p14:creationId xmlns:p14="http://schemas.microsoft.com/office/powerpoint/2010/main" val="5289851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Mark 12:41-44  (NLT</a:t>
            </a:r>
            <a:r>
              <a:rPr lang="en-US" dirty="0" smtClean="0"/>
              <a:t>)</a:t>
            </a:r>
            <a:endParaRPr lang="en-US" dirty="0"/>
          </a:p>
        </p:txBody>
      </p:sp>
      <p:sp>
        <p:nvSpPr>
          <p:cNvPr id="3" name="Content Placeholder 2"/>
          <p:cNvSpPr>
            <a:spLocks noGrp="1"/>
          </p:cNvSpPr>
          <p:nvPr>
            <p:ph idx="1"/>
          </p:nvPr>
        </p:nvSpPr>
        <p:spPr/>
        <p:txBody>
          <a:bodyPr>
            <a:normAutofit/>
          </a:bodyPr>
          <a:lstStyle/>
          <a:p>
            <a:r>
              <a:rPr lang="en-US" b="1" baseline="30000" dirty="0" smtClean="0"/>
              <a:t>43 </a:t>
            </a:r>
            <a:r>
              <a:rPr lang="en-US" dirty="0" smtClean="0"/>
              <a:t>Jesus called his disciples to him and said, “I tell you the truth, this poor widow has given more than all the others who are making contributions. </a:t>
            </a:r>
            <a:r>
              <a:rPr lang="en-US" b="1" baseline="30000" dirty="0" smtClean="0"/>
              <a:t>44 </a:t>
            </a:r>
            <a:r>
              <a:rPr lang="en-US" dirty="0" smtClean="0"/>
              <a:t>For they gave a tiny part of their surplus, but she, poor as she is, has given everything she had to live on.”</a:t>
            </a:r>
          </a:p>
        </p:txBody>
      </p:sp>
    </p:spTree>
    <p:extLst>
      <p:ext uri="{BB962C8B-B14F-4D97-AF65-F5344CB8AC3E}">
        <p14:creationId xmlns:p14="http://schemas.microsoft.com/office/powerpoint/2010/main" val="34311719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252493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Three Foundational Principles</a:t>
            </a:r>
            <a:endParaRPr lang="en-US" dirty="0"/>
          </a:p>
        </p:txBody>
      </p:sp>
      <p:sp>
        <p:nvSpPr>
          <p:cNvPr id="3" name="Content Placeholder 2"/>
          <p:cNvSpPr>
            <a:spLocks noGrp="1"/>
          </p:cNvSpPr>
          <p:nvPr>
            <p:ph idx="1"/>
          </p:nvPr>
        </p:nvSpPr>
        <p:spPr>
          <a:xfrm>
            <a:off x="1219200" y="1600200"/>
            <a:ext cx="7467600" cy="4525963"/>
          </a:xfrm>
        </p:spPr>
        <p:txBody>
          <a:bodyPr/>
          <a:lstStyle/>
          <a:p>
            <a:pPr marL="514350" indent="-514350">
              <a:buFont typeface="+mj-lt"/>
              <a:buAutoNum type="arabicPeriod"/>
            </a:pPr>
            <a:r>
              <a:rPr lang="en-US" dirty="0" smtClean="0"/>
              <a:t>We do everything for God’s Glory</a:t>
            </a:r>
          </a:p>
          <a:p>
            <a:pPr marL="514350" indent="-514350">
              <a:buFont typeface="+mj-lt"/>
              <a:buAutoNum type="arabicPeriod"/>
            </a:pPr>
            <a:r>
              <a:rPr lang="en-US" dirty="0" smtClean="0"/>
              <a:t>We do it as a way of loving God</a:t>
            </a:r>
          </a:p>
          <a:p>
            <a:pPr marL="514350" indent="-514350">
              <a:buFont typeface="+mj-lt"/>
              <a:buAutoNum type="arabicPeriod"/>
            </a:pPr>
            <a:r>
              <a:rPr lang="en-US" dirty="0" smtClean="0"/>
              <a:t>We do it as a way of loving our neighbor</a:t>
            </a:r>
          </a:p>
          <a:p>
            <a:pPr marL="0" indent="0">
              <a:buNone/>
            </a:pPr>
            <a:endParaRPr lang="en-US" dirty="0"/>
          </a:p>
        </p:txBody>
      </p:sp>
    </p:spTree>
    <p:extLst>
      <p:ext uri="{BB962C8B-B14F-4D97-AF65-F5344CB8AC3E}">
        <p14:creationId xmlns:p14="http://schemas.microsoft.com/office/powerpoint/2010/main" val="37372846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2537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Luke 6:38  (NLT</a:t>
            </a:r>
            <a:r>
              <a:rPr lang="en-US" dirty="0" smtClean="0"/>
              <a:t>)</a:t>
            </a:r>
            <a:endParaRPr lang="en-US" dirty="0"/>
          </a:p>
        </p:txBody>
      </p:sp>
      <p:sp>
        <p:nvSpPr>
          <p:cNvPr id="3" name="Content Placeholder 2"/>
          <p:cNvSpPr>
            <a:spLocks noGrp="1"/>
          </p:cNvSpPr>
          <p:nvPr>
            <p:ph idx="1"/>
          </p:nvPr>
        </p:nvSpPr>
        <p:spPr/>
        <p:txBody>
          <a:bodyPr/>
          <a:lstStyle/>
          <a:p>
            <a:r>
              <a:rPr lang="en-US" b="1" baseline="30000" dirty="0" smtClean="0"/>
              <a:t>38</a:t>
            </a:r>
            <a:r>
              <a:rPr lang="en-US" b="1" baseline="30000" dirty="0"/>
              <a:t> </a:t>
            </a:r>
            <a:r>
              <a:rPr lang="en-US" dirty="0"/>
              <a:t>Give, and you will receive. Your gift will return to you in full—pressed down, shaken together to make room for more, running over, and poured into your lap. The amount you give will determine the amount you get back</a:t>
            </a:r>
            <a:r>
              <a:rPr lang="en-US" dirty="0" smtClean="0"/>
              <a:t>.”</a:t>
            </a:r>
            <a:endParaRPr lang="en-US" dirty="0"/>
          </a:p>
          <a:p>
            <a:endParaRPr lang="en-US" dirty="0"/>
          </a:p>
        </p:txBody>
      </p:sp>
    </p:spTree>
    <p:extLst>
      <p:ext uri="{BB962C8B-B14F-4D97-AF65-F5344CB8AC3E}">
        <p14:creationId xmlns:p14="http://schemas.microsoft.com/office/powerpoint/2010/main" val="37665148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Peter 2:1-3  (NLT</a:t>
            </a:r>
            <a:r>
              <a:rPr lang="en-US" dirty="0" smtClean="0"/>
              <a:t>)</a:t>
            </a:r>
            <a:endParaRPr lang="en-US" dirty="0"/>
          </a:p>
        </p:txBody>
      </p:sp>
      <p:sp>
        <p:nvSpPr>
          <p:cNvPr id="3" name="Content Placeholder 2"/>
          <p:cNvSpPr>
            <a:spLocks noGrp="1"/>
          </p:cNvSpPr>
          <p:nvPr>
            <p:ph idx="1"/>
          </p:nvPr>
        </p:nvSpPr>
        <p:spPr/>
        <p:txBody>
          <a:bodyPr>
            <a:normAutofit/>
          </a:bodyPr>
          <a:lstStyle/>
          <a:p>
            <a:r>
              <a:rPr lang="en-US" b="1" baseline="30000" dirty="0" smtClean="0"/>
              <a:t>1</a:t>
            </a:r>
            <a:r>
              <a:rPr lang="en-US" dirty="0" smtClean="0"/>
              <a:t>But </a:t>
            </a:r>
            <a:r>
              <a:rPr lang="en-US" dirty="0"/>
              <a:t>there were also false prophets in Israel, just as there will be false teachers among you. They will cleverly teach destructive heresies and even deny the Master who bought them. In this way, they will bring sudden destruction on themselves. </a:t>
            </a:r>
          </a:p>
        </p:txBody>
      </p:sp>
    </p:spTree>
    <p:extLst>
      <p:ext uri="{BB962C8B-B14F-4D97-AF65-F5344CB8AC3E}">
        <p14:creationId xmlns:p14="http://schemas.microsoft.com/office/powerpoint/2010/main" val="10511441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Peter 2:1-3  (NLT</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a:t> </a:t>
            </a:r>
            <a:r>
              <a:rPr lang="en-US" b="1" baseline="30000" dirty="0"/>
              <a:t>2 </a:t>
            </a:r>
            <a:r>
              <a:rPr lang="en-US" dirty="0"/>
              <a:t>Many will follow their evil teaching and shameful immorality. And because of these teachers, the way of truth will be slandered. </a:t>
            </a:r>
            <a:r>
              <a:rPr lang="en-US" b="1" baseline="30000" dirty="0"/>
              <a:t>3 </a:t>
            </a:r>
            <a:r>
              <a:rPr lang="en-US" dirty="0"/>
              <a:t>In their greed they will make up clever lies to get hold of your money. But God condemned them long ago, and their destruction will not be delayed.</a:t>
            </a:r>
          </a:p>
          <a:p>
            <a:endParaRPr lang="en-US" dirty="0"/>
          </a:p>
        </p:txBody>
      </p:sp>
    </p:spTree>
    <p:extLst>
      <p:ext uri="{BB962C8B-B14F-4D97-AF65-F5344CB8AC3E}">
        <p14:creationId xmlns:p14="http://schemas.microsoft.com/office/powerpoint/2010/main" val="7663224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19021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5-03-20001 edited (1280x1004) - Copy"/>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200025" y="0"/>
            <a:ext cx="8743950" cy="6858000"/>
          </a:xfrm>
          <a:prstGeom prst="rect">
            <a:avLst/>
          </a:prstGeom>
          <a:noFill/>
          <a:ln>
            <a:noFill/>
          </a:ln>
        </p:spPr>
      </p:pic>
    </p:spTree>
    <p:extLst>
      <p:ext uri="{BB962C8B-B14F-4D97-AF65-F5344CB8AC3E}">
        <p14:creationId xmlns:p14="http://schemas.microsoft.com/office/powerpoint/2010/main" val="2891929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5-03-20005 (735x1024) - Copy"/>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2109788" y="0"/>
            <a:ext cx="4922837" cy="6858000"/>
          </a:xfrm>
          <a:prstGeom prst="rect">
            <a:avLst/>
          </a:prstGeom>
          <a:noFill/>
          <a:ln>
            <a:noFill/>
          </a:ln>
        </p:spPr>
      </p:pic>
    </p:spTree>
    <p:extLst>
      <p:ext uri="{BB962C8B-B14F-4D97-AF65-F5344CB8AC3E}">
        <p14:creationId xmlns:p14="http://schemas.microsoft.com/office/powerpoint/2010/main" val="2303564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Romans 5:8 (NLT)</a:t>
            </a:r>
            <a:endParaRPr lang="en-US" dirty="0"/>
          </a:p>
        </p:txBody>
      </p:sp>
      <p:sp>
        <p:nvSpPr>
          <p:cNvPr id="3" name="Content Placeholder 2"/>
          <p:cNvSpPr>
            <a:spLocks noGrp="1"/>
          </p:cNvSpPr>
          <p:nvPr>
            <p:ph idx="1"/>
          </p:nvPr>
        </p:nvSpPr>
        <p:spPr/>
        <p:txBody>
          <a:bodyPr/>
          <a:lstStyle/>
          <a:p>
            <a:r>
              <a:rPr lang="en-US" b="1" baseline="30000" dirty="0" smtClean="0"/>
              <a:t>8</a:t>
            </a:r>
            <a:r>
              <a:rPr lang="en-US" b="1" baseline="30000" dirty="0"/>
              <a:t> </a:t>
            </a:r>
            <a:r>
              <a:rPr lang="en-US" dirty="0"/>
              <a:t>But God showed his great love for us by sending Christ to die for us while we were still sinners.</a:t>
            </a:r>
          </a:p>
          <a:p>
            <a:endParaRPr lang="en-US" dirty="0"/>
          </a:p>
        </p:txBody>
      </p:sp>
    </p:spTree>
    <p:extLst>
      <p:ext uri="{BB962C8B-B14F-4D97-AF65-F5344CB8AC3E}">
        <p14:creationId xmlns:p14="http://schemas.microsoft.com/office/powerpoint/2010/main" val="3189192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5-03-20008 - Copy"/>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2214563" y="0"/>
            <a:ext cx="4714875" cy="6858000"/>
          </a:xfrm>
          <a:prstGeom prst="rect">
            <a:avLst/>
          </a:prstGeom>
          <a:noFill/>
          <a:ln>
            <a:noFill/>
          </a:ln>
        </p:spPr>
      </p:pic>
    </p:spTree>
    <p:extLst>
      <p:ext uri="{BB962C8B-B14F-4D97-AF65-F5344CB8AC3E}">
        <p14:creationId xmlns:p14="http://schemas.microsoft.com/office/powerpoint/2010/main" val="1622922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do we give of our money</a:t>
            </a:r>
            <a:r>
              <a:rPr lang="en-US" dirty="0" smtClean="0"/>
              <a:t>?</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9958624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1362</TotalTime>
  <Words>478</Words>
  <Application>Microsoft Office PowerPoint</Application>
  <PresentationFormat>On-screen Show (4:3)</PresentationFormat>
  <Paragraphs>138</Paragraphs>
  <Slides>49</Slides>
  <Notes>43</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PowerPoint Presentation</vt:lpstr>
      <vt:lpstr>PowerPoint Presentation</vt:lpstr>
      <vt:lpstr>PowerPoint Presentation</vt:lpstr>
      <vt:lpstr>PowerPoint Presentation</vt:lpstr>
      <vt:lpstr>PowerPoint Presentation</vt:lpstr>
      <vt:lpstr>PowerPoint Presentation</vt:lpstr>
      <vt:lpstr>Romans 5:8 (NLT)</vt:lpstr>
      <vt:lpstr>PowerPoint Presentation</vt:lpstr>
      <vt:lpstr>Why do we give of our money?</vt:lpstr>
      <vt:lpstr>Three Foundational Principles</vt:lpstr>
      <vt:lpstr>Malachi 3:10 (NLT)</vt:lpstr>
      <vt:lpstr>Three Foundational Principles</vt:lpstr>
      <vt:lpstr>When I began tithing…</vt:lpstr>
      <vt:lpstr>PowerPoint Presentation</vt:lpstr>
      <vt:lpstr>Matthew 6:19-21  (NLT)</vt:lpstr>
      <vt:lpstr>Matthew 6:24  (NLT)</vt:lpstr>
      <vt:lpstr>Hebrews 13:5  (NLT)</vt:lpstr>
      <vt:lpstr>1 Timothy 6:10  (NLT)</vt:lpstr>
      <vt:lpstr>2 Corinthians 9:7-8  (NLT)</vt:lpstr>
      <vt:lpstr>2 Corinthians 9:11  (NLT)</vt:lpstr>
      <vt:lpstr>2 Corinthians 9:12-13  (NLT)</vt:lpstr>
      <vt:lpstr>Three Foundational Principles</vt:lpstr>
      <vt:lpstr>Luke 6:30  (NLT)</vt:lpstr>
      <vt:lpstr>Deuteronomy 15:10   (NLT)</vt:lpstr>
      <vt:lpstr>2 Corinthians 8:1-15  (NLT)</vt:lpstr>
      <vt:lpstr>2 Corinthians 8:1-15  (NLT)</vt:lpstr>
      <vt:lpstr>2 Corinthians 8:1-15  (NLT)</vt:lpstr>
      <vt:lpstr>2 Corinthians 8:1-15  (NLT)</vt:lpstr>
      <vt:lpstr>2 Corinthians 8:1-15  (NLT)</vt:lpstr>
      <vt:lpstr>2 Corinthians 8:1-15  (NLT)</vt:lpstr>
      <vt:lpstr>2 Corinthians 8:1-15  (NLT)</vt:lpstr>
      <vt:lpstr>Three Foundational Principles</vt:lpstr>
      <vt:lpstr>2 Corinthians 8:1-15  (NLT)</vt:lpstr>
      <vt:lpstr>2 Corinthians 8:1-15  (NLT)</vt:lpstr>
      <vt:lpstr>2 Corinthians 8:1-15  (NLT)</vt:lpstr>
      <vt:lpstr>2 Corinthians 8:1-15  (NLT)</vt:lpstr>
      <vt:lpstr>2 Corinthians 8:1-15  (NLT)</vt:lpstr>
      <vt:lpstr>2 Corinthians 8:1-15  (NLT)</vt:lpstr>
      <vt:lpstr>2 Corinthians 8:1-15  (NLT)</vt:lpstr>
      <vt:lpstr>1 Timothy 6:6-8  (NLT)</vt:lpstr>
      <vt:lpstr>Mark 12:41-44  (NLT)</vt:lpstr>
      <vt:lpstr>Mark 12:41-44  (NLT)</vt:lpstr>
      <vt:lpstr>PowerPoint Presentation</vt:lpstr>
      <vt:lpstr>Three Foundational Principles</vt:lpstr>
      <vt:lpstr>PowerPoint Presentation</vt:lpstr>
      <vt:lpstr>Luke 6:38  (NLT)</vt:lpstr>
      <vt:lpstr>2 Peter 2:1-3  (NLT)</vt:lpstr>
      <vt:lpstr>2 Peter 2:1-3  (NLT)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Lorei Family</dc:creator>
  <cp:lastModifiedBy>Lorei Family</cp:lastModifiedBy>
  <cp:revision>63</cp:revision>
  <cp:lastPrinted>2015-03-22T01:43:50Z</cp:lastPrinted>
  <dcterms:created xsi:type="dcterms:W3CDTF">2015-03-21T14:10:40Z</dcterms:created>
  <dcterms:modified xsi:type="dcterms:W3CDTF">2015-03-22T13:00:05Z</dcterms:modified>
</cp:coreProperties>
</file>