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93" r:id="rId3"/>
    <p:sldId id="291" r:id="rId4"/>
    <p:sldId id="315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294" r:id="rId15"/>
    <p:sldId id="304" r:id="rId16"/>
    <p:sldId id="307" r:id="rId17"/>
    <p:sldId id="312" r:id="rId18"/>
    <p:sldId id="305" r:id="rId19"/>
    <p:sldId id="306" r:id="rId20"/>
    <p:sldId id="318" r:id="rId21"/>
    <p:sldId id="319" r:id="rId22"/>
    <p:sldId id="320" r:id="rId23"/>
    <p:sldId id="313" r:id="rId24"/>
    <p:sldId id="257" r:id="rId25"/>
    <p:sldId id="310" r:id="rId26"/>
    <p:sldId id="316" r:id="rId27"/>
    <p:sldId id="311" r:id="rId28"/>
    <p:sldId id="317" r:id="rId29"/>
    <p:sldId id="314" r:id="rId30"/>
    <p:sldId id="321" r:id="rId31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DCA"/>
    <a:srgbClr val="F0D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84" autoAdjust="0"/>
  </p:normalViewPr>
  <p:slideViewPr>
    <p:cSldViewPr>
      <p:cViewPr varScale="1">
        <p:scale>
          <a:sx n="88" d="100"/>
          <a:sy n="88" d="100"/>
        </p:scale>
        <p:origin x="-96" y="-7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A43780-7CEC-4FCB-A860-656F6372A05A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7CDACC-8A6A-4888-BC03-85BA41977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400"/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Was I </a:t>
            </a:r>
            <a:r>
              <a:rPr lang="en-US" i="1" dirty="0" smtClean="0"/>
              <a:t>Wrong?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00350"/>
            <a:ext cx="7467600" cy="1600200"/>
          </a:xfrm>
        </p:spPr>
        <p:txBody>
          <a:bodyPr/>
          <a:lstStyle/>
          <a:p>
            <a:r>
              <a:rPr lang="en-US" dirty="0" smtClean="0"/>
              <a:t>Paul’s Authority and Gospel</a:t>
            </a:r>
          </a:p>
          <a:p>
            <a:r>
              <a:rPr lang="en-US" dirty="0" smtClean="0"/>
              <a:t>Galatians 1:11 – 2:14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</a:t>
            </a:r>
            <a:r>
              <a:rPr lang="en-US" dirty="0" smtClean="0"/>
              <a:t>Gospel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82000" cy="3394472"/>
          </a:xfrm>
        </p:spPr>
        <p:txBody>
          <a:bodyPr/>
          <a:lstStyle/>
          <a:p>
            <a:pPr marL="742950" indent="-742950">
              <a:buFont typeface="+mj-lt"/>
              <a:buAutoNum type="alphaUcPeriod" startAt="2"/>
            </a:pPr>
            <a:r>
              <a:rPr lang="en-US" dirty="0" smtClean="0"/>
              <a:t>From God</a:t>
            </a:r>
          </a:p>
          <a:p>
            <a:pPr lvl="1"/>
            <a:r>
              <a:rPr lang="en-US" dirty="0"/>
              <a:t>I received it through a revelation of Jesus Christ </a:t>
            </a:r>
            <a:r>
              <a:rPr lang="en-US" dirty="0" smtClean="0"/>
              <a:t>(1:12</a:t>
            </a:r>
            <a:r>
              <a:rPr lang="en-US" dirty="0"/>
              <a:t>)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4382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</a:t>
            </a:r>
            <a:r>
              <a:rPr lang="en-US" dirty="0" smtClean="0"/>
              <a:t>Gospel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82000" cy="3394472"/>
          </a:xfrm>
        </p:spPr>
        <p:txBody>
          <a:bodyPr/>
          <a:lstStyle/>
          <a:p>
            <a:pPr marL="742950" indent="-742950">
              <a:buFont typeface="+mj-lt"/>
              <a:buAutoNum type="alphaUcPeriod" startAt="2"/>
            </a:pPr>
            <a:r>
              <a:rPr lang="en-US" dirty="0" smtClean="0"/>
              <a:t>From God</a:t>
            </a:r>
          </a:p>
          <a:p>
            <a:pPr lvl="1"/>
            <a:r>
              <a:rPr lang="en-US" dirty="0"/>
              <a:t>I had been </a:t>
            </a:r>
            <a:r>
              <a:rPr lang="en-US" u="sng" dirty="0"/>
              <a:t>entrusted</a:t>
            </a:r>
            <a:r>
              <a:rPr lang="en-US" dirty="0"/>
              <a:t> with the gospel </a:t>
            </a:r>
            <a:r>
              <a:rPr lang="en-US" dirty="0" smtClean="0"/>
              <a:t>just like Peter (2:7-8)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5521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</a:t>
            </a: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82000" cy="3394472"/>
          </a:xfrm>
        </p:spPr>
        <p:txBody>
          <a:bodyPr/>
          <a:lstStyle/>
          <a:p>
            <a:pPr marL="742950" indent="-742950">
              <a:buFont typeface="+mj-lt"/>
              <a:buAutoNum type="alphaUcPeriod"/>
            </a:pPr>
            <a:r>
              <a:rPr lang="en-US" dirty="0" smtClean="0"/>
              <a:t>In Jerusalem (2:1-5)</a:t>
            </a:r>
          </a:p>
          <a:p>
            <a:pPr lvl="1"/>
            <a:r>
              <a:rPr lang="en-US" i="1" dirty="0" smtClean="0"/>
              <a:t>Paul</a:t>
            </a:r>
            <a:r>
              <a:rPr lang="en-US" dirty="0" smtClean="0"/>
              <a:t> </a:t>
            </a:r>
            <a:r>
              <a:rPr lang="en-US" dirty="0" smtClean="0"/>
              <a:t>went to </a:t>
            </a:r>
            <a:r>
              <a:rPr lang="en-US" i="1" dirty="0" smtClean="0"/>
              <a:t>them</a:t>
            </a:r>
          </a:p>
          <a:p>
            <a:pPr lvl="1"/>
            <a:r>
              <a:rPr lang="en-US" dirty="0" smtClean="0"/>
              <a:t>Paul</a:t>
            </a:r>
            <a:r>
              <a:rPr lang="en-US" dirty="0" smtClean="0"/>
              <a:t> </a:t>
            </a:r>
            <a:r>
              <a:rPr lang="en-US" dirty="0" smtClean="0"/>
              <a:t>stood firm</a:t>
            </a:r>
          </a:p>
        </p:txBody>
      </p:sp>
    </p:spTree>
    <p:extLst>
      <p:ext uri="{BB962C8B-B14F-4D97-AF65-F5344CB8AC3E}">
        <p14:creationId xmlns:p14="http://schemas.microsoft.com/office/powerpoint/2010/main" val="338806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</a:t>
            </a: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82000" cy="3394472"/>
          </a:xfrm>
        </p:spPr>
        <p:txBody>
          <a:bodyPr/>
          <a:lstStyle/>
          <a:p>
            <a:pPr marL="742950" indent="-742950">
              <a:buFont typeface="+mj-lt"/>
              <a:buAutoNum type="alphaUcPeriod" startAt="2"/>
            </a:pPr>
            <a:r>
              <a:rPr lang="en-US" dirty="0" smtClean="0"/>
              <a:t>In Antioch (2:11-14)</a:t>
            </a:r>
          </a:p>
          <a:p>
            <a:pPr lvl="1"/>
            <a:r>
              <a:rPr lang="en-US" dirty="0" smtClean="0"/>
              <a:t>Paul</a:t>
            </a:r>
            <a:r>
              <a:rPr lang="en-US" dirty="0" smtClean="0"/>
              <a:t> </a:t>
            </a:r>
            <a:r>
              <a:rPr lang="en-US" dirty="0" smtClean="0"/>
              <a:t>confronted Peter</a:t>
            </a:r>
          </a:p>
          <a:p>
            <a:pPr lvl="1"/>
            <a:r>
              <a:rPr lang="en-US" dirty="0" smtClean="0"/>
              <a:t>Peter stood condemned</a:t>
            </a:r>
          </a:p>
        </p:txBody>
      </p:sp>
    </p:spTree>
    <p:extLst>
      <p:ext uri="{BB962C8B-B14F-4D97-AF65-F5344CB8AC3E}">
        <p14:creationId xmlns:p14="http://schemas.microsoft.com/office/powerpoint/2010/main" val="99762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 Confronted Peter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had Peter done?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te </a:t>
            </a:r>
            <a:r>
              <a:rPr lang="en-US" dirty="0"/>
              <a:t>with </a:t>
            </a:r>
            <a:r>
              <a:rPr lang="en-US" dirty="0" smtClean="0"/>
              <a:t>Gentiles–Acts 10-11</a:t>
            </a:r>
            <a:endParaRPr lang="en-US" dirty="0"/>
          </a:p>
          <a:p>
            <a:pPr lvl="1"/>
            <a:r>
              <a:rPr lang="en-US" dirty="0" smtClean="0"/>
              <a:t>Peer pressure (fear)</a:t>
            </a:r>
            <a:endParaRPr lang="en-US" dirty="0"/>
          </a:p>
          <a:p>
            <a:pPr lvl="1"/>
            <a:r>
              <a:rPr lang="en-US" dirty="0" smtClean="0"/>
              <a:t>Yielded &amp; others </a:t>
            </a:r>
            <a:r>
              <a:rPr lang="en-US" dirty="0"/>
              <a:t>followed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 Confronted Peter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Paul </a:t>
            </a:r>
            <a:r>
              <a:rPr lang="en-US" i="1" dirty="0" smtClean="0"/>
              <a:t>opposed</a:t>
            </a:r>
            <a:r>
              <a:rPr lang="en-US" dirty="0" smtClean="0"/>
              <a:t> Peter</a:t>
            </a:r>
          </a:p>
          <a:p>
            <a:pPr lvl="1"/>
            <a:r>
              <a:rPr lang="en-US" i="1" dirty="0"/>
              <a:t>to stand </a:t>
            </a:r>
            <a:r>
              <a:rPr lang="en-US" i="1" dirty="0" smtClean="0"/>
              <a:t>against</a:t>
            </a:r>
            <a:endParaRPr lang="en-US" dirty="0" smtClean="0"/>
          </a:p>
          <a:p>
            <a:pPr lvl="2"/>
            <a:r>
              <a:rPr lang="en-US" dirty="0"/>
              <a:t>resistance to an </a:t>
            </a:r>
            <a:r>
              <a:rPr lang="en-US" dirty="0" smtClean="0"/>
              <a:t>attack</a:t>
            </a:r>
          </a:p>
          <a:p>
            <a:pPr lvl="2"/>
            <a:r>
              <a:rPr lang="en-US" dirty="0" smtClean="0"/>
              <a:t>a </a:t>
            </a:r>
            <a:r>
              <a:rPr lang="en-US" dirty="0"/>
              <a:t>counter-attack</a:t>
            </a:r>
          </a:p>
        </p:txBody>
      </p:sp>
    </p:spTree>
    <p:extLst>
      <p:ext uri="{BB962C8B-B14F-4D97-AF65-F5344CB8AC3E}">
        <p14:creationId xmlns:p14="http://schemas.microsoft.com/office/powerpoint/2010/main" val="298084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 Confronted Peter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i="1" dirty="0"/>
              <a:t>opposed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Peter</a:t>
            </a:r>
          </a:p>
          <a:p>
            <a:pPr lvl="1"/>
            <a:r>
              <a:rPr lang="en-US" dirty="0" smtClean="0"/>
              <a:t>An attack on </a:t>
            </a:r>
            <a:r>
              <a:rPr lang="en-US" dirty="0"/>
              <a:t>the </a:t>
            </a:r>
            <a:r>
              <a:rPr lang="en-US" dirty="0" smtClean="0"/>
              <a:t>truth of the gospel! (5, 14)</a:t>
            </a:r>
          </a:p>
          <a:p>
            <a:pPr lvl="1"/>
            <a:r>
              <a:rPr lang="en-US" dirty="0" smtClean="0"/>
              <a:t>Eph. 2-3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6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1950"/>
            <a:ext cx="8229600" cy="423267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“The whole principle of grace was at stake.  The logical outcome of Peter’s conduct was to make Jews out of Gentile Christians or else force the creation of a Gentile church alongside the Jewish church, which would break the unity of the body of Christ.  So the truth of the Gospel was involved</a:t>
            </a:r>
            <a:r>
              <a:rPr lang="en-US" sz="3600" dirty="0" smtClean="0"/>
              <a:t>.”</a:t>
            </a:r>
          </a:p>
          <a:p>
            <a:pPr marL="0" indent="0" algn="r">
              <a:buNone/>
            </a:pPr>
            <a:r>
              <a:rPr lang="en-US" sz="3600" dirty="0" smtClean="0"/>
              <a:t>Wycliffe Bible Commentary, p1289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704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 Stood Condemned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534400" cy="3394472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Peter acted in fear, not on principle</a:t>
            </a:r>
          </a:p>
          <a:p>
            <a:pPr lvl="1"/>
            <a:r>
              <a:rPr lang="en-US" dirty="0" smtClean="0"/>
              <a:t>1 Cor. </a:t>
            </a:r>
            <a:r>
              <a:rPr lang="en-US" dirty="0" smtClean="0"/>
              <a:t>9:19-23</a:t>
            </a:r>
          </a:p>
          <a:p>
            <a:pPr lvl="1"/>
            <a:r>
              <a:rPr lang="en-US" dirty="0" smtClean="0"/>
              <a:t>Do I seek to please men, or God?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069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 Stood Condemned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 smtClean="0"/>
              <a:t>Peter was hypocritical, not just inconsistent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64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God, not Men!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1:1-10 - Defense</a:t>
            </a:r>
          </a:p>
          <a:p>
            <a:r>
              <a:rPr lang="en-US" dirty="0"/>
              <a:t>1:11-2:14 – Evidence </a:t>
            </a:r>
          </a:p>
        </p:txBody>
      </p:sp>
    </p:spTree>
    <p:extLst>
      <p:ext uri="{BB962C8B-B14F-4D97-AF65-F5344CB8AC3E}">
        <p14:creationId xmlns:p14="http://schemas.microsoft.com/office/powerpoint/2010/main" val="109657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 Stood Condemned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458200" cy="3394472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 smtClean="0"/>
              <a:t>Peter was hypocritical, not just </a:t>
            </a:r>
            <a:r>
              <a:rPr lang="en-US" dirty="0" smtClean="0">
                <a:solidFill>
                  <a:srgbClr val="FF0000"/>
                </a:solidFill>
              </a:rPr>
              <a:t>inconsistent</a:t>
            </a:r>
          </a:p>
          <a:p>
            <a:pPr lvl="1"/>
            <a:r>
              <a:rPr lang="en-US" i="1" dirty="0"/>
              <a:t>I may not be aware that </a:t>
            </a:r>
            <a:r>
              <a:rPr lang="en-US" i="1" dirty="0" smtClean="0"/>
              <a:t>what I </a:t>
            </a:r>
            <a:r>
              <a:rPr lang="en-US" i="1" dirty="0"/>
              <a:t>do is not in line with what I say I </a:t>
            </a:r>
            <a:r>
              <a:rPr lang="en-US" i="1" dirty="0" smtClean="0"/>
              <a:t>believe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75385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 Stood Condemned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458200" cy="3394472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 smtClean="0"/>
              <a:t>Peter was </a:t>
            </a:r>
            <a:r>
              <a:rPr lang="en-US" dirty="0" smtClean="0">
                <a:solidFill>
                  <a:srgbClr val="FF0000"/>
                </a:solidFill>
              </a:rPr>
              <a:t>hypocritical</a:t>
            </a:r>
            <a:r>
              <a:rPr lang="en-US" dirty="0" smtClean="0"/>
              <a:t>, not just </a:t>
            </a:r>
            <a:r>
              <a:rPr lang="en-US" dirty="0" smtClean="0"/>
              <a:t>inconsistent</a:t>
            </a:r>
          </a:p>
          <a:p>
            <a:pPr lvl="1"/>
            <a:r>
              <a:rPr lang="en-US" i="1" dirty="0"/>
              <a:t>I know full well what is true, but I act counter to what is </a:t>
            </a:r>
            <a:r>
              <a:rPr lang="en-US" i="1" dirty="0" smtClean="0"/>
              <a:t>true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2822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 Stood Condemned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 smtClean="0"/>
              <a:t>Peter was hypocritical, not just inconsistent</a:t>
            </a:r>
          </a:p>
          <a:p>
            <a:pPr lvl="1"/>
            <a:r>
              <a:rPr lang="en-US" dirty="0" smtClean="0"/>
              <a:t>Am I hypocritical</a:t>
            </a:r>
            <a:r>
              <a:rPr lang="en-US" dirty="0" smtClean="0"/>
              <a:t>? (Ps. 139)</a:t>
            </a:r>
          </a:p>
          <a:p>
            <a:pPr lvl="1"/>
            <a:r>
              <a:rPr lang="en-US" dirty="0" smtClean="0"/>
              <a:t>Am I inconsistent? (Phil. 1:9-11)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154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 Stood Condemned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n-US" dirty="0" smtClean="0"/>
              <a:t>Peter was leading others astray</a:t>
            </a:r>
          </a:p>
          <a:p>
            <a:pPr lvl="1"/>
            <a:r>
              <a:rPr lang="en-US" dirty="0" smtClean="0"/>
              <a:t>Even Barnabas!</a:t>
            </a:r>
          </a:p>
          <a:p>
            <a:pPr lvl="1"/>
            <a:r>
              <a:rPr lang="en-US" dirty="0" smtClean="0"/>
              <a:t>1 Tim. </a:t>
            </a:r>
            <a:r>
              <a:rPr lang="en-US" dirty="0" smtClean="0"/>
              <a:t>5:19-21</a:t>
            </a:r>
          </a:p>
          <a:p>
            <a:pPr lvl="1"/>
            <a:r>
              <a:rPr lang="en-US" dirty="0" smtClean="0"/>
              <a:t>Others follow me? (1 </a:t>
            </a:r>
            <a:r>
              <a:rPr lang="en-US" dirty="0" err="1" smtClean="0"/>
              <a:t>Cor</a:t>
            </a:r>
            <a:r>
              <a:rPr lang="en-US" dirty="0" smtClean="0"/>
              <a:t> 11:1)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738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5181" y="1438692"/>
            <a:ext cx="849367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/>
                <a:solidFill>
                  <a:schemeClr val="accent3"/>
                </a:solidFill>
              </a:rPr>
              <a:t>“This </a:t>
            </a:r>
            <a:r>
              <a:rPr lang="en-US" sz="6600" b="1" dirty="0" err="1" smtClean="0">
                <a:ln/>
                <a:solidFill>
                  <a:schemeClr val="accent3"/>
                </a:solidFill>
              </a:rPr>
              <a:t>sentecne</a:t>
            </a:r>
            <a:r>
              <a:rPr lang="en-US" sz="6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6600" b="1" dirty="0" err="1" smtClean="0">
                <a:ln/>
                <a:solidFill>
                  <a:schemeClr val="accent3"/>
                </a:solidFill>
              </a:rPr>
              <a:t>contans</a:t>
            </a:r>
            <a:endParaRPr lang="en-US" sz="66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sz="6600" b="1" dirty="0" smtClean="0">
                <a:ln/>
                <a:solidFill>
                  <a:schemeClr val="accent3"/>
                </a:solidFill>
              </a:rPr>
              <a:t>three </a:t>
            </a:r>
            <a:r>
              <a:rPr lang="en-US" sz="6600" b="1" dirty="0" smtClean="0">
                <a:ln/>
                <a:solidFill>
                  <a:schemeClr val="accent3"/>
                </a:solidFill>
              </a:rPr>
              <a:t>mistakes.”</a:t>
            </a:r>
            <a:endParaRPr lang="en-US" sz="66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26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67380" y="1428750"/>
            <a:ext cx="480926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“It is wrong </a:t>
            </a:r>
          </a:p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to judge.”</a:t>
            </a:r>
            <a:endParaRPr lang="en-US" sz="72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50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7603" y="361950"/>
            <a:ext cx="8348824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“It is </a:t>
            </a:r>
            <a:r>
              <a:rPr lang="en-US" sz="7200" b="1" dirty="0" smtClean="0">
                <a:ln/>
                <a:solidFill>
                  <a:schemeClr val="accent3"/>
                </a:solidFill>
              </a:rPr>
              <a:t>wrong </a:t>
            </a:r>
            <a:r>
              <a:rPr lang="en-US" sz="7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[for you] </a:t>
            </a:r>
            <a:endParaRPr lang="en-US" sz="72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to </a:t>
            </a:r>
            <a:r>
              <a:rPr lang="en-US" sz="7200" b="1" dirty="0" smtClean="0">
                <a:ln/>
                <a:solidFill>
                  <a:schemeClr val="accent3"/>
                </a:solidFill>
              </a:rPr>
              <a:t>judge </a:t>
            </a:r>
            <a:r>
              <a:rPr lang="en-US" sz="7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[because I</a:t>
            </a:r>
          </a:p>
          <a:p>
            <a:pPr algn="ctr"/>
            <a:r>
              <a:rPr lang="en-US" sz="7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don’t like your</a:t>
            </a:r>
          </a:p>
          <a:p>
            <a:pPr algn="ctr"/>
            <a:r>
              <a:rPr lang="en-US" sz="7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conclusion]</a:t>
            </a:r>
            <a:r>
              <a:rPr lang="en-US" sz="7200" b="1" dirty="0" smtClean="0">
                <a:ln/>
                <a:solidFill>
                  <a:schemeClr val="accent3"/>
                </a:solidFill>
              </a:rPr>
              <a:t>.”</a:t>
            </a:r>
            <a:endParaRPr lang="en-US" sz="72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67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33644" y="285750"/>
            <a:ext cx="7276736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“</a:t>
            </a:r>
            <a:r>
              <a:rPr lang="en-US" sz="7200" b="1" dirty="0">
                <a:ln/>
                <a:solidFill>
                  <a:schemeClr val="accent3"/>
                </a:solidFill>
              </a:rPr>
              <a:t>You shouldn’t </a:t>
            </a:r>
            <a:r>
              <a:rPr lang="en-US" sz="7200" b="1" dirty="0" smtClean="0">
                <a:ln/>
                <a:solidFill>
                  <a:schemeClr val="accent3"/>
                </a:solidFill>
              </a:rPr>
              <a:t>tell</a:t>
            </a:r>
          </a:p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people </a:t>
            </a:r>
            <a:r>
              <a:rPr lang="en-US" sz="7200" b="1" dirty="0">
                <a:ln/>
                <a:solidFill>
                  <a:schemeClr val="accent3"/>
                </a:solidFill>
              </a:rPr>
              <a:t>what they </a:t>
            </a:r>
            <a:endParaRPr lang="en-US" sz="72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should </a:t>
            </a:r>
            <a:r>
              <a:rPr lang="en-US" sz="7200" b="1" dirty="0">
                <a:ln/>
                <a:solidFill>
                  <a:schemeClr val="accent3"/>
                </a:solidFill>
              </a:rPr>
              <a:t>and </a:t>
            </a:r>
            <a:endParaRPr lang="en-US" sz="72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should </a:t>
            </a:r>
            <a:r>
              <a:rPr lang="en-US" sz="7200" b="1" dirty="0">
                <a:ln/>
                <a:solidFill>
                  <a:schemeClr val="accent3"/>
                </a:solidFill>
              </a:rPr>
              <a:t>not do.”</a:t>
            </a:r>
          </a:p>
        </p:txBody>
      </p:sp>
    </p:spTree>
    <p:extLst>
      <p:ext uri="{BB962C8B-B14F-4D97-AF65-F5344CB8AC3E}">
        <p14:creationId xmlns:p14="http://schemas.microsoft.com/office/powerpoint/2010/main" val="247808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33644" y="285750"/>
            <a:ext cx="7276736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“</a:t>
            </a:r>
            <a:r>
              <a:rPr lang="en-US" sz="7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</a:t>
            </a:r>
            <a:r>
              <a:rPr lang="en-US" sz="7200" b="1" dirty="0">
                <a:ln/>
                <a:solidFill>
                  <a:schemeClr val="accent3"/>
                </a:solidFill>
              </a:rPr>
              <a:t> shouldn’t </a:t>
            </a:r>
            <a:r>
              <a:rPr lang="en-US" sz="7200" b="1" dirty="0" smtClean="0">
                <a:ln/>
                <a:solidFill>
                  <a:schemeClr val="accent3"/>
                </a:solidFill>
              </a:rPr>
              <a:t>tell</a:t>
            </a:r>
          </a:p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people </a:t>
            </a:r>
            <a:r>
              <a:rPr lang="en-US" sz="7200" b="1" dirty="0">
                <a:ln/>
                <a:solidFill>
                  <a:schemeClr val="accent3"/>
                </a:solidFill>
              </a:rPr>
              <a:t>what they </a:t>
            </a:r>
            <a:endParaRPr lang="en-US" sz="72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should </a:t>
            </a:r>
            <a:r>
              <a:rPr lang="en-US" sz="7200" b="1" dirty="0">
                <a:ln/>
                <a:solidFill>
                  <a:schemeClr val="accent3"/>
                </a:solidFill>
              </a:rPr>
              <a:t>and </a:t>
            </a:r>
            <a:endParaRPr lang="en-US" sz="72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should </a:t>
            </a:r>
            <a:r>
              <a:rPr lang="en-US" sz="7200" b="1" dirty="0">
                <a:ln/>
                <a:solidFill>
                  <a:schemeClr val="accent3"/>
                </a:solidFill>
              </a:rPr>
              <a:t>not do.”</a:t>
            </a:r>
          </a:p>
        </p:txBody>
      </p:sp>
    </p:spTree>
    <p:extLst>
      <p:ext uri="{BB962C8B-B14F-4D97-AF65-F5344CB8AC3E}">
        <p14:creationId xmlns:p14="http://schemas.microsoft.com/office/powerpoint/2010/main" val="104278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We to Confront?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Admonish one another</a:t>
            </a:r>
          </a:p>
          <a:p>
            <a:pPr lvl="1"/>
            <a:r>
              <a:rPr lang="en-US" dirty="0" smtClean="0"/>
              <a:t>Rom. 15:14; Col. 3:16; 1 Thess. 5:14; 2 Thess. 3:14-15; Titus 3:10-11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3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3962400" cy="857250"/>
          </a:xfrm>
        </p:spPr>
        <p:txBody>
          <a:bodyPr/>
          <a:lstStyle/>
          <a:p>
            <a:r>
              <a:rPr lang="en-US" u="sng" dirty="0" smtClean="0"/>
              <a:t>Timeline (Acts)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04800" y="666750"/>
            <a:ext cx="4192588" cy="4038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Damascus (9:1-25)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Arabia (9:23-25; Gal. 1:17)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Damascus (Gal. 1:17)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>
                <a:solidFill>
                  <a:prstClr val="black"/>
                </a:solidFill>
              </a:rPr>
              <a:t>Jerusalem – 15 days </a:t>
            </a:r>
            <a:r>
              <a:rPr lang="en-US" sz="3200" dirty="0" smtClean="0">
                <a:solidFill>
                  <a:prstClr val="black"/>
                </a:solidFill>
              </a:rPr>
              <a:t>(9:26-29</a:t>
            </a:r>
            <a:r>
              <a:rPr lang="en-US" sz="3200" dirty="0">
                <a:solidFill>
                  <a:prstClr val="black"/>
                </a:solidFill>
              </a:rPr>
              <a:t>; Gal. 1:18</a:t>
            </a:r>
            <a:r>
              <a:rPr lang="en-US" sz="3200" dirty="0" smtClean="0">
                <a:solidFill>
                  <a:prstClr val="black"/>
                </a:solidFill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prstClr val="black"/>
                </a:solidFill>
              </a:rPr>
              <a:t>Tarsus (Syria) (9:30; Gal. 1:21</a:t>
            </a:r>
            <a:r>
              <a:rPr lang="en-US" sz="3200" dirty="0" smtClean="0">
                <a:solidFill>
                  <a:prstClr val="black"/>
                </a:solidFill>
              </a:rPr>
              <a:t>) (7 years?)</a:t>
            </a:r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61950"/>
            <a:ext cx="4267200" cy="4232672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6"/>
            </a:pPr>
            <a:r>
              <a:rPr lang="en-US" sz="3200" dirty="0" smtClean="0">
                <a:solidFill>
                  <a:prstClr val="black"/>
                </a:solidFill>
              </a:rPr>
              <a:t>Antioch (11:19-26)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3200" dirty="0">
                <a:solidFill>
                  <a:prstClr val="black"/>
                </a:solidFill>
              </a:rPr>
              <a:t>Jerusalem (</a:t>
            </a:r>
            <a:r>
              <a:rPr lang="en-US" sz="3200" dirty="0" smtClean="0">
                <a:solidFill>
                  <a:prstClr val="black"/>
                </a:solidFill>
              </a:rPr>
              <a:t>11:30; Gal. 2:1-10)</a:t>
            </a:r>
            <a:endParaRPr lang="en-US" sz="3200" dirty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rabicPeriod" startAt="6"/>
            </a:pPr>
            <a:r>
              <a:rPr lang="en-US" sz="3200" dirty="0" smtClean="0">
                <a:solidFill>
                  <a:prstClr val="black"/>
                </a:solidFill>
              </a:rPr>
              <a:t>Antioch (12:25-13:1)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sz="3200" dirty="0" smtClean="0">
                <a:solidFill>
                  <a:prstClr val="black"/>
                </a:solidFill>
              </a:rPr>
              <a:t>1</a:t>
            </a:r>
            <a:r>
              <a:rPr lang="en-US" sz="3200" baseline="30000" dirty="0" smtClean="0">
                <a:solidFill>
                  <a:prstClr val="black"/>
                </a:solidFill>
              </a:rPr>
              <a:t>st</a:t>
            </a:r>
            <a:r>
              <a:rPr lang="en-US" sz="3200" dirty="0" smtClean="0">
                <a:solidFill>
                  <a:prstClr val="black"/>
                </a:solidFill>
              </a:rPr>
              <a:t> Journey (13-14)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sz="3200" dirty="0" smtClean="0">
                <a:solidFill>
                  <a:prstClr val="black"/>
                </a:solidFill>
              </a:rPr>
              <a:t>Peter (Gal. 2:11f)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sz="3200" dirty="0" smtClean="0">
                <a:solidFill>
                  <a:prstClr val="black"/>
                </a:solidFill>
              </a:rPr>
              <a:t>Galatians written</a:t>
            </a:r>
            <a:endParaRPr lang="en-US" sz="3200" dirty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rabicPeriod" startAt="6"/>
            </a:pPr>
            <a:r>
              <a:rPr lang="en-US" sz="3200" dirty="0" smtClean="0">
                <a:solidFill>
                  <a:prstClr val="black"/>
                </a:solidFill>
              </a:rPr>
              <a:t>Jerusalem (15:1-29)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76200" y="742950"/>
            <a:ext cx="457200" cy="213360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5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</a:t>
            </a:r>
            <a:r>
              <a:rPr lang="en-US" dirty="0" smtClean="0"/>
              <a:t>We to Confront?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LOVE!</a:t>
            </a:r>
          </a:p>
          <a:p>
            <a:r>
              <a:rPr lang="en-US" dirty="0" smtClean="0"/>
              <a:t>With humility</a:t>
            </a:r>
          </a:p>
          <a:p>
            <a:r>
              <a:rPr lang="en-US" dirty="0" smtClean="0"/>
              <a:t>With conviction (not preference)</a:t>
            </a:r>
          </a:p>
          <a:p>
            <a:r>
              <a:rPr lang="en-US" dirty="0" smtClean="0"/>
              <a:t>In God’s way (Matt. 18:15-17)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809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Galatians 1:11 – 2:14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 Authority</a:t>
            </a:r>
          </a:p>
          <a:p>
            <a:r>
              <a:rPr lang="en-US" dirty="0" smtClean="0"/>
              <a:t>His Gospel</a:t>
            </a:r>
          </a:p>
          <a:p>
            <a:r>
              <a:rPr lang="en-US" dirty="0" smtClean="0"/>
              <a:t>His Examples</a:t>
            </a:r>
          </a:p>
          <a:p>
            <a:r>
              <a:rPr lang="en-US" dirty="0" smtClean="0"/>
              <a:t>(Confrontation)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5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82000" cy="3394472"/>
          </a:xfrm>
        </p:spPr>
        <p:txBody>
          <a:bodyPr/>
          <a:lstStyle/>
          <a:p>
            <a:pPr marL="742950" indent="-742950">
              <a:buFont typeface="+mj-lt"/>
              <a:buAutoNum type="alphaUcPeriod"/>
            </a:pPr>
            <a:r>
              <a:rPr lang="en-US" dirty="0"/>
              <a:t>Evidenced by his change in </a:t>
            </a:r>
            <a:r>
              <a:rPr lang="en-US" dirty="0" smtClean="0"/>
              <a:t>life</a:t>
            </a:r>
          </a:p>
          <a:p>
            <a:pPr lvl="1"/>
            <a:r>
              <a:rPr lang="en-US" dirty="0" smtClean="0"/>
              <a:t>The Old Paul vs. the New Paul</a:t>
            </a:r>
          </a:p>
        </p:txBody>
      </p:sp>
    </p:spTree>
    <p:extLst>
      <p:ext uri="{BB962C8B-B14F-4D97-AF65-F5344CB8AC3E}">
        <p14:creationId xmlns:p14="http://schemas.microsoft.com/office/powerpoint/2010/main" val="128260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9928"/>
            <a:ext cx="4040188" cy="479822"/>
          </a:xfrm>
        </p:spPr>
        <p:txBody>
          <a:bodyPr/>
          <a:lstStyle/>
          <a:p>
            <a:pPr algn="ctr"/>
            <a:r>
              <a:rPr lang="en-US" sz="4000" dirty="0" smtClean="0"/>
              <a:t>Old </a:t>
            </a:r>
            <a:r>
              <a:rPr lang="en-US" sz="4000" dirty="0" smtClean="0"/>
              <a:t>Paul (Saul)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03212" y="1809750"/>
            <a:ext cx="4268788" cy="2743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/>
              <a:t>Authority from men</a:t>
            </a:r>
          </a:p>
          <a:p>
            <a:pPr marL="0" indent="0" algn="ctr">
              <a:buNone/>
            </a:pPr>
            <a:r>
              <a:rPr lang="en-US" sz="3600" dirty="0" smtClean="0"/>
              <a:t>Traditions of men</a:t>
            </a:r>
          </a:p>
          <a:p>
            <a:pPr marL="0" indent="0" algn="ctr">
              <a:buNone/>
            </a:pPr>
            <a:r>
              <a:rPr lang="en-US" sz="3600" dirty="0" smtClean="0"/>
              <a:t>Pleased men</a:t>
            </a:r>
          </a:p>
          <a:p>
            <a:pPr marL="0" indent="0" algn="ctr">
              <a:buNone/>
            </a:pPr>
            <a:r>
              <a:rPr lang="en-US" sz="3600" dirty="0" smtClean="0"/>
              <a:t>Persecuted the Faith</a:t>
            </a:r>
          </a:p>
          <a:p>
            <a:endParaRPr lang="en-US" sz="36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329928"/>
            <a:ext cx="4041775" cy="479822"/>
          </a:xfrm>
        </p:spPr>
        <p:txBody>
          <a:bodyPr/>
          <a:lstStyle/>
          <a:p>
            <a:pPr algn="ctr"/>
            <a:r>
              <a:rPr lang="en-US" sz="4000" dirty="0" smtClean="0"/>
              <a:t>New Paul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809750"/>
            <a:ext cx="4495800" cy="2667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/>
              <a:t>Authority from God</a:t>
            </a:r>
          </a:p>
          <a:p>
            <a:pPr marL="0" indent="0" algn="ctr">
              <a:buNone/>
            </a:pPr>
            <a:r>
              <a:rPr lang="en-US" sz="3600" dirty="0" smtClean="0"/>
              <a:t>Revelation from God</a:t>
            </a:r>
          </a:p>
          <a:p>
            <a:pPr marL="0" indent="0" algn="ctr">
              <a:buNone/>
            </a:pPr>
            <a:r>
              <a:rPr lang="en-US" sz="3600" dirty="0" smtClean="0"/>
              <a:t>Pleased God</a:t>
            </a:r>
          </a:p>
          <a:p>
            <a:pPr marL="0" indent="0" algn="ctr">
              <a:buNone/>
            </a:pPr>
            <a:r>
              <a:rPr lang="en-US" sz="3600" dirty="0" smtClean="0"/>
              <a:t>Preached the Faith</a:t>
            </a:r>
            <a:endParaRPr lang="en-US" sz="36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dirty="0" smtClean="0"/>
              <a:t>Evidence: His Change in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20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82000" cy="3394472"/>
          </a:xfrm>
        </p:spPr>
        <p:txBody>
          <a:bodyPr/>
          <a:lstStyle/>
          <a:p>
            <a:pPr marL="742950" indent="-742950">
              <a:buFont typeface="+mj-lt"/>
              <a:buAutoNum type="alphaUcPeriod" startAt="2"/>
            </a:pPr>
            <a:r>
              <a:rPr lang="en-US" dirty="0" smtClean="0"/>
              <a:t>Acknowledged </a:t>
            </a:r>
            <a:r>
              <a:rPr lang="en-US" dirty="0"/>
              <a:t>by the other apostles </a:t>
            </a:r>
            <a:endParaRPr lang="en-US" dirty="0" smtClean="0"/>
          </a:p>
          <a:p>
            <a:pPr lvl="1"/>
            <a:r>
              <a:rPr lang="en-US" dirty="0" smtClean="0"/>
              <a:t>“seeing</a:t>
            </a:r>
            <a:r>
              <a:rPr lang="en-US" dirty="0" smtClean="0"/>
              <a:t>”(2:7), </a:t>
            </a:r>
            <a:r>
              <a:rPr lang="en-US" dirty="0" smtClean="0"/>
              <a:t>“recognizing” </a:t>
            </a:r>
            <a:r>
              <a:rPr lang="en-US" dirty="0" smtClean="0"/>
              <a:t>(9)</a:t>
            </a:r>
            <a:endParaRPr lang="en-US" dirty="0" smtClean="0"/>
          </a:p>
          <a:p>
            <a:pPr lvl="1"/>
            <a:r>
              <a:rPr lang="en-US" i="1" dirty="0" smtClean="0"/>
              <a:t>Right Hand of Fellowship</a:t>
            </a:r>
          </a:p>
        </p:txBody>
      </p:sp>
    </p:spTree>
    <p:extLst>
      <p:ext uri="{BB962C8B-B14F-4D97-AF65-F5344CB8AC3E}">
        <p14:creationId xmlns:p14="http://schemas.microsoft.com/office/powerpoint/2010/main" val="334265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</a:t>
            </a:r>
            <a:r>
              <a:rPr lang="en-US" dirty="0" smtClean="0"/>
              <a:t>Gospel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82000" cy="3394472"/>
          </a:xfrm>
        </p:spPr>
        <p:txBody>
          <a:bodyPr/>
          <a:lstStyle/>
          <a:p>
            <a:pPr marL="742950" indent="-742950">
              <a:buFont typeface="+mj-lt"/>
              <a:buAutoNum type="alphaUcPeriod"/>
            </a:pPr>
            <a:r>
              <a:rPr lang="en-US" dirty="0" smtClean="0"/>
              <a:t>Not from men</a:t>
            </a:r>
          </a:p>
          <a:p>
            <a:pPr lvl="1"/>
            <a:r>
              <a:rPr lang="en-US" dirty="0" smtClean="0"/>
              <a:t>I neither </a:t>
            </a:r>
            <a:r>
              <a:rPr lang="en-US" dirty="0"/>
              <a:t>received it from man, nor was I taught it (1:12)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07725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</a:t>
            </a:r>
            <a:r>
              <a:rPr lang="en-US" dirty="0" smtClean="0"/>
              <a:t>Gospel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82000" cy="3394472"/>
          </a:xfrm>
        </p:spPr>
        <p:txBody>
          <a:bodyPr/>
          <a:lstStyle/>
          <a:p>
            <a:pPr marL="742950" indent="-742950">
              <a:buFont typeface="+mj-lt"/>
              <a:buAutoNum type="alphaUcPeriod"/>
            </a:pPr>
            <a:r>
              <a:rPr lang="en-US" dirty="0" smtClean="0"/>
              <a:t>Not from men</a:t>
            </a:r>
          </a:p>
          <a:p>
            <a:pPr lvl="1"/>
            <a:r>
              <a:rPr lang="en-US" dirty="0"/>
              <a:t>those who were of reputation contributed nothing to me (2:6)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76865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1603</TotalTime>
  <Words>663</Words>
  <Application>Microsoft Office PowerPoint</Application>
  <PresentationFormat>On-screen Show (16:9)</PresentationFormat>
  <Paragraphs>123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blank</vt:lpstr>
      <vt:lpstr>Was I Wrong?</vt:lpstr>
      <vt:lpstr>From God, not Men!</vt:lpstr>
      <vt:lpstr>Timeline (Acts)</vt:lpstr>
      <vt:lpstr>Galatians 1:11 – 2:14</vt:lpstr>
      <vt:lpstr>His Authority</vt:lpstr>
      <vt:lpstr>Evidence: His Change in Life</vt:lpstr>
      <vt:lpstr>His Authority</vt:lpstr>
      <vt:lpstr>His Gospel</vt:lpstr>
      <vt:lpstr>His Gospel</vt:lpstr>
      <vt:lpstr>His Gospel</vt:lpstr>
      <vt:lpstr>His Gospel</vt:lpstr>
      <vt:lpstr>His Examples</vt:lpstr>
      <vt:lpstr>His Examples</vt:lpstr>
      <vt:lpstr>Paul Confronted Peter</vt:lpstr>
      <vt:lpstr>Paul Confronted Peter</vt:lpstr>
      <vt:lpstr>Paul Confronted Peter</vt:lpstr>
      <vt:lpstr>PowerPoint Presentation</vt:lpstr>
      <vt:lpstr>Peter Stood Condemned</vt:lpstr>
      <vt:lpstr>Peter Stood Condemned</vt:lpstr>
      <vt:lpstr>Peter Stood Condemned</vt:lpstr>
      <vt:lpstr>Peter Stood Condemned</vt:lpstr>
      <vt:lpstr>Peter Stood Condemned</vt:lpstr>
      <vt:lpstr>Peter Stood Condemned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Are We to Confront?</vt:lpstr>
      <vt:lpstr>How Are We to Confront?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Eric Bjorkfelt</cp:lastModifiedBy>
  <cp:revision>66</cp:revision>
  <cp:lastPrinted>2015-04-16T20:38:54Z</cp:lastPrinted>
  <dcterms:created xsi:type="dcterms:W3CDTF">2015-04-02T13:04:14Z</dcterms:created>
  <dcterms:modified xsi:type="dcterms:W3CDTF">2015-04-19T12:47:52Z</dcterms:modified>
</cp:coreProperties>
</file>