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98" r:id="rId2"/>
    <p:sldId id="256" r:id="rId3"/>
    <p:sldId id="372" r:id="rId4"/>
    <p:sldId id="377" r:id="rId5"/>
    <p:sldId id="373" r:id="rId6"/>
    <p:sldId id="388" r:id="rId7"/>
    <p:sldId id="379" r:id="rId8"/>
    <p:sldId id="385" r:id="rId9"/>
    <p:sldId id="386" r:id="rId10"/>
    <p:sldId id="371" r:id="rId11"/>
    <p:sldId id="382" r:id="rId12"/>
    <p:sldId id="389" r:id="rId13"/>
    <p:sldId id="391" r:id="rId14"/>
    <p:sldId id="390" r:id="rId15"/>
    <p:sldId id="383" r:id="rId16"/>
    <p:sldId id="384" r:id="rId17"/>
    <p:sldId id="340" r:id="rId18"/>
    <p:sldId id="392" r:id="rId19"/>
    <p:sldId id="368" r:id="rId20"/>
    <p:sldId id="393" r:id="rId21"/>
    <p:sldId id="394" r:id="rId22"/>
    <p:sldId id="395" r:id="rId23"/>
    <p:sldId id="397" r:id="rId24"/>
    <p:sldId id="396" r:id="rId25"/>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C50A"/>
    <a:srgbClr val="F6EDCA"/>
    <a:srgbClr val="F0D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84" autoAdjust="0"/>
  </p:normalViewPr>
  <p:slideViewPr>
    <p:cSldViewPr>
      <p:cViewPr varScale="1">
        <p:scale>
          <a:sx n="88" d="100"/>
          <a:sy n="88" d="100"/>
        </p:scale>
        <p:origin x="-96" y="-72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FA43780-7CEC-4FCB-A860-656F6372A05A}" type="datetimeFigureOut">
              <a:rPr lang="en-US" smtClean="0"/>
              <a:t>5/17/2015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D7CDACC-8A6A-4888-BC03-85BA41977D57}" type="slidenum">
              <a:rPr lang="en-US" smtClean="0"/>
              <a:t>‹#›</a:t>
            </a:fld>
            <a:endParaRPr lang="en-US"/>
          </a:p>
        </p:txBody>
      </p:sp>
    </p:spTree>
    <p:extLst>
      <p:ext uri="{BB962C8B-B14F-4D97-AF65-F5344CB8AC3E}">
        <p14:creationId xmlns:p14="http://schemas.microsoft.com/office/powerpoint/2010/main" val="1448753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5/17/2015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Galatians,</a:t>
            </a:r>
            <a:r>
              <a:rPr lang="en-US" baseline="0" dirty="0" smtClean="0"/>
              <a:t> </a:t>
            </a:r>
            <a:r>
              <a:rPr lang="en-US" baseline="0" dirty="0" err="1" smtClean="0"/>
              <a:t>pg</a:t>
            </a:r>
            <a:r>
              <a:rPr lang="en-US" baseline="0" dirty="0" smtClean="0"/>
              <a:t> 149</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17</a:t>
            </a:fld>
            <a:endParaRPr lang="en-US"/>
          </a:p>
        </p:txBody>
      </p:sp>
    </p:spTree>
    <p:extLst>
      <p:ext uri="{BB962C8B-B14F-4D97-AF65-F5344CB8AC3E}">
        <p14:creationId xmlns:p14="http://schemas.microsoft.com/office/powerpoint/2010/main" val="3955317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Right from wrong,</a:t>
            </a:r>
            <a:r>
              <a:rPr lang="en-US" baseline="0" dirty="0" smtClean="0"/>
              <a:t> </a:t>
            </a:r>
            <a:r>
              <a:rPr lang="en-US" baseline="0" dirty="0" err="1" smtClean="0"/>
              <a:t>pg</a:t>
            </a:r>
            <a:r>
              <a:rPr lang="en-US" baseline="0" dirty="0" smtClean="0"/>
              <a:t> 91</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23</a:t>
            </a:fld>
            <a:endParaRPr lang="en-US"/>
          </a:p>
        </p:txBody>
      </p:sp>
    </p:spTree>
    <p:extLst>
      <p:ext uri="{BB962C8B-B14F-4D97-AF65-F5344CB8AC3E}">
        <p14:creationId xmlns:p14="http://schemas.microsoft.com/office/powerpoint/2010/main" val="3296455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4000"/>
            </a:lvl1pPr>
            <a:lvl2pPr>
              <a:defRPr sz="4000"/>
            </a:lvl2pPr>
            <a:lvl3pPr>
              <a:defRPr sz="4000"/>
            </a:lvl3pPr>
            <a:lvl4pPr>
              <a:defRPr sz="4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5/17/2015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4232673"/>
          </a:xfrm>
        </p:spPr>
        <p:txBody>
          <a:bodyPr/>
          <a:lstStyle/>
          <a:p>
            <a:r>
              <a:rPr lang="en-US" dirty="0" smtClean="0"/>
              <a:t>What rules did your parents have in your house?</a:t>
            </a:r>
          </a:p>
          <a:p>
            <a:r>
              <a:rPr lang="en-US" dirty="0" smtClean="0"/>
              <a:t>What rules do you have in yours?</a:t>
            </a:r>
          </a:p>
          <a:p>
            <a:r>
              <a:rPr lang="en-US" dirty="0" smtClean="0"/>
              <a:t>Why did our parents make rules?</a:t>
            </a:r>
          </a:p>
          <a:p>
            <a:r>
              <a:rPr lang="en-US" dirty="0" smtClean="0"/>
              <a:t>Why do we?</a:t>
            </a:r>
            <a:endParaRPr lang="en-US" dirty="0"/>
          </a:p>
        </p:txBody>
      </p:sp>
    </p:spTree>
    <p:extLst>
      <p:ext uri="{BB962C8B-B14F-4D97-AF65-F5344CB8AC3E}">
        <p14:creationId xmlns:p14="http://schemas.microsoft.com/office/powerpoint/2010/main" val="37921793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smtClean="0"/>
              <a:t>Plan (19-22)</a:t>
            </a:r>
            <a:endParaRPr lang="en-US" dirty="0"/>
          </a:p>
        </p:txBody>
      </p:sp>
      <p:sp>
        <p:nvSpPr>
          <p:cNvPr id="3" name="Content Placeholder 2"/>
          <p:cNvSpPr>
            <a:spLocks noGrp="1"/>
          </p:cNvSpPr>
          <p:nvPr>
            <p:ph idx="1"/>
          </p:nvPr>
        </p:nvSpPr>
        <p:spPr/>
        <p:txBody>
          <a:bodyPr/>
          <a:lstStyle/>
          <a:p>
            <a:r>
              <a:rPr lang="en-US" dirty="0" smtClean="0"/>
              <a:t>So, i</a:t>
            </a:r>
            <a:r>
              <a:rPr lang="en-US" dirty="0" smtClean="0"/>
              <a:t>f </a:t>
            </a:r>
            <a:r>
              <a:rPr lang="en-US" dirty="0" smtClean="0"/>
              <a:t>the Law:</a:t>
            </a:r>
          </a:p>
          <a:p>
            <a:pPr lvl="1"/>
            <a:r>
              <a:rPr lang="en-US" dirty="0" smtClean="0"/>
              <a:t>cannot make anyone acceptable</a:t>
            </a:r>
          </a:p>
          <a:p>
            <a:pPr lvl="1"/>
            <a:r>
              <a:rPr lang="en-US" dirty="0" smtClean="0"/>
              <a:t>only brings a curse</a:t>
            </a:r>
          </a:p>
          <a:p>
            <a:pPr lvl="1"/>
            <a:r>
              <a:rPr lang="en-US" dirty="0" smtClean="0"/>
              <a:t>does not negate the promise …</a:t>
            </a:r>
            <a:endParaRPr lang="en-US" dirty="0"/>
          </a:p>
        </p:txBody>
      </p:sp>
    </p:spTree>
    <p:extLst>
      <p:ext uri="{BB962C8B-B14F-4D97-AF65-F5344CB8AC3E}">
        <p14:creationId xmlns:p14="http://schemas.microsoft.com/office/powerpoint/2010/main" val="27854820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smtClean="0"/>
              <a:t>Plan (19-22)</a:t>
            </a:r>
            <a:endParaRPr lang="en-US" dirty="0"/>
          </a:p>
        </p:txBody>
      </p:sp>
      <p:sp>
        <p:nvSpPr>
          <p:cNvPr id="3" name="Content Placeholder 2"/>
          <p:cNvSpPr>
            <a:spLocks noGrp="1"/>
          </p:cNvSpPr>
          <p:nvPr>
            <p:ph idx="1"/>
          </p:nvPr>
        </p:nvSpPr>
        <p:spPr/>
        <p:txBody>
          <a:bodyPr/>
          <a:lstStyle/>
          <a:p>
            <a:r>
              <a:rPr lang="en-US" dirty="0" smtClean="0"/>
              <a:t>Then…</a:t>
            </a:r>
          </a:p>
          <a:p>
            <a:pPr marL="0" indent="0" algn="ctr">
              <a:buNone/>
            </a:pPr>
            <a:r>
              <a:rPr lang="en-US" sz="6000" dirty="0" smtClean="0"/>
              <a:t>Why the Law?</a:t>
            </a:r>
          </a:p>
        </p:txBody>
      </p:sp>
    </p:spTree>
    <p:extLst>
      <p:ext uri="{BB962C8B-B14F-4D97-AF65-F5344CB8AC3E}">
        <p14:creationId xmlns:p14="http://schemas.microsoft.com/office/powerpoint/2010/main" val="14334619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Plan (19-22)</a:t>
            </a:r>
            <a:endParaRPr lang="en-US" dirty="0"/>
          </a:p>
        </p:txBody>
      </p:sp>
      <p:sp>
        <p:nvSpPr>
          <p:cNvPr id="3" name="Content Placeholder 2"/>
          <p:cNvSpPr>
            <a:spLocks noGrp="1"/>
          </p:cNvSpPr>
          <p:nvPr>
            <p:ph idx="1"/>
          </p:nvPr>
        </p:nvSpPr>
        <p:spPr/>
        <p:txBody>
          <a:bodyPr/>
          <a:lstStyle/>
          <a:p>
            <a:r>
              <a:rPr lang="en-US" dirty="0" smtClean="0"/>
              <a:t>Added because </a:t>
            </a:r>
            <a:r>
              <a:rPr lang="en-US" dirty="0"/>
              <a:t>of </a:t>
            </a:r>
            <a:r>
              <a:rPr lang="en-US" i="1" dirty="0" smtClean="0"/>
              <a:t>transgressions</a:t>
            </a:r>
          </a:p>
          <a:p>
            <a:pPr lvl="1"/>
            <a:r>
              <a:rPr lang="en-US" dirty="0" smtClean="0"/>
              <a:t>What does ‘</a:t>
            </a:r>
            <a:r>
              <a:rPr lang="en-US" dirty="0" err="1" smtClean="0"/>
              <a:t>gress</a:t>
            </a:r>
            <a:r>
              <a:rPr lang="en-US" dirty="0" smtClean="0"/>
              <a:t>’ mean?</a:t>
            </a:r>
          </a:p>
          <a:p>
            <a:pPr lvl="2"/>
            <a:r>
              <a:rPr lang="en-US" i="1" dirty="0" smtClean="0"/>
              <a:t>Go, walk, step</a:t>
            </a:r>
            <a:endParaRPr lang="en-US" i="1" dirty="0" smtClean="0"/>
          </a:p>
          <a:p>
            <a:pPr lvl="1"/>
            <a:r>
              <a:rPr lang="en-US" i="1" dirty="0" smtClean="0"/>
              <a:t>Transgress</a:t>
            </a:r>
            <a:r>
              <a:rPr lang="en-US" dirty="0" smtClean="0"/>
              <a:t> = step by the side, deviate, violate the law</a:t>
            </a:r>
            <a:endParaRPr lang="en-US" dirty="0" smtClean="0"/>
          </a:p>
        </p:txBody>
      </p:sp>
    </p:spTree>
    <p:extLst>
      <p:ext uri="{BB962C8B-B14F-4D97-AF65-F5344CB8AC3E}">
        <p14:creationId xmlns:p14="http://schemas.microsoft.com/office/powerpoint/2010/main" val="35576458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Plan (19-22)</a:t>
            </a:r>
            <a:endParaRPr lang="en-US" dirty="0"/>
          </a:p>
        </p:txBody>
      </p:sp>
      <p:sp>
        <p:nvSpPr>
          <p:cNvPr id="3" name="Content Placeholder 2"/>
          <p:cNvSpPr>
            <a:spLocks noGrp="1"/>
          </p:cNvSpPr>
          <p:nvPr>
            <p:ph idx="1"/>
          </p:nvPr>
        </p:nvSpPr>
        <p:spPr/>
        <p:txBody>
          <a:bodyPr/>
          <a:lstStyle/>
          <a:p>
            <a:r>
              <a:rPr lang="en-US" dirty="0" smtClean="0"/>
              <a:t>Added because </a:t>
            </a:r>
            <a:r>
              <a:rPr lang="en-US" dirty="0"/>
              <a:t>of </a:t>
            </a:r>
            <a:r>
              <a:rPr lang="en-US" i="1" dirty="0" smtClean="0"/>
              <a:t>transgressions</a:t>
            </a:r>
          </a:p>
          <a:p>
            <a:pPr lvl="1"/>
            <a:r>
              <a:rPr lang="en-US" dirty="0" smtClean="0"/>
              <a:t>To restrain sin (e.g. Deut. 19:15-21)</a:t>
            </a:r>
          </a:p>
          <a:p>
            <a:pPr lvl="1"/>
            <a:r>
              <a:rPr lang="en-US" dirty="0" smtClean="0"/>
              <a:t>To make sin obvious (e.g. Rom. 7)</a:t>
            </a:r>
          </a:p>
          <a:p>
            <a:pPr lvl="2"/>
            <a:r>
              <a:rPr lang="en-US" dirty="0" smtClean="0"/>
              <a:t>Example: The bathroom stool</a:t>
            </a:r>
            <a:endParaRPr lang="en-US" dirty="0" smtClean="0"/>
          </a:p>
        </p:txBody>
      </p:sp>
    </p:spTree>
    <p:extLst>
      <p:ext uri="{BB962C8B-B14F-4D97-AF65-F5344CB8AC3E}">
        <p14:creationId xmlns:p14="http://schemas.microsoft.com/office/powerpoint/2010/main" val="30737049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Plan (19-22)</a:t>
            </a:r>
            <a:endParaRPr lang="en-US" dirty="0"/>
          </a:p>
        </p:txBody>
      </p:sp>
      <p:sp>
        <p:nvSpPr>
          <p:cNvPr id="3" name="Content Placeholder 2"/>
          <p:cNvSpPr>
            <a:spLocks noGrp="1"/>
          </p:cNvSpPr>
          <p:nvPr>
            <p:ph idx="1"/>
          </p:nvPr>
        </p:nvSpPr>
        <p:spPr/>
        <p:txBody>
          <a:bodyPr/>
          <a:lstStyle/>
          <a:p>
            <a:r>
              <a:rPr lang="en-US" dirty="0" smtClean="0"/>
              <a:t>The Law cannot make someone acceptable, it only reveals </a:t>
            </a:r>
            <a:r>
              <a:rPr lang="en-US" dirty="0" smtClean="0"/>
              <a:t>what is </a:t>
            </a:r>
            <a:r>
              <a:rPr lang="en-US" dirty="0" smtClean="0"/>
              <a:t>and is not acceptable</a:t>
            </a:r>
          </a:p>
        </p:txBody>
      </p:sp>
    </p:spTree>
    <p:extLst>
      <p:ext uri="{BB962C8B-B14F-4D97-AF65-F5344CB8AC3E}">
        <p14:creationId xmlns:p14="http://schemas.microsoft.com/office/powerpoint/2010/main" val="5082443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3030" r="21976" b="16097"/>
          <a:stretch/>
        </p:blipFill>
        <p:spPr>
          <a:xfrm>
            <a:off x="533400" y="285750"/>
            <a:ext cx="3745637" cy="4746453"/>
          </a:xfr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85750"/>
            <a:ext cx="3124200" cy="47119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96316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Plan (19-22)</a:t>
            </a:r>
            <a:endParaRPr lang="en-US" dirty="0"/>
          </a:p>
        </p:txBody>
      </p:sp>
      <p:sp>
        <p:nvSpPr>
          <p:cNvPr id="3" name="Content Placeholder 2"/>
          <p:cNvSpPr>
            <a:spLocks noGrp="1"/>
          </p:cNvSpPr>
          <p:nvPr>
            <p:ph idx="1"/>
          </p:nvPr>
        </p:nvSpPr>
        <p:spPr/>
        <p:txBody>
          <a:bodyPr/>
          <a:lstStyle/>
          <a:p>
            <a:r>
              <a:rPr lang="en-US" dirty="0" smtClean="0"/>
              <a:t>The Law cannot make someone acceptable, it only reveals </a:t>
            </a:r>
            <a:r>
              <a:rPr lang="en-US" dirty="0" smtClean="0"/>
              <a:t>what </a:t>
            </a:r>
            <a:r>
              <a:rPr lang="en-US" dirty="0" smtClean="0"/>
              <a:t>is and is not acceptable</a:t>
            </a:r>
          </a:p>
          <a:p>
            <a:r>
              <a:rPr lang="en-US" dirty="0" smtClean="0"/>
              <a:t>We are fundamentally flawed from the start, </a:t>
            </a:r>
            <a:r>
              <a:rPr lang="en-US" i="1" dirty="0" smtClean="0"/>
              <a:t>and</a:t>
            </a:r>
            <a:r>
              <a:rPr lang="en-US" dirty="0" smtClean="0"/>
              <a:t> we can’t keep the Law</a:t>
            </a:r>
          </a:p>
        </p:txBody>
      </p:sp>
    </p:spTree>
    <p:extLst>
      <p:ext uri="{BB962C8B-B14F-4D97-AF65-F5344CB8AC3E}">
        <p14:creationId xmlns:p14="http://schemas.microsoft.com/office/powerpoint/2010/main" val="34317137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Alan Cole</a:t>
            </a:r>
            <a:endParaRPr lang="en-US" dirty="0"/>
          </a:p>
        </p:txBody>
      </p:sp>
      <p:sp>
        <p:nvSpPr>
          <p:cNvPr id="3" name="Content Placeholder 2"/>
          <p:cNvSpPr>
            <a:spLocks noGrp="1"/>
          </p:cNvSpPr>
          <p:nvPr>
            <p:ph idx="1"/>
          </p:nvPr>
        </p:nvSpPr>
        <p:spPr/>
        <p:txBody>
          <a:bodyPr/>
          <a:lstStyle/>
          <a:p>
            <a:pPr marL="0" indent="0">
              <a:buNone/>
            </a:pPr>
            <a:r>
              <a:rPr lang="en-US" sz="3600" dirty="0" smtClean="0"/>
              <a:t>“Indeed, there are times when Paul boldly says that the function of the law is to teach us the moral bankruptcy of fallen humanity.  He does not mean that the law makes us sinners, but that it shows us to be sinners.”</a:t>
            </a:r>
            <a:endParaRPr lang="en-US" sz="3600" dirty="0" smtClean="0"/>
          </a:p>
        </p:txBody>
      </p:sp>
    </p:spTree>
    <p:extLst>
      <p:ext uri="{BB962C8B-B14F-4D97-AF65-F5344CB8AC3E}">
        <p14:creationId xmlns:p14="http://schemas.microsoft.com/office/powerpoint/2010/main" val="36556266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Pulpit Commentary</a:t>
            </a:r>
          </a:p>
        </p:txBody>
      </p:sp>
      <p:sp>
        <p:nvSpPr>
          <p:cNvPr id="3" name="Content Placeholder 2"/>
          <p:cNvSpPr>
            <a:spLocks noGrp="1"/>
          </p:cNvSpPr>
          <p:nvPr>
            <p:ph idx="1"/>
          </p:nvPr>
        </p:nvSpPr>
        <p:spPr/>
        <p:txBody>
          <a:bodyPr/>
          <a:lstStyle/>
          <a:p>
            <a:pPr marL="0" indent="0">
              <a:buNone/>
            </a:pPr>
            <a:r>
              <a:rPr lang="en-US" dirty="0"/>
              <a:t>“The main difficulty in producing a moral reformation among men is to convince them of their degradation – of the low level to which they have sunk.  </a:t>
            </a:r>
            <a:r>
              <a:rPr lang="en-US" dirty="0" smtClean="0"/>
              <a:t>…</a:t>
            </a:r>
          </a:p>
        </p:txBody>
      </p:sp>
    </p:spTree>
    <p:extLst>
      <p:ext uri="{BB962C8B-B14F-4D97-AF65-F5344CB8AC3E}">
        <p14:creationId xmlns:p14="http://schemas.microsoft.com/office/powerpoint/2010/main" val="10835513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Pulpit Commentary</a:t>
            </a:r>
          </a:p>
        </p:txBody>
      </p:sp>
      <p:sp>
        <p:nvSpPr>
          <p:cNvPr id="3" name="Content Placeholder 2"/>
          <p:cNvSpPr>
            <a:spLocks noGrp="1"/>
          </p:cNvSpPr>
          <p:nvPr>
            <p:ph idx="1"/>
          </p:nvPr>
        </p:nvSpPr>
        <p:spPr/>
        <p:txBody>
          <a:bodyPr/>
          <a:lstStyle/>
          <a:p>
            <a:pPr marL="0" indent="0">
              <a:buNone/>
            </a:pPr>
            <a:r>
              <a:rPr lang="en-US" dirty="0"/>
              <a:t>The first thing to be done is to hold up to their view some bright mirror, in the which they may discern clearly what manner of man they are.” </a:t>
            </a:r>
          </a:p>
        </p:txBody>
      </p:sp>
    </p:spTree>
    <p:extLst>
      <p:ext uri="{BB962C8B-B14F-4D97-AF65-F5344CB8AC3E}">
        <p14:creationId xmlns:p14="http://schemas.microsoft.com/office/powerpoint/2010/main" val="22777369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smtClean="0"/>
              <a:t>Why the Law Then?</a:t>
            </a:r>
            <a:endParaRPr lang="en-US" i="1" dirty="0"/>
          </a:p>
        </p:txBody>
      </p:sp>
      <p:sp>
        <p:nvSpPr>
          <p:cNvPr id="3" name="Subtitle 2"/>
          <p:cNvSpPr>
            <a:spLocks noGrp="1"/>
          </p:cNvSpPr>
          <p:nvPr>
            <p:ph type="subTitle" idx="1"/>
          </p:nvPr>
        </p:nvSpPr>
        <p:spPr>
          <a:xfrm>
            <a:off x="838200" y="2800350"/>
            <a:ext cx="7467600" cy="1600200"/>
          </a:xfrm>
        </p:spPr>
        <p:txBody>
          <a:bodyPr/>
          <a:lstStyle/>
          <a:p>
            <a:r>
              <a:rPr lang="en-US" dirty="0" smtClean="0"/>
              <a:t>Galatians 3:10-22</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Plan (19-22)</a:t>
            </a:r>
            <a:endParaRPr lang="en-US" dirty="0"/>
          </a:p>
        </p:txBody>
      </p:sp>
      <p:sp>
        <p:nvSpPr>
          <p:cNvPr id="3" name="Content Placeholder 2"/>
          <p:cNvSpPr>
            <a:spLocks noGrp="1"/>
          </p:cNvSpPr>
          <p:nvPr>
            <p:ph idx="1"/>
          </p:nvPr>
        </p:nvSpPr>
        <p:spPr/>
        <p:txBody>
          <a:bodyPr/>
          <a:lstStyle/>
          <a:p>
            <a:r>
              <a:rPr lang="en-US" dirty="0" smtClean="0"/>
              <a:t>If the </a:t>
            </a:r>
            <a:r>
              <a:rPr lang="en-US" dirty="0" smtClean="0"/>
              <a:t>Law </a:t>
            </a:r>
            <a:r>
              <a:rPr lang="en-US" dirty="0" smtClean="0"/>
              <a:t>could make someone acceptable to God, then acceptableness could be earned (21)</a:t>
            </a:r>
          </a:p>
          <a:p>
            <a:r>
              <a:rPr lang="en-US" dirty="0"/>
              <a:t>E</a:t>
            </a:r>
            <a:r>
              <a:rPr lang="en-US" dirty="0" smtClean="0"/>
              <a:t>veryone is a transgressor!</a:t>
            </a:r>
          </a:p>
          <a:p>
            <a:r>
              <a:rPr lang="en-US" dirty="0" smtClean="0"/>
              <a:t>The promise only comes by faith (22)</a:t>
            </a:r>
            <a:endParaRPr lang="en-US" dirty="0" smtClean="0"/>
          </a:p>
        </p:txBody>
      </p:sp>
    </p:spTree>
    <p:extLst>
      <p:ext uri="{BB962C8B-B14F-4D97-AF65-F5344CB8AC3E}">
        <p14:creationId xmlns:p14="http://schemas.microsoft.com/office/powerpoint/2010/main" val="36722011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 What? (Or</a:t>
            </a:r>
            <a:r>
              <a:rPr lang="en-US" dirty="0"/>
              <a:t>, The Law and </a:t>
            </a:r>
            <a:r>
              <a:rPr lang="en-US" dirty="0" smtClean="0"/>
              <a:t>Us)</a:t>
            </a:r>
            <a:endParaRPr lang="en-US" dirty="0"/>
          </a:p>
        </p:txBody>
      </p:sp>
      <p:sp>
        <p:nvSpPr>
          <p:cNvPr id="3" name="Content Placeholder 2"/>
          <p:cNvSpPr>
            <a:spLocks noGrp="1"/>
          </p:cNvSpPr>
          <p:nvPr>
            <p:ph idx="1"/>
          </p:nvPr>
        </p:nvSpPr>
        <p:spPr/>
        <p:txBody>
          <a:bodyPr/>
          <a:lstStyle/>
          <a:p>
            <a:r>
              <a:rPr lang="en-US" i="1" dirty="0"/>
              <a:t>Everyone</a:t>
            </a:r>
            <a:r>
              <a:rPr lang="en-US" dirty="0"/>
              <a:t> stands condemned (22) (Rom. 1-2; Acts 17:30)</a:t>
            </a:r>
          </a:p>
          <a:p>
            <a:r>
              <a:rPr lang="en-US" dirty="0" smtClean="0"/>
              <a:t>Our only hope is to humble ourselves and come to God in faith</a:t>
            </a:r>
            <a:endParaRPr lang="en-US" dirty="0"/>
          </a:p>
        </p:txBody>
      </p:sp>
    </p:spTree>
    <p:extLst>
      <p:ext uri="{BB962C8B-B14F-4D97-AF65-F5344CB8AC3E}">
        <p14:creationId xmlns:p14="http://schemas.microsoft.com/office/powerpoint/2010/main" val="1688219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 What? (Or</a:t>
            </a:r>
            <a:r>
              <a:rPr lang="en-US" dirty="0"/>
              <a:t>, The Law and </a:t>
            </a:r>
            <a:r>
              <a:rPr lang="en-US" dirty="0" smtClean="0"/>
              <a:t>Us)</a:t>
            </a:r>
            <a:endParaRPr lang="en-US" dirty="0"/>
          </a:p>
        </p:txBody>
      </p:sp>
      <p:sp>
        <p:nvSpPr>
          <p:cNvPr id="3" name="Content Placeholder 2"/>
          <p:cNvSpPr>
            <a:spLocks noGrp="1"/>
          </p:cNvSpPr>
          <p:nvPr>
            <p:ph idx="1"/>
          </p:nvPr>
        </p:nvSpPr>
        <p:spPr/>
        <p:txBody>
          <a:bodyPr/>
          <a:lstStyle/>
          <a:p>
            <a:r>
              <a:rPr lang="en-US" dirty="0" smtClean="0"/>
              <a:t>The Law teaches us about the character of God</a:t>
            </a:r>
          </a:p>
          <a:p>
            <a:pPr lvl="1"/>
            <a:r>
              <a:rPr lang="en-US" dirty="0" smtClean="0"/>
              <a:t>Why is lying wrong?</a:t>
            </a:r>
          </a:p>
          <a:p>
            <a:pPr lvl="1"/>
            <a:r>
              <a:rPr lang="en-US" dirty="0" smtClean="0"/>
              <a:t>Why is murder wrong?</a:t>
            </a:r>
          </a:p>
          <a:p>
            <a:r>
              <a:rPr lang="en-US" dirty="0" smtClean="0"/>
              <a:t>Connect the dots</a:t>
            </a:r>
          </a:p>
        </p:txBody>
      </p:sp>
    </p:spTree>
    <p:extLst>
      <p:ext uri="{BB962C8B-B14F-4D97-AF65-F5344CB8AC3E}">
        <p14:creationId xmlns:p14="http://schemas.microsoft.com/office/powerpoint/2010/main" val="7852355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 What? (Or</a:t>
            </a:r>
            <a:r>
              <a:rPr lang="en-US" dirty="0"/>
              <a:t>, The Law and </a:t>
            </a:r>
            <a:r>
              <a:rPr lang="en-US" dirty="0" smtClean="0"/>
              <a:t>Us)</a:t>
            </a:r>
            <a:endParaRPr lang="en-US" dirty="0"/>
          </a:p>
        </p:txBody>
      </p:sp>
      <p:sp>
        <p:nvSpPr>
          <p:cNvPr id="3" name="Content Placeholder 2"/>
          <p:cNvSpPr>
            <a:spLocks noGrp="1"/>
          </p:cNvSpPr>
          <p:nvPr>
            <p:ph idx="1"/>
          </p:nvPr>
        </p:nvSpPr>
        <p:spPr/>
        <p:txBody>
          <a:bodyPr/>
          <a:lstStyle/>
          <a:p>
            <a:pPr marL="0" indent="0">
              <a:buNone/>
            </a:pPr>
            <a:r>
              <a:rPr lang="en-US" sz="3600" dirty="0" smtClean="0"/>
              <a:t>“The commandments of God are given to provide us practical knowledge of the character and nature of God and how to live in relationship to Him.  … The laws He gives flow out of who He is.” </a:t>
            </a:r>
          </a:p>
          <a:p>
            <a:pPr marL="0" indent="0" algn="r">
              <a:buNone/>
            </a:pPr>
            <a:r>
              <a:rPr lang="en-US" sz="3600" dirty="0" smtClean="0"/>
              <a:t>(Josh McDowell – </a:t>
            </a:r>
            <a:r>
              <a:rPr lang="en-US" sz="3600" i="1" dirty="0" smtClean="0"/>
              <a:t>Right from Wrong</a:t>
            </a:r>
            <a:r>
              <a:rPr lang="en-US" sz="3600" dirty="0" smtClean="0"/>
              <a:t>)</a:t>
            </a:r>
          </a:p>
        </p:txBody>
      </p:sp>
    </p:spTree>
    <p:extLst>
      <p:ext uri="{BB962C8B-B14F-4D97-AF65-F5344CB8AC3E}">
        <p14:creationId xmlns:p14="http://schemas.microsoft.com/office/powerpoint/2010/main" val="19536753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 What? (Or</a:t>
            </a:r>
            <a:r>
              <a:rPr lang="en-US" dirty="0"/>
              <a:t>, The Law and </a:t>
            </a:r>
            <a:r>
              <a:rPr lang="en-US" dirty="0" smtClean="0"/>
              <a:t>Us)</a:t>
            </a:r>
            <a:endParaRPr lang="en-US" dirty="0"/>
          </a:p>
        </p:txBody>
      </p:sp>
      <p:sp>
        <p:nvSpPr>
          <p:cNvPr id="3" name="Content Placeholder 2"/>
          <p:cNvSpPr>
            <a:spLocks noGrp="1"/>
          </p:cNvSpPr>
          <p:nvPr>
            <p:ph idx="1"/>
          </p:nvPr>
        </p:nvSpPr>
        <p:spPr/>
        <p:txBody>
          <a:bodyPr/>
          <a:lstStyle/>
          <a:p>
            <a:r>
              <a:rPr lang="en-US" dirty="0" smtClean="0"/>
              <a:t>The Law teaches us how to live right (2 Tim. 3:16-17; e.g. 1 Cor. 10)</a:t>
            </a:r>
          </a:p>
          <a:p>
            <a:r>
              <a:rPr lang="en-US" dirty="0"/>
              <a:t>The Law teaches us how to </a:t>
            </a:r>
            <a:r>
              <a:rPr lang="en-US" dirty="0" smtClean="0"/>
              <a:t>love God </a:t>
            </a:r>
          </a:p>
          <a:p>
            <a:pPr lvl="1"/>
            <a:r>
              <a:rPr lang="en-US" dirty="0" smtClean="0"/>
              <a:t>The greatest commandment?</a:t>
            </a:r>
          </a:p>
          <a:p>
            <a:pPr lvl="1"/>
            <a:r>
              <a:rPr lang="en-US" dirty="0" smtClean="0"/>
              <a:t>Deut. 6:1-9; 10:12-13</a:t>
            </a:r>
            <a:endParaRPr lang="en-US" dirty="0"/>
          </a:p>
        </p:txBody>
      </p:sp>
    </p:spTree>
    <p:extLst>
      <p:ext uri="{BB962C8B-B14F-4D97-AF65-F5344CB8AC3E}">
        <p14:creationId xmlns:p14="http://schemas.microsoft.com/office/powerpoint/2010/main" val="35918564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3:10-22</a:t>
            </a:r>
            <a:endParaRPr lang="en-US" dirty="0"/>
          </a:p>
        </p:txBody>
      </p:sp>
      <p:sp>
        <p:nvSpPr>
          <p:cNvPr id="3" name="Content Placeholder 2"/>
          <p:cNvSpPr>
            <a:spLocks noGrp="1"/>
          </p:cNvSpPr>
          <p:nvPr>
            <p:ph idx="1"/>
          </p:nvPr>
        </p:nvSpPr>
        <p:spPr/>
        <p:txBody>
          <a:bodyPr/>
          <a:lstStyle/>
          <a:p>
            <a:pPr marL="0" indent="0">
              <a:buNone/>
            </a:pPr>
            <a:r>
              <a:rPr lang="en-US" dirty="0" smtClean="0"/>
              <a:t>The Big Question:</a:t>
            </a:r>
          </a:p>
          <a:p>
            <a:pPr marL="0" indent="0" algn="ctr">
              <a:buNone/>
            </a:pPr>
            <a:r>
              <a:rPr lang="en-US" sz="6000" dirty="0" smtClean="0"/>
              <a:t>How is anyone made </a:t>
            </a:r>
          </a:p>
          <a:p>
            <a:pPr marL="0" indent="0" algn="ctr">
              <a:buNone/>
            </a:pPr>
            <a:r>
              <a:rPr lang="en-US" sz="6000" dirty="0" smtClean="0"/>
              <a:t>acceptable to God?</a:t>
            </a:r>
            <a:endParaRPr lang="en-US" sz="6000" dirty="0"/>
          </a:p>
        </p:txBody>
      </p:sp>
    </p:spTree>
    <p:extLst>
      <p:ext uri="{BB962C8B-B14F-4D97-AF65-F5344CB8AC3E}">
        <p14:creationId xmlns:p14="http://schemas.microsoft.com/office/powerpoint/2010/main" val="4847890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3:10-22</a:t>
            </a:r>
            <a:endParaRPr lang="en-US" dirty="0"/>
          </a:p>
        </p:txBody>
      </p:sp>
      <p:sp>
        <p:nvSpPr>
          <p:cNvPr id="3" name="Content Placeholder 2"/>
          <p:cNvSpPr>
            <a:spLocks noGrp="1"/>
          </p:cNvSpPr>
          <p:nvPr>
            <p:ph idx="1"/>
          </p:nvPr>
        </p:nvSpPr>
        <p:spPr/>
        <p:txBody>
          <a:bodyPr/>
          <a:lstStyle/>
          <a:p>
            <a:r>
              <a:rPr lang="en-US" dirty="0" smtClean="0"/>
              <a:t>The Law and the People</a:t>
            </a:r>
          </a:p>
          <a:p>
            <a:r>
              <a:rPr lang="en-US" dirty="0" smtClean="0"/>
              <a:t>The Law and the Promise</a:t>
            </a:r>
          </a:p>
          <a:p>
            <a:r>
              <a:rPr lang="en-US" dirty="0" smtClean="0"/>
              <a:t>The Law and the Plan</a:t>
            </a:r>
            <a:endParaRPr lang="en-US" dirty="0"/>
          </a:p>
        </p:txBody>
      </p:sp>
    </p:spTree>
    <p:extLst>
      <p:ext uri="{BB962C8B-B14F-4D97-AF65-F5344CB8AC3E}">
        <p14:creationId xmlns:p14="http://schemas.microsoft.com/office/powerpoint/2010/main" val="364874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smtClean="0"/>
              <a:t>People (10-14)</a:t>
            </a:r>
            <a:endParaRPr lang="en-US" dirty="0"/>
          </a:p>
        </p:txBody>
      </p:sp>
      <p:sp>
        <p:nvSpPr>
          <p:cNvPr id="3" name="Content Placeholder 2"/>
          <p:cNvSpPr>
            <a:spLocks noGrp="1"/>
          </p:cNvSpPr>
          <p:nvPr>
            <p:ph idx="1"/>
          </p:nvPr>
        </p:nvSpPr>
        <p:spPr/>
        <p:txBody>
          <a:bodyPr/>
          <a:lstStyle/>
          <a:p>
            <a:r>
              <a:rPr lang="en-US" dirty="0" smtClean="0"/>
              <a:t>Connecting the Dots:</a:t>
            </a:r>
          </a:p>
          <a:p>
            <a:r>
              <a:rPr lang="en-US" dirty="0" smtClean="0"/>
              <a:t>Trying </a:t>
            </a:r>
            <a:r>
              <a:rPr lang="en-US" dirty="0" smtClean="0"/>
              <a:t>to keep the Law brings a curse - Deut</a:t>
            </a:r>
            <a:r>
              <a:rPr lang="en-US" dirty="0"/>
              <a:t>. 27:26 + 28:1</a:t>
            </a:r>
          </a:p>
          <a:p>
            <a:r>
              <a:rPr lang="en-US" dirty="0" smtClean="0"/>
              <a:t>No one is justified by the Law - Hab. 2:4</a:t>
            </a:r>
            <a:endParaRPr lang="en-US" dirty="0"/>
          </a:p>
        </p:txBody>
      </p:sp>
    </p:spTree>
    <p:extLst>
      <p:ext uri="{BB962C8B-B14F-4D97-AF65-F5344CB8AC3E}">
        <p14:creationId xmlns:p14="http://schemas.microsoft.com/office/powerpoint/2010/main" val="19122464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People (10-14)</a:t>
            </a:r>
            <a:endParaRPr lang="en-US" dirty="0"/>
          </a:p>
        </p:txBody>
      </p:sp>
      <p:sp>
        <p:nvSpPr>
          <p:cNvPr id="3" name="Content Placeholder 2"/>
          <p:cNvSpPr>
            <a:spLocks noGrp="1"/>
          </p:cNvSpPr>
          <p:nvPr>
            <p:ph idx="1"/>
          </p:nvPr>
        </p:nvSpPr>
        <p:spPr/>
        <p:txBody>
          <a:bodyPr/>
          <a:lstStyle/>
          <a:p>
            <a:r>
              <a:rPr lang="en-US" dirty="0" smtClean="0"/>
              <a:t>Self-righteousness and faith are mutually exclusive - Lev. 18:5</a:t>
            </a:r>
          </a:p>
          <a:p>
            <a:r>
              <a:rPr lang="en-US" dirty="0" smtClean="0"/>
              <a:t>Christ redeemed us from the curse - Deut. 21:23</a:t>
            </a:r>
            <a:endParaRPr lang="en-US" dirty="0"/>
          </a:p>
        </p:txBody>
      </p:sp>
    </p:spTree>
    <p:extLst>
      <p:ext uri="{BB962C8B-B14F-4D97-AF65-F5344CB8AC3E}">
        <p14:creationId xmlns:p14="http://schemas.microsoft.com/office/powerpoint/2010/main" val="36914140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a:t>People (10-14)</a:t>
            </a:r>
            <a:endParaRPr lang="en-US" dirty="0"/>
          </a:p>
        </p:txBody>
      </p:sp>
      <p:sp>
        <p:nvSpPr>
          <p:cNvPr id="3" name="Content Placeholder 2"/>
          <p:cNvSpPr>
            <a:spLocks noGrp="1"/>
          </p:cNvSpPr>
          <p:nvPr>
            <p:ph idx="1"/>
          </p:nvPr>
        </p:nvSpPr>
        <p:spPr/>
        <p:txBody>
          <a:bodyPr/>
          <a:lstStyle/>
          <a:p>
            <a:r>
              <a:rPr lang="en-US" dirty="0" smtClean="0"/>
              <a:t>The Law brings a </a:t>
            </a:r>
            <a:r>
              <a:rPr lang="en-US" dirty="0" smtClean="0"/>
              <a:t>curse (10-12)</a:t>
            </a:r>
            <a:endParaRPr lang="en-US" dirty="0" smtClean="0"/>
          </a:p>
          <a:p>
            <a:r>
              <a:rPr lang="en-US" dirty="0" smtClean="0"/>
              <a:t>Jesus took the </a:t>
            </a:r>
            <a:r>
              <a:rPr lang="en-US" dirty="0" smtClean="0"/>
              <a:t>curse (13)</a:t>
            </a:r>
            <a:endParaRPr lang="en-US" dirty="0" smtClean="0"/>
          </a:p>
          <a:p>
            <a:r>
              <a:rPr lang="en-US" dirty="0" smtClean="0"/>
              <a:t>Then </a:t>
            </a:r>
            <a:r>
              <a:rPr lang="en-US" dirty="0"/>
              <a:t>through </a:t>
            </a:r>
            <a:r>
              <a:rPr lang="en-US" dirty="0" smtClean="0"/>
              <a:t>faith we receive the blessing of Abraham: the Holy </a:t>
            </a:r>
            <a:r>
              <a:rPr lang="en-US" dirty="0" smtClean="0"/>
              <a:t>Spirit (14)</a:t>
            </a:r>
            <a:endParaRPr lang="en-US" dirty="0" smtClean="0"/>
          </a:p>
        </p:txBody>
      </p:sp>
    </p:spTree>
    <p:extLst>
      <p:ext uri="{BB962C8B-B14F-4D97-AF65-F5344CB8AC3E}">
        <p14:creationId xmlns:p14="http://schemas.microsoft.com/office/powerpoint/2010/main" val="1165787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smtClean="0"/>
              <a:t>Promise (15-18)</a:t>
            </a:r>
            <a:endParaRPr lang="en-US" dirty="0"/>
          </a:p>
        </p:txBody>
      </p:sp>
      <p:sp>
        <p:nvSpPr>
          <p:cNvPr id="3" name="Content Placeholder 2"/>
          <p:cNvSpPr>
            <a:spLocks noGrp="1"/>
          </p:cNvSpPr>
          <p:nvPr>
            <p:ph idx="1"/>
          </p:nvPr>
        </p:nvSpPr>
        <p:spPr/>
        <p:txBody>
          <a:bodyPr/>
          <a:lstStyle/>
          <a:p>
            <a:r>
              <a:rPr lang="en-US" dirty="0" smtClean="0"/>
              <a:t>Example: </a:t>
            </a:r>
            <a:r>
              <a:rPr lang="en-US" i="1" dirty="0" smtClean="0"/>
              <a:t>a covenant</a:t>
            </a:r>
          </a:p>
          <a:p>
            <a:pPr lvl="1"/>
            <a:r>
              <a:rPr lang="en-US" dirty="0" smtClean="0"/>
              <a:t>Once in place, it cannot be ignored or amended</a:t>
            </a:r>
          </a:p>
          <a:p>
            <a:pPr lvl="1"/>
            <a:r>
              <a:rPr lang="en-US" dirty="0" smtClean="0"/>
              <a:t>God (by Himself) made a covenant with Abraham (Gen. 15)</a:t>
            </a:r>
          </a:p>
          <a:p>
            <a:pPr lvl="1"/>
            <a:endParaRPr lang="en-US" dirty="0" smtClean="0"/>
          </a:p>
        </p:txBody>
      </p:sp>
    </p:spTree>
    <p:extLst>
      <p:ext uri="{BB962C8B-B14F-4D97-AF65-F5344CB8AC3E}">
        <p14:creationId xmlns:p14="http://schemas.microsoft.com/office/powerpoint/2010/main" val="5068461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Law and the </a:t>
            </a:r>
            <a:r>
              <a:rPr lang="en-US" dirty="0" smtClean="0"/>
              <a:t>Promise (15-18)</a:t>
            </a:r>
            <a:endParaRPr lang="en-US" dirty="0"/>
          </a:p>
        </p:txBody>
      </p:sp>
      <p:sp>
        <p:nvSpPr>
          <p:cNvPr id="3" name="Content Placeholder 2"/>
          <p:cNvSpPr>
            <a:spLocks noGrp="1"/>
          </p:cNvSpPr>
          <p:nvPr>
            <p:ph idx="1"/>
          </p:nvPr>
        </p:nvSpPr>
        <p:spPr/>
        <p:txBody>
          <a:bodyPr/>
          <a:lstStyle/>
          <a:p>
            <a:r>
              <a:rPr lang="en-US" dirty="0" smtClean="0"/>
              <a:t>Example: </a:t>
            </a:r>
            <a:r>
              <a:rPr lang="en-US" i="1" dirty="0" smtClean="0"/>
              <a:t>a covenant</a:t>
            </a:r>
          </a:p>
          <a:p>
            <a:pPr lvl="1"/>
            <a:r>
              <a:rPr lang="en-US" dirty="0" smtClean="0"/>
              <a:t>The beneficiaries of the covenant were Abraham and his ‘seed’</a:t>
            </a:r>
          </a:p>
          <a:p>
            <a:pPr lvl="1"/>
            <a:r>
              <a:rPr lang="en-US" dirty="0" smtClean="0"/>
              <a:t>The Law, given later, does not negate or amend the covenant</a:t>
            </a:r>
          </a:p>
          <a:p>
            <a:pPr lvl="1"/>
            <a:endParaRPr lang="en-US" dirty="0" smtClean="0"/>
          </a:p>
        </p:txBody>
      </p:sp>
    </p:spTree>
    <p:extLst>
      <p:ext uri="{BB962C8B-B14F-4D97-AF65-F5344CB8AC3E}">
        <p14:creationId xmlns:p14="http://schemas.microsoft.com/office/powerpoint/2010/main" val="15136854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5698</TotalTime>
  <Words>772</Words>
  <Application>Microsoft Office PowerPoint</Application>
  <PresentationFormat>On-screen Show (16:9)</PresentationFormat>
  <Paragraphs>86</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vt:lpstr>
      <vt:lpstr>PowerPoint Presentation</vt:lpstr>
      <vt:lpstr>Why the Law Then?</vt:lpstr>
      <vt:lpstr>Galatians 3:10-22</vt:lpstr>
      <vt:lpstr>Galatians 3:10-22</vt:lpstr>
      <vt:lpstr>The Law and the People (10-14)</vt:lpstr>
      <vt:lpstr>The Law and the People (10-14)</vt:lpstr>
      <vt:lpstr>The Law and the People (10-14)</vt:lpstr>
      <vt:lpstr>The Law and the Promise (15-18)</vt:lpstr>
      <vt:lpstr>The Law and the Promise (15-18)</vt:lpstr>
      <vt:lpstr>The Law and the Plan (19-22)</vt:lpstr>
      <vt:lpstr>The Law and the Plan (19-22)</vt:lpstr>
      <vt:lpstr>The Law and the Plan (19-22)</vt:lpstr>
      <vt:lpstr>The Law and the Plan (19-22)</vt:lpstr>
      <vt:lpstr>The Law and the Plan (19-22)</vt:lpstr>
      <vt:lpstr>PowerPoint Presentation</vt:lpstr>
      <vt:lpstr>The Law and the Plan (19-22)</vt:lpstr>
      <vt:lpstr>R. Alan Cole</vt:lpstr>
      <vt:lpstr>The Pulpit Commentary</vt:lpstr>
      <vt:lpstr>The Pulpit Commentary</vt:lpstr>
      <vt:lpstr>The Law and the Plan (19-22)</vt:lpstr>
      <vt:lpstr>So What? (Or, The Law and Us)</vt:lpstr>
      <vt:lpstr>So What? (Or, The Law and Us)</vt:lpstr>
      <vt:lpstr>So What? (Or, The Law and Us)</vt:lpstr>
      <vt:lpstr>So What? (Or, The Law and Us)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183</cp:revision>
  <cp:lastPrinted>2015-05-10T12:03:27Z</cp:lastPrinted>
  <dcterms:created xsi:type="dcterms:W3CDTF">2015-04-02T13:04:14Z</dcterms:created>
  <dcterms:modified xsi:type="dcterms:W3CDTF">2015-05-17T12:27:13Z</dcterms:modified>
</cp:coreProperties>
</file>