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377" r:id="rId3"/>
    <p:sldId id="389" r:id="rId4"/>
    <p:sldId id="390" r:id="rId5"/>
    <p:sldId id="391" r:id="rId6"/>
    <p:sldId id="373" r:id="rId7"/>
    <p:sldId id="392" r:id="rId8"/>
    <p:sldId id="378" r:id="rId9"/>
    <p:sldId id="387" r:id="rId10"/>
    <p:sldId id="385" r:id="rId11"/>
    <p:sldId id="379" r:id="rId12"/>
    <p:sldId id="386" r:id="rId13"/>
    <p:sldId id="380" r:id="rId14"/>
    <p:sldId id="388" r:id="rId15"/>
    <p:sldId id="381" r:id="rId16"/>
    <p:sldId id="396" r:id="rId17"/>
    <p:sldId id="393" r:id="rId18"/>
    <p:sldId id="394" r:id="rId19"/>
    <p:sldId id="395" r:id="rId20"/>
    <p:sldId id="397" r:id="rId21"/>
    <p:sldId id="398" r:id="rId22"/>
    <p:sldId id="399" r:id="rId23"/>
  </p:sldIdLst>
  <p:sldSz cx="9144000" cy="5143500" type="screen16x9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C50A"/>
    <a:srgbClr val="F6EDCA"/>
    <a:srgbClr val="F0DF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984" autoAdjust="0"/>
  </p:normalViewPr>
  <p:slideViewPr>
    <p:cSldViewPr>
      <p:cViewPr varScale="1">
        <p:scale>
          <a:sx n="88" d="100"/>
          <a:sy n="88" d="100"/>
        </p:scale>
        <p:origin x="-96" y="-7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FA43780-7CEC-4FCB-A860-656F6372A05A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D7CDACC-8A6A-4888-BC03-85BA41977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7530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53699FE-FBFE-443A-93D5-6244A1DACBD2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11400" y="525463"/>
            <a:ext cx="46736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9806218-5C51-4ADB-914E-82CF7BA6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381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Gal. </a:t>
            </a:r>
            <a:r>
              <a:rPr lang="en-US" dirty="0" err="1" smtClean="0"/>
              <a:t>pg</a:t>
            </a:r>
            <a:r>
              <a:rPr lang="en-US" dirty="0" smtClean="0"/>
              <a:t> 108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06218-5C51-4ADB-914E-82CF7BA67A7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327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9C64-4D6E-469D-89D9-615E77F6A964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0D195-23BA-4E81-885B-8A5FC7E56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294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9C64-4D6E-469D-89D9-615E77F6A964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0D195-23BA-4E81-885B-8A5FC7E56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665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9C64-4D6E-469D-89D9-615E77F6A964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0D195-23BA-4E81-885B-8A5FC7E56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812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9C64-4D6E-469D-89D9-615E77F6A964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0D195-23BA-4E81-885B-8A5FC7E56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8782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9C64-4D6E-469D-89D9-615E77F6A964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0D195-23BA-4E81-885B-8A5FC7E56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138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9C64-4D6E-469D-89D9-615E77F6A964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0D195-23BA-4E81-885B-8A5FC7E56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973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9C64-4D6E-469D-89D9-615E77F6A964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0D195-23BA-4E81-885B-8A5FC7E56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387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9C64-4D6E-469D-89D9-615E77F6A964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0D195-23BA-4E81-885B-8A5FC7E56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124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9C64-4D6E-469D-89D9-615E77F6A964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0D195-23BA-4E81-885B-8A5FC7E56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718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C9C64-4D6E-469D-89D9-615E77F6A964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0D195-23BA-4E81-885B-8A5FC7E56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Why The Law Then?, Part 2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800350"/>
            <a:ext cx="7467600" cy="1600200"/>
          </a:xfrm>
        </p:spPr>
        <p:txBody>
          <a:bodyPr/>
          <a:lstStyle/>
          <a:p>
            <a:r>
              <a:rPr lang="en-US" dirty="0" smtClean="0"/>
              <a:t>Galatians 3:23-4:7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16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Galatians 3:22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human being is shut up under sin</a:t>
            </a:r>
          </a:p>
          <a:p>
            <a:r>
              <a:rPr lang="en-US" dirty="0" smtClean="0"/>
              <a:t>The only way out is through faith in Christ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448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99097" y="2343150"/>
            <a:ext cx="154580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We:</a:t>
            </a:r>
          </a:p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Jews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057400" y="2187172"/>
            <a:ext cx="5029202" cy="1984778"/>
            <a:chOff x="2133598" y="2647022"/>
            <a:chExt cx="5029202" cy="1984778"/>
          </a:xfrm>
        </p:grpSpPr>
        <p:sp>
          <p:nvSpPr>
            <p:cNvPr id="5" name="Rectangle 4"/>
            <p:cNvSpPr/>
            <p:nvPr/>
          </p:nvSpPr>
          <p:spPr>
            <a:xfrm>
              <a:off x="2133598" y="2647949"/>
              <a:ext cx="5029202" cy="1983851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3962400" y="2647949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5334000" y="2647949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791200" y="2647023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248400" y="2647949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6699682" y="2647024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4419600" y="2647949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876800" y="2647022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590800" y="2647949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048000" y="2647949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3505200" y="2647949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 dirty="0" smtClean="0"/>
              <a:t>Galatians 3:23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96940" y="1276350"/>
            <a:ext cx="25501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Law</a:t>
            </a:r>
            <a:endParaRPr lang="en-US" sz="5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156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Galatians </a:t>
            </a:r>
            <a:r>
              <a:rPr lang="en-US" dirty="0" smtClean="0"/>
              <a:t>3:23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Jews were shut up under the </a:t>
            </a:r>
            <a:r>
              <a:rPr lang="en-US" dirty="0" smtClean="0"/>
              <a:t>Law, which served as a </a:t>
            </a:r>
            <a:r>
              <a:rPr lang="en-US" i="1" dirty="0" smtClean="0"/>
              <a:t>pedagogue</a:t>
            </a:r>
            <a:endParaRPr lang="en-US" i="1" dirty="0" smtClean="0"/>
          </a:p>
          <a:p>
            <a:r>
              <a:rPr lang="en-US" dirty="0" smtClean="0"/>
              <a:t>It was only </a:t>
            </a:r>
            <a:r>
              <a:rPr lang="en-US" dirty="0" smtClean="0"/>
              <a:t>temporary</a:t>
            </a:r>
          </a:p>
          <a:p>
            <a:pPr lvl="1"/>
            <a:r>
              <a:rPr lang="en-US" i="1" dirty="0" smtClean="0"/>
              <a:t>Before faith came </a:t>
            </a:r>
            <a:r>
              <a:rPr lang="en-US" dirty="0" smtClean="0"/>
              <a:t>(23); </a:t>
            </a:r>
            <a:r>
              <a:rPr lang="en-US" i="1" dirty="0" smtClean="0"/>
              <a:t>now that faith has come</a:t>
            </a:r>
            <a:r>
              <a:rPr lang="en-US" dirty="0" smtClean="0"/>
              <a:t> (25)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132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Galatians 3:24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1123950"/>
            <a:ext cx="842090" cy="3374962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vert="wordArtVert"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/>
                <a:solidFill>
                  <a:schemeClr val="accent3"/>
                </a:solidFill>
                <a:effectLst/>
              </a:rPr>
              <a:t>BIRTH</a:t>
            </a:r>
            <a:endParaRPr lang="en-US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848600" y="1138601"/>
            <a:ext cx="842090" cy="334565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vert="wordArtVert"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/>
                <a:solidFill>
                  <a:schemeClr val="accent5">
                    <a:lumMod val="40000"/>
                    <a:lumOff val="60000"/>
                  </a:schemeClr>
                </a:solidFill>
              </a:rPr>
              <a:t>ADULT</a:t>
            </a:r>
            <a:endParaRPr lang="en-US" sz="3600" b="1" cap="none" spc="0" dirty="0">
              <a:ln/>
              <a:solidFill>
                <a:schemeClr val="accent5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53500" y="2033825"/>
            <a:ext cx="172310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LEARN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96463" y="2803266"/>
            <a:ext cx="296344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EDUCATION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83641" y="3585061"/>
            <a:ext cx="252665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TRAINING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78724" y="3139529"/>
            <a:ext cx="253652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CONDUCT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76800" y="2178589"/>
            <a:ext cx="274305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DISCIPLINE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2228" y="1272549"/>
            <a:ext cx="318144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PEDAGOGUE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1" name="Left Bracket 20"/>
          <p:cNvSpPr/>
          <p:nvPr/>
        </p:nvSpPr>
        <p:spPr>
          <a:xfrm rot="5400000">
            <a:off x="4253353" y="-867108"/>
            <a:ext cx="548663" cy="6312172"/>
          </a:xfrm>
          <a:prstGeom prst="leftBracket">
            <a:avLst/>
          </a:prstGeom>
          <a:ln w="762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685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8" grpId="0"/>
      <p:bldP spid="9" grpId="0"/>
      <p:bldP spid="10" grpId="0"/>
      <p:bldP spid="11" grpId="0"/>
      <p:bldP spid="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G. Walter Hansen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 smtClean="0"/>
              <a:t>The pedagogue “was given the responsibility to supervise and discipline the conduct of the child.  He did not have the positive task of educating the child; he was only supposed to control the behavior of the child through consistent discipline.”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26556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Galatians 3:25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 smtClean="0"/>
              <a:t>happened </a:t>
            </a:r>
            <a:r>
              <a:rPr lang="en-US" dirty="0" smtClean="0"/>
              <a:t>when you </a:t>
            </a:r>
            <a:r>
              <a:rPr lang="en-US" dirty="0" smtClean="0"/>
              <a:t>reached </a:t>
            </a:r>
            <a:r>
              <a:rPr lang="en-US" dirty="0" smtClean="0"/>
              <a:t>adulthood?</a:t>
            </a:r>
          </a:p>
          <a:p>
            <a:pPr lvl="1"/>
            <a:r>
              <a:rPr lang="en-US" dirty="0" smtClean="0"/>
              <a:t>No longer under the pedagogue</a:t>
            </a:r>
          </a:p>
          <a:p>
            <a:pPr lvl="1"/>
            <a:r>
              <a:rPr lang="en-US" dirty="0" smtClean="0"/>
              <a:t>Expected to live what was </a:t>
            </a:r>
            <a:r>
              <a:rPr lang="en-US" dirty="0" smtClean="0"/>
              <a:t>taught (Gal. 5-6)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978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Live </a:t>
            </a:r>
            <a:r>
              <a:rPr lang="en-US" dirty="0" smtClean="0"/>
              <a:t>what was </a:t>
            </a:r>
            <a:r>
              <a:rPr lang="en-US" dirty="0" smtClean="0"/>
              <a:t>taught</a:t>
            </a:r>
          </a:p>
          <a:p>
            <a:pPr lvl="1"/>
            <a:r>
              <a:rPr lang="en-US" dirty="0" smtClean="0"/>
              <a:t>1 Cor. 4:14-17</a:t>
            </a:r>
          </a:p>
          <a:p>
            <a:r>
              <a:rPr lang="en-US" dirty="0" smtClean="0"/>
              <a:t>Recognize sin and kill it by the Spirit</a:t>
            </a:r>
          </a:p>
          <a:p>
            <a:pPr lvl="1"/>
            <a:r>
              <a:rPr lang="en-US" dirty="0" smtClean="0"/>
              <a:t>Rom. 7-8 (Col. 3:1-17)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584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Galatians </a:t>
            </a:r>
            <a:r>
              <a:rPr lang="en-US" dirty="0" smtClean="0"/>
              <a:t>3:26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you are all sons of God through faith in Christ Jesus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This is true for everyone! (28)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494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Let Me Sum Up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Abraham – faith, promise, blessing</a:t>
            </a:r>
          </a:p>
          <a:p>
            <a:pPr lvl="1"/>
            <a:r>
              <a:rPr lang="en-US" dirty="0" smtClean="0"/>
              <a:t>Christ – the seed (heir)</a:t>
            </a:r>
          </a:p>
          <a:p>
            <a:pPr lvl="1"/>
            <a:r>
              <a:rPr lang="en-US" dirty="0" smtClean="0"/>
              <a:t>We are baptized into Christ by faith</a:t>
            </a:r>
          </a:p>
          <a:p>
            <a:pPr lvl="1"/>
            <a:r>
              <a:rPr lang="en-US" dirty="0" smtClean="0"/>
              <a:t>We are sons, heirs of the promise and blessing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378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Galatians </a:t>
            </a:r>
            <a:r>
              <a:rPr lang="en-US" dirty="0" smtClean="0"/>
              <a:t>4:1-3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337770" y="895350"/>
            <a:ext cx="44684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Father (owner)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81049" y="3477220"/>
            <a:ext cx="29819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Son (heir)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62290" y="2258020"/>
            <a:ext cx="54194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Guardians (slaves)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35676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Galatians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Galatian Question: Must </a:t>
            </a:r>
            <a:r>
              <a:rPr lang="en-US" dirty="0"/>
              <a:t>the Gentiles become Jews to be right with God?</a:t>
            </a:r>
          </a:p>
          <a:p>
            <a:r>
              <a:rPr lang="en-US" dirty="0" smtClean="0"/>
              <a:t>Paul’s Question: How is anyone made right with God?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7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Galatians </a:t>
            </a:r>
            <a:r>
              <a:rPr lang="en-US" dirty="0" smtClean="0"/>
              <a:t>4:4-7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Jesus was fully human, and lived under the Law</a:t>
            </a:r>
          </a:p>
          <a:p>
            <a:r>
              <a:rPr lang="en-US" dirty="0" smtClean="0"/>
              <a:t>He redeemed those under the Law</a:t>
            </a:r>
          </a:p>
          <a:p>
            <a:pPr lvl="1"/>
            <a:r>
              <a:rPr lang="en-US" dirty="0" smtClean="0"/>
              <a:t>He took the curse, they get the blessing (3:10-14)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765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Galatians </a:t>
            </a:r>
            <a:r>
              <a:rPr lang="en-US" dirty="0" smtClean="0"/>
              <a:t>4:4-7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 redeemed those under the Law, so they could become sons</a:t>
            </a:r>
          </a:p>
          <a:p>
            <a:r>
              <a:rPr lang="en-US" dirty="0" smtClean="0"/>
              <a:t>All who are in Christ are sons</a:t>
            </a:r>
          </a:p>
          <a:p>
            <a:pPr lvl="1"/>
            <a:r>
              <a:rPr lang="en-US" dirty="0" smtClean="0"/>
              <a:t>Our identity, our security, our hope</a:t>
            </a:r>
          </a:p>
          <a:p>
            <a:pPr lvl="1"/>
            <a:r>
              <a:rPr lang="en-US" dirty="0" smtClean="0"/>
              <a:t>Not slaves, but heirs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269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Rest in your </a:t>
            </a:r>
            <a:r>
              <a:rPr lang="en-US" dirty="0" err="1" smtClean="0"/>
              <a:t>sonship</a:t>
            </a:r>
            <a:r>
              <a:rPr lang="en-US" dirty="0" smtClean="0"/>
              <a:t>: </a:t>
            </a:r>
            <a:r>
              <a:rPr lang="en-US" dirty="0" smtClean="0"/>
              <a:t>you are fully accepted by the Father</a:t>
            </a:r>
          </a:p>
          <a:p>
            <a:pPr lvl="1"/>
            <a:r>
              <a:rPr lang="en-US" dirty="0" smtClean="0"/>
              <a:t>You have all the rights and privileges of being God’s son</a:t>
            </a:r>
          </a:p>
          <a:p>
            <a:pPr lvl="1"/>
            <a:r>
              <a:rPr lang="en-US" dirty="0" smtClean="0"/>
              <a:t>Eph. 1 – hope, inheritance, power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226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Galatians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Paul Answer: Therefore, be sure that it is those who are of faith who are sons of Abraham</a:t>
            </a:r>
            <a:r>
              <a:rPr lang="en-US" dirty="0" smtClean="0"/>
              <a:t>. (7)</a:t>
            </a:r>
          </a:p>
          <a:p>
            <a:pPr lvl="1"/>
            <a:r>
              <a:rPr lang="en-US" dirty="0"/>
              <a:t>Abraham believed God, and it was reckoned to him as </a:t>
            </a:r>
            <a:r>
              <a:rPr lang="en-US" dirty="0" smtClean="0"/>
              <a:t>righteousness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921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Galatians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those </a:t>
            </a:r>
            <a:r>
              <a:rPr lang="en-US" dirty="0"/>
              <a:t>who are of </a:t>
            </a:r>
            <a:r>
              <a:rPr lang="en-US" dirty="0" smtClean="0"/>
              <a:t>faith are blessed with Abraham (9)</a:t>
            </a:r>
          </a:p>
          <a:p>
            <a:pPr lvl="1"/>
            <a:r>
              <a:rPr lang="en-US" dirty="0" smtClean="0"/>
              <a:t>The Law bring a curse; faith brings blessing (10-14)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198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Galatians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the Law then? (19)</a:t>
            </a:r>
          </a:p>
          <a:p>
            <a:pPr lvl="1"/>
            <a:r>
              <a:rPr lang="en-US" dirty="0" smtClean="0"/>
              <a:t>To make sin obvious to everyone</a:t>
            </a:r>
          </a:p>
          <a:p>
            <a:pPr lvl="1"/>
            <a:r>
              <a:rPr lang="en-US" dirty="0" smtClean="0"/>
              <a:t>To condemn everyone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036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Galatians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</a:t>
            </a:r>
            <a:r>
              <a:rPr lang="en-US" dirty="0"/>
              <a:t>the Scripture has shut up everyone under sin, so that the promise by faith in Jesus Christ might be given to those who believe</a:t>
            </a:r>
            <a:r>
              <a:rPr lang="en-US" dirty="0" smtClean="0"/>
              <a:t>. (22)</a:t>
            </a:r>
            <a:endParaRPr lang="en-US" dirty="0" smtClean="0"/>
          </a:p>
          <a:p>
            <a:r>
              <a:rPr lang="en-US" dirty="0" smtClean="0"/>
              <a:t>Romans </a:t>
            </a:r>
            <a:r>
              <a:rPr lang="en-US" dirty="0" smtClean="0"/>
              <a:t>1-3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246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Galatians </a:t>
            </a:r>
            <a:r>
              <a:rPr lang="en-US" dirty="0" smtClean="0"/>
              <a:t>3:23 – 4:7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We, You, and Our/Us</a:t>
            </a:r>
          </a:p>
          <a:p>
            <a:pPr lvl="1"/>
            <a:r>
              <a:rPr lang="en-US" dirty="0" smtClean="0"/>
              <a:t>We/Our = Jews (sometimes)</a:t>
            </a:r>
          </a:p>
          <a:p>
            <a:pPr lvl="1"/>
            <a:r>
              <a:rPr lang="en-US" dirty="0" smtClean="0"/>
              <a:t>You = Gentiles (or Galatians)</a:t>
            </a:r>
          </a:p>
          <a:p>
            <a:pPr lvl="1"/>
            <a:r>
              <a:rPr lang="en-US" dirty="0" smtClean="0"/>
              <a:t>Our/Us = All Believers (sometimes)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279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73887" y="2343150"/>
            <a:ext cx="379623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Everyone:</a:t>
            </a:r>
          </a:p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Human 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Race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057400" y="2187172"/>
            <a:ext cx="5029202" cy="1984778"/>
            <a:chOff x="2133598" y="2647022"/>
            <a:chExt cx="5029202" cy="1984778"/>
          </a:xfrm>
        </p:grpSpPr>
        <p:sp>
          <p:nvSpPr>
            <p:cNvPr id="5" name="Rectangle 4"/>
            <p:cNvSpPr/>
            <p:nvPr/>
          </p:nvSpPr>
          <p:spPr>
            <a:xfrm>
              <a:off x="2133598" y="2647949"/>
              <a:ext cx="5029202" cy="1983851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3962400" y="2647949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5334000" y="2647949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791200" y="2647023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248400" y="2647949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6699682" y="2647024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4419600" y="2647949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876800" y="2647022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590800" y="2647949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048000" y="2647949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3505200" y="2647949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 dirty="0" smtClean="0"/>
              <a:t>Galatians 3:22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995560" y="1276350"/>
            <a:ext cx="11528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SIN</a:t>
            </a:r>
            <a:endParaRPr lang="en-US" sz="5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05767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7538074" y="2082399"/>
            <a:ext cx="771259" cy="2241770"/>
            <a:chOff x="0" y="0"/>
            <a:chExt cx="650468" cy="2063045"/>
          </a:xfrm>
          <a:solidFill>
            <a:srgbClr val="FFC000"/>
          </a:solidFill>
        </p:grpSpPr>
        <p:sp>
          <p:nvSpPr>
            <p:cNvPr id="30" name="Oval 29"/>
            <p:cNvSpPr/>
            <p:nvPr/>
          </p:nvSpPr>
          <p:spPr>
            <a:xfrm>
              <a:off x="43891" y="0"/>
              <a:ext cx="503989" cy="489545"/>
            </a:xfrm>
            <a:prstGeom prst="ellipse">
              <a:avLst/>
            </a:prstGeom>
            <a:grpFill/>
            <a:ln w="190500">
              <a:solidFill>
                <a:srgbClr val="FFC000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07238" y="490118"/>
              <a:ext cx="0" cy="1031156"/>
            </a:xfrm>
            <a:prstGeom prst="line">
              <a:avLst/>
            </a:prstGeom>
            <a:grpFill/>
            <a:ln w="190500">
              <a:solidFill>
                <a:srgbClr val="FFC000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0" y="1521561"/>
              <a:ext cx="307115" cy="541484"/>
            </a:xfrm>
            <a:prstGeom prst="line">
              <a:avLst/>
            </a:prstGeom>
            <a:grpFill/>
            <a:ln w="190500">
              <a:solidFill>
                <a:srgbClr val="FFC000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307238" y="1521561"/>
              <a:ext cx="306583" cy="540976"/>
            </a:xfrm>
            <a:prstGeom prst="line">
              <a:avLst/>
            </a:prstGeom>
            <a:grpFill/>
            <a:ln w="190500">
              <a:solidFill>
                <a:srgbClr val="FFC000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0" y="702259"/>
              <a:ext cx="306070" cy="358775"/>
            </a:xfrm>
            <a:prstGeom prst="line">
              <a:avLst/>
            </a:prstGeom>
            <a:grpFill/>
            <a:ln w="190500">
              <a:solidFill>
                <a:srgbClr val="FFC000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314553" y="702259"/>
              <a:ext cx="335915" cy="358775"/>
            </a:xfrm>
            <a:prstGeom prst="line">
              <a:avLst/>
            </a:prstGeom>
            <a:grpFill/>
            <a:ln w="190500">
              <a:solidFill>
                <a:srgbClr val="FFC000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6172202" y="2540203"/>
            <a:ext cx="460327" cy="1360219"/>
            <a:chOff x="0" y="0"/>
            <a:chExt cx="650468" cy="2063045"/>
          </a:xfrm>
          <a:solidFill>
            <a:schemeClr val="bg1"/>
          </a:solidFill>
        </p:grpSpPr>
        <p:sp>
          <p:nvSpPr>
            <p:cNvPr id="23" name="Oval 22"/>
            <p:cNvSpPr/>
            <p:nvPr/>
          </p:nvSpPr>
          <p:spPr>
            <a:xfrm>
              <a:off x="43891" y="0"/>
              <a:ext cx="503989" cy="489545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307238" y="490118"/>
              <a:ext cx="0" cy="1031156"/>
            </a:xfrm>
            <a:prstGeom prst="line">
              <a:avLst/>
            </a:prstGeom>
            <a:grpFill/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0" y="1521561"/>
              <a:ext cx="307115" cy="541484"/>
            </a:xfrm>
            <a:prstGeom prst="line">
              <a:avLst/>
            </a:prstGeom>
            <a:grpFill/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307238" y="1521561"/>
              <a:ext cx="306583" cy="540976"/>
            </a:xfrm>
            <a:prstGeom prst="line">
              <a:avLst/>
            </a:prstGeom>
            <a:grpFill/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0" y="702259"/>
              <a:ext cx="306070" cy="358775"/>
            </a:xfrm>
            <a:prstGeom prst="line">
              <a:avLst/>
            </a:prstGeom>
            <a:grpFill/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314553" y="702259"/>
              <a:ext cx="335915" cy="358775"/>
            </a:xfrm>
            <a:prstGeom prst="line">
              <a:avLst/>
            </a:prstGeom>
            <a:grpFill/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sp>
        <p:nvSpPr>
          <p:cNvPr id="4" name="Rectangle 3"/>
          <p:cNvSpPr/>
          <p:nvPr/>
        </p:nvSpPr>
        <p:spPr>
          <a:xfrm>
            <a:off x="2673887" y="2343150"/>
            <a:ext cx="379623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Everyone:</a:t>
            </a:r>
          </a:p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Human 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Race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057400" y="2187172"/>
            <a:ext cx="5029202" cy="1984778"/>
            <a:chOff x="2133598" y="2647022"/>
            <a:chExt cx="5029202" cy="1984778"/>
          </a:xfrm>
        </p:grpSpPr>
        <p:sp>
          <p:nvSpPr>
            <p:cNvPr id="5" name="Rectangle 4"/>
            <p:cNvSpPr/>
            <p:nvPr/>
          </p:nvSpPr>
          <p:spPr>
            <a:xfrm>
              <a:off x="2133598" y="2647949"/>
              <a:ext cx="5029202" cy="1983851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3962400" y="2647949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5334000" y="2647949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791200" y="2647023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248400" y="2647949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6699682" y="2647024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4419600" y="2647949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876800" y="2647022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590800" y="2647949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048000" y="2647949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3505200" y="2647949"/>
              <a:ext cx="0" cy="19838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 dirty="0" smtClean="0"/>
              <a:t>Galatians 3:22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995560" y="1276350"/>
            <a:ext cx="11528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SIN</a:t>
            </a:r>
            <a:endParaRPr lang="en-US" sz="5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9925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0.00741 L 0.04462 -0.04231 C 0.054 -0.05003 0.06789 -0.05404 0.08247 -0.05404 C 0.09914 -0.05404 0.11233 -0.05003 0.12171 -0.04231 L 0.1665 -0.00741 " pathEditMode="relative" rAng="0" ptsTypes="FffFF">
                                      <p:cBhvr>
                                        <p:cTn id="1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16" y="-2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8059</TotalTime>
  <Words>544</Words>
  <Application>Microsoft Office PowerPoint</Application>
  <PresentationFormat>On-screen Show (16:9)</PresentationFormat>
  <Paragraphs>89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blank</vt:lpstr>
      <vt:lpstr>Why The Law Then?, Part 2</vt:lpstr>
      <vt:lpstr>Galatians</vt:lpstr>
      <vt:lpstr>Galatians 3</vt:lpstr>
      <vt:lpstr>Galatians 3</vt:lpstr>
      <vt:lpstr>Galatians 3</vt:lpstr>
      <vt:lpstr>Galatians 3</vt:lpstr>
      <vt:lpstr>Galatians 3:23 – 4:7</vt:lpstr>
      <vt:lpstr>Galatians 3:22</vt:lpstr>
      <vt:lpstr>Galatians 3:22</vt:lpstr>
      <vt:lpstr>Galatians 3:22</vt:lpstr>
      <vt:lpstr>Galatians 3:23</vt:lpstr>
      <vt:lpstr>Galatians 3:23</vt:lpstr>
      <vt:lpstr>Galatians 3:24</vt:lpstr>
      <vt:lpstr>G. Walter Hansen</vt:lpstr>
      <vt:lpstr>Galatians 3:25</vt:lpstr>
      <vt:lpstr>So What?</vt:lpstr>
      <vt:lpstr>Galatians 3:26</vt:lpstr>
      <vt:lpstr>Let Me Sum Up</vt:lpstr>
      <vt:lpstr>Galatians 4:1-3</vt:lpstr>
      <vt:lpstr>Galatians 4:4-7</vt:lpstr>
      <vt:lpstr>Galatians 4:4-7</vt:lpstr>
      <vt:lpstr>So What?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Bjorkfelt</dc:creator>
  <cp:lastModifiedBy>Eric Bjorkfelt</cp:lastModifiedBy>
  <cp:revision>209</cp:revision>
  <cp:lastPrinted>2015-05-10T12:03:27Z</cp:lastPrinted>
  <dcterms:created xsi:type="dcterms:W3CDTF">2015-04-02T13:04:14Z</dcterms:created>
  <dcterms:modified xsi:type="dcterms:W3CDTF">2015-05-24T12:56:12Z</dcterms:modified>
</cp:coreProperties>
</file>