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420" r:id="rId2"/>
    <p:sldId id="423" r:id="rId3"/>
    <p:sldId id="424" r:id="rId4"/>
    <p:sldId id="256" r:id="rId5"/>
    <p:sldId id="395" r:id="rId6"/>
    <p:sldId id="403" r:id="rId7"/>
    <p:sldId id="425" r:id="rId8"/>
    <p:sldId id="409" r:id="rId9"/>
    <p:sldId id="410" r:id="rId10"/>
    <p:sldId id="411" r:id="rId11"/>
    <p:sldId id="412" r:id="rId12"/>
    <p:sldId id="407" r:id="rId13"/>
    <p:sldId id="413" r:id="rId14"/>
    <p:sldId id="429" r:id="rId15"/>
    <p:sldId id="431" r:id="rId16"/>
    <p:sldId id="414" r:id="rId17"/>
    <p:sldId id="430" r:id="rId18"/>
    <p:sldId id="426" r:id="rId19"/>
    <p:sldId id="405" r:id="rId20"/>
    <p:sldId id="432" r:id="rId21"/>
    <p:sldId id="422" r:id="rId22"/>
    <p:sldId id="418" r:id="rId23"/>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C50A"/>
    <a:srgbClr val="F6EDCA"/>
    <a:srgbClr val="F0D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84" autoAdjust="0"/>
  </p:normalViewPr>
  <p:slideViewPr>
    <p:cSldViewPr>
      <p:cViewPr varScale="1">
        <p:scale>
          <a:sx n="123" d="100"/>
          <a:sy n="123" d="100"/>
        </p:scale>
        <p:origin x="-90" y="-10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AFA43780-7CEC-4FCB-A860-656F6372A05A}" type="datetimeFigureOut">
              <a:rPr lang="en-US" smtClean="0"/>
              <a:t>6/28/2015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D7CDACC-8A6A-4888-BC03-85BA41977D57}" type="slidenum">
              <a:rPr lang="en-US" smtClean="0"/>
              <a:t>‹#›</a:t>
            </a:fld>
            <a:endParaRPr lang="en-US"/>
          </a:p>
        </p:txBody>
      </p:sp>
    </p:spTree>
    <p:extLst>
      <p:ext uri="{BB962C8B-B14F-4D97-AF65-F5344CB8AC3E}">
        <p14:creationId xmlns:p14="http://schemas.microsoft.com/office/powerpoint/2010/main" val="1448753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6/28/2015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140</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12</a:t>
            </a:fld>
            <a:endParaRPr lang="en-US"/>
          </a:p>
        </p:txBody>
      </p:sp>
    </p:spTree>
    <p:extLst>
      <p:ext uri="{BB962C8B-B14F-4D97-AF65-F5344CB8AC3E}">
        <p14:creationId xmlns:p14="http://schemas.microsoft.com/office/powerpoint/2010/main" val="34574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4000"/>
            </a:lvl1pPr>
            <a:lvl2pPr>
              <a:defRPr sz="4000"/>
            </a:lvl2pPr>
            <a:lvl3pPr>
              <a:defRPr sz="4000"/>
            </a:lvl3pPr>
            <a:lvl4pPr>
              <a:defRPr sz="4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6/28/2015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6/28/2015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6/28/2015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6/28/2015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373570" y="1047750"/>
            <a:ext cx="6396879"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Who would like </a:t>
            </a: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to</a:t>
            </a:r>
          </a:p>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trade you</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 lunch for…</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Rectangle 3"/>
          <p:cNvSpPr/>
          <p:nvPr/>
        </p:nvSpPr>
        <p:spPr>
          <a:xfrm>
            <a:off x="3352753" y="3248620"/>
            <a:ext cx="2438489" cy="923330"/>
          </a:xfrm>
          <a:prstGeom prst="rect">
            <a:avLst/>
          </a:prstGeom>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lvl="0"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$1,000?</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17035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3" name="Content Placeholder 2"/>
          <p:cNvSpPr>
            <a:spLocks noGrp="1"/>
          </p:cNvSpPr>
          <p:nvPr>
            <p:ph idx="1"/>
          </p:nvPr>
        </p:nvSpPr>
        <p:spPr/>
        <p:txBody>
          <a:bodyPr/>
          <a:lstStyle/>
          <a:p>
            <a:r>
              <a:rPr lang="en-US" dirty="0" smtClean="0"/>
              <a:t>Meeting the Judaizers on their own terms</a:t>
            </a:r>
            <a:r>
              <a:rPr lang="en-US" dirty="0" smtClean="0"/>
              <a:t>? (21)</a:t>
            </a:r>
            <a:endParaRPr lang="en-US" dirty="0" smtClean="0"/>
          </a:p>
          <a:p>
            <a:pPr lvl="1"/>
            <a:r>
              <a:rPr lang="en-US" dirty="0" smtClean="0"/>
              <a:t>They probably used allegory</a:t>
            </a:r>
          </a:p>
          <a:p>
            <a:pPr lvl="1"/>
            <a:r>
              <a:rPr lang="en-US" dirty="0" smtClean="0"/>
              <a:t>They probably used </a:t>
            </a:r>
            <a:r>
              <a:rPr lang="en-US" dirty="0" smtClean="0"/>
              <a:t>Abraham (cf. John 8:31-59)</a:t>
            </a:r>
            <a:endParaRPr lang="en-US" dirty="0" smtClean="0"/>
          </a:p>
        </p:txBody>
      </p:sp>
    </p:spTree>
    <p:extLst>
      <p:ext uri="{BB962C8B-B14F-4D97-AF65-F5344CB8AC3E}">
        <p14:creationId xmlns:p14="http://schemas.microsoft.com/office/powerpoint/2010/main" val="2140209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004073"/>
          </a:xfrm>
        </p:spPr>
        <p:txBody>
          <a:bodyPr/>
          <a:lstStyle/>
          <a:p>
            <a:r>
              <a:rPr lang="en-US" dirty="0" smtClean="0"/>
              <a:t>22 For it </a:t>
            </a:r>
            <a:r>
              <a:rPr lang="en-US" dirty="0"/>
              <a:t>is written that Abraham had two sons, one by the bondwoman and one by the free </a:t>
            </a:r>
            <a:r>
              <a:rPr lang="en-US" dirty="0" smtClean="0"/>
              <a:t>woman.</a:t>
            </a:r>
          </a:p>
          <a:p>
            <a:r>
              <a:rPr lang="en-US" dirty="0"/>
              <a:t>31  So then, brethren, we are not children of a bondwoman, but of the free woman.</a:t>
            </a:r>
            <a:endParaRPr lang="en-US" dirty="0" smtClean="0"/>
          </a:p>
        </p:txBody>
      </p:sp>
    </p:spTree>
    <p:extLst>
      <p:ext uri="{BB962C8B-B14F-4D97-AF65-F5344CB8AC3E}">
        <p14:creationId xmlns:p14="http://schemas.microsoft.com/office/powerpoint/2010/main" val="584103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Walter Hansen</a:t>
            </a:r>
            <a:endParaRPr lang="en-US" dirty="0"/>
          </a:p>
        </p:txBody>
      </p:sp>
      <p:sp>
        <p:nvSpPr>
          <p:cNvPr id="3" name="Content Placeholder 2"/>
          <p:cNvSpPr>
            <a:spLocks noGrp="1"/>
          </p:cNvSpPr>
          <p:nvPr>
            <p:ph idx="1"/>
          </p:nvPr>
        </p:nvSpPr>
        <p:spPr/>
        <p:txBody>
          <a:bodyPr/>
          <a:lstStyle/>
          <a:p>
            <a:pPr marL="0" indent="0">
              <a:buNone/>
            </a:pPr>
            <a:r>
              <a:rPr lang="en-US" sz="3600" dirty="0" smtClean="0"/>
              <a:t>“…Paul’s purpose for his allegorical interpretation of Genesis 21 is to identify the Galatian Christians as the children of freedom and to instruct them to resist those who would lead them into slavery under the law.”</a:t>
            </a:r>
          </a:p>
        </p:txBody>
      </p:sp>
    </p:spTree>
    <p:extLst>
      <p:ext uri="{BB962C8B-B14F-4D97-AF65-F5344CB8AC3E}">
        <p14:creationId xmlns:p14="http://schemas.microsoft.com/office/powerpoint/2010/main" val="4171747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4" name="Content Placeholder 3"/>
          <p:cNvSpPr>
            <a:spLocks noGrp="1"/>
          </p:cNvSpPr>
          <p:nvPr>
            <p:ph sz="half" idx="1"/>
          </p:nvPr>
        </p:nvSpPr>
        <p:spPr/>
        <p:txBody>
          <a:bodyPr/>
          <a:lstStyle/>
          <a:p>
            <a:pPr marL="0" indent="0" algn="ctr">
              <a:buNone/>
            </a:pPr>
            <a:r>
              <a:rPr lang="en-US" sz="3600" dirty="0" smtClean="0"/>
              <a:t>Hagar / </a:t>
            </a:r>
            <a:r>
              <a:rPr lang="en-US" sz="3600" dirty="0"/>
              <a:t>S</a:t>
            </a:r>
            <a:r>
              <a:rPr lang="en-US" sz="3600" dirty="0" smtClean="0"/>
              <a:t>lave</a:t>
            </a:r>
          </a:p>
          <a:p>
            <a:r>
              <a:rPr lang="en-US" sz="3600" dirty="0" smtClean="0"/>
              <a:t>Mt. Sinai</a:t>
            </a:r>
          </a:p>
          <a:p>
            <a:r>
              <a:rPr lang="en-US" sz="3600" dirty="0" smtClean="0"/>
              <a:t>Present Jerusalem</a:t>
            </a:r>
          </a:p>
          <a:p>
            <a:r>
              <a:rPr lang="en-US" sz="3600" dirty="0"/>
              <a:t>Children are </a:t>
            </a:r>
            <a:r>
              <a:rPr lang="en-US" sz="3600" dirty="0" smtClean="0"/>
              <a:t>slaves </a:t>
            </a:r>
            <a:endParaRPr lang="en-US" sz="3600" dirty="0"/>
          </a:p>
        </p:txBody>
      </p:sp>
      <p:sp>
        <p:nvSpPr>
          <p:cNvPr id="5" name="Content Placeholder 4"/>
          <p:cNvSpPr>
            <a:spLocks noGrp="1"/>
          </p:cNvSpPr>
          <p:nvPr>
            <p:ph sz="half" idx="2"/>
          </p:nvPr>
        </p:nvSpPr>
        <p:spPr/>
        <p:txBody>
          <a:bodyPr/>
          <a:lstStyle/>
          <a:p>
            <a:pPr marL="0" indent="0" algn="ctr">
              <a:buNone/>
            </a:pPr>
            <a:r>
              <a:rPr lang="en-US" sz="3600" dirty="0" smtClean="0"/>
              <a:t>Sarah / Free</a:t>
            </a:r>
          </a:p>
          <a:p>
            <a:r>
              <a:rPr lang="en-US" sz="3600" dirty="0" smtClean="0"/>
              <a:t>Our mother</a:t>
            </a:r>
          </a:p>
          <a:p>
            <a:r>
              <a:rPr lang="en-US" sz="3600" dirty="0" smtClean="0"/>
              <a:t>Jerusalem above*</a:t>
            </a:r>
          </a:p>
          <a:p>
            <a:r>
              <a:rPr lang="en-US" sz="3600" dirty="0" smtClean="0"/>
              <a:t>Children are free</a:t>
            </a:r>
            <a:endParaRPr lang="en-US" sz="3600" dirty="0"/>
          </a:p>
        </p:txBody>
      </p:sp>
    </p:spTree>
    <p:extLst>
      <p:ext uri="{BB962C8B-B14F-4D97-AF65-F5344CB8AC3E}">
        <p14:creationId xmlns:p14="http://schemas.microsoft.com/office/powerpoint/2010/main" val="360355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fade">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fade">
                                      <p:cBhvr>
                                        <p:cTn id="4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Jerusalem </a:t>
            </a:r>
            <a:r>
              <a:rPr lang="en-US" i="1" dirty="0" smtClean="0"/>
              <a:t>Above</a:t>
            </a:r>
            <a:endParaRPr lang="en-US" i="1" dirty="0"/>
          </a:p>
        </p:txBody>
      </p:sp>
      <p:sp>
        <p:nvSpPr>
          <p:cNvPr id="3" name="Content Placeholder 2"/>
          <p:cNvSpPr>
            <a:spLocks noGrp="1"/>
          </p:cNvSpPr>
          <p:nvPr>
            <p:ph idx="1"/>
          </p:nvPr>
        </p:nvSpPr>
        <p:spPr/>
        <p:txBody>
          <a:bodyPr/>
          <a:lstStyle/>
          <a:p>
            <a:r>
              <a:rPr lang="en-US" dirty="0" smtClean="0"/>
              <a:t>Eschatological – future restoration</a:t>
            </a:r>
          </a:p>
          <a:p>
            <a:pPr lvl="1"/>
            <a:r>
              <a:rPr lang="en-US" dirty="0" smtClean="0"/>
              <a:t>E.g. - Ezek. 48; Isa. 62</a:t>
            </a:r>
          </a:p>
          <a:p>
            <a:r>
              <a:rPr lang="en-US" dirty="0" smtClean="0"/>
              <a:t>Paul applies it to believers now (4:4)</a:t>
            </a:r>
          </a:p>
          <a:p>
            <a:pPr lvl="1"/>
            <a:r>
              <a:rPr lang="en-US" dirty="0" smtClean="0"/>
              <a:t>Already, but not yet</a:t>
            </a:r>
            <a:endParaRPr lang="en-US" dirty="0" smtClean="0"/>
          </a:p>
        </p:txBody>
      </p:sp>
    </p:spTree>
    <p:extLst>
      <p:ext uri="{BB962C8B-B14F-4D97-AF65-F5344CB8AC3E}">
        <p14:creationId xmlns:p14="http://schemas.microsoft.com/office/powerpoint/2010/main" val="3076593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3" name="Content Placeholder 2"/>
          <p:cNvSpPr>
            <a:spLocks noGrp="1"/>
          </p:cNvSpPr>
          <p:nvPr>
            <p:ph idx="1"/>
          </p:nvPr>
        </p:nvSpPr>
        <p:spPr/>
        <p:txBody>
          <a:bodyPr/>
          <a:lstStyle/>
          <a:p>
            <a:r>
              <a:rPr lang="en-US" dirty="0"/>
              <a:t>28 </a:t>
            </a:r>
            <a:r>
              <a:rPr lang="en-US" dirty="0" smtClean="0"/>
              <a:t>“And </a:t>
            </a:r>
            <a:r>
              <a:rPr lang="en-US" dirty="0"/>
              <a:t>you brethren, like Isaac, are children of </a:t>
            </a:r>
            <a:r>
              <a:rPr lang="en-US" dirty="0" smtClean="0"/>
              <a:t>promise</a:t>
            </a:r>
            <a:r>
              <a:rPr lang="en-US" dirty="0" smtClean="0"/>
              <a:t>.” (i.e. – free!)</a:t>
            </a:r>
            <a:endParaRPr lang="en-US" dirty="0" smtClean="0"/>
          </a:p>
          <a:p>
            <a:r>
              <a:rPr lang="en-US" dirty="0" smtClean="0"/>
              <a:t>But those of the flesh persecute those of the promise (29)</a:t>
            </a:r>
          </a:p>
        </p:txBody>
      </p:sp>
    </p:spTree>
    <p:extLst>
      <p:ext uri="{BB962C8B-B14F-4D97-AF65-F5344CB8AC3E}">
        <p14:creationId xmlns:p14="http://schemas.microsoft.com/office/powerpoint/2010/main" val="516862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3" name="Content Placeholder 2"/>
          <p:cNvSpPr>
            <a:spLocks noGrp="1"/>
          </p:cNvSpPr>
          <p:nvPr>
            <p:ph idx="1"/>
          </p:nvPr>
        </p:nvSpPr>
        <p:spPr/>
        <p:txBody>
          <a:bodyPr/>
          <a:lstStyle/>
          <a:p>
            <a:r>
              <a:rPr lang="en-US" dirty="0" smtClean="0"/>
              <a:t>30 “Cast </a:t>
            </a:r>
            <a:r>
              <a:rPr lang="en-US" dirty="0"/>
              <a:t>out the bondwoman and her </a:t>
            </a:r>
            <a:r>
              <a:rPr lang="en-US" dirty="0" smtClean="0"/>
              <a:t>son</a:t>
            </a:r>
            <a:r>
              <a:rPr lang="en-US" dirty="0" smtClean="0"/>
              <a:t>…”</a:t>
            </a:r>
          </a:p>
          <a:p>
            <a:pPr lvl="1"/>
            <a:r>
              <a:rPr lang="en-US" dirty="0" smtClean="0"/>
              <a:t>Reject the false teachers! (1:6-9)</a:t>
            </a:r>
          </a:p>
          <a:p>
            <a:pPr lvl="1"/>
            <a:r>
              <a:rPr lang="en-US" dirty="0" smtClean="0"/>
              <a:t>They are not true heirs (3:29; 4:7)</a:t>
            </a:r>
            <a:endParaRPr lang="en-US" dirty="0" smtClean="0"/>
          </a:p>
        </p:txBody>
      </p:sp>
    </p:spTree>
    <p:extLst>
      <p:ext uri="{BB962C8B-B14F-4D97-AF65-F5344CB8AC3E}">
        <p14:creationId xmlns:p14="http://schemas.microsoft.com/office/powerpoint/2010/main" val="113884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3" name="Content Placeholder 2"/>
          <p:cNvSpPr>
            <a:spLocks noGrp="1"/>
          </p:cNvSpPr>
          <p:nvPr>
            <p:ph idx="1"/>
          </p:nvPr>
        </p:nvSpPr>
        <p:spPr/>
        <p:txBody>
          <a:bodyPr/>
          <a:lstStyle/>
          <a:p>
            <a:r>
              <a:rPr lang="en-US" dirty="0" smtClean="0"/>
              <a:t>Christ </a:t>
            </a:r>
            <a:r>
              <a:rPr lang="en-US" dirty="0" smtClean="0"/>
              <a:t>set you free! </a:t>
            </a:r>
            <a:endParaRPr lang="en-US" dirty="0" smtClean="0"/>
          </a:p>
          <a:p>
            <a:r>
              <a:rPr lang="en-US" dirty="0" smtClean="0"/>
              <a:t>Don’t </a:t>
            </a:r>
            <a:r>
              <a:rPr lang="en-US" dirty="0" smtClean="0"/>
              <a:t>go back to slavery (</a:t>
            </a:r>
            <a:r>
              <a:rPr lang="en-US" dirty="0" smtClean="0"/>
              <a:t>5:1; 4:9)</a:t>
            </a:r>
          </a:p>
          <a:p>
            <a:pPr lvl="1"/>
            <a:r>
              <a:rPr lang="en-US" dirty="0" smtClean="0"/>
              <a:t>Your conduct should be consistent with the gospel (2:11-14)</a:t>
            </a:r>
            <a:endParaRPr lang="en-US" dirty="0" smtClean="0"/>
          </a:p>
        </p:txBody>
      </p:sp>
    </p:spTree>
    <p:extLst>
      <p:ext uri="{BB962C8B-B14F-4D97-AF65-F5344CB8AC3E}">
        <p14:creationId xmlns:p14="http://schemas.microsoft.com/office/powerpoint/2010/main" val="4324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3" name="Content Placeholder 2"/>
          <p:cNvSpPr>
            <a:spLocks noGrp="1"/>
          </p:cNvSpPr>
          <p:nvPr>
            <p:ph idx="1"/>
          </p:nvPr>
        </p:nvSpPr>
        <p:spPr/>
        <p:txBody>
          <a:bodyPr/>
          <a:lstStyle/>
          <a:p>
            <a:r>
              <a:rPr lang="en-US" dirty="0"/>
              <a:t>From what did Christ set us free?</a:t>
            </a:r>
          </a:p>
          <a:p>
            <a:r>
              <a:rPr lang="en-US" dirty="0"/>
              <a:t>What is a ‘yoke of slavery’?</a:t>
            </a:r>
          </a:p>
          <a:p>
            <a:r>
              <a:rPr lang="en-US" dirty="0" smtClean="0"/>
              <a:t>How would you define ‘legalism’?</a:t>
            </a:r>
          </a:p>
        </p:txBody>
      </p:sp>
    </p:spTree>
    <p:extLst>
      <p:ext uri="{BB962C8B-B14F-4D97-AF65-F5344CB8AC3E}">
        <p14:creationId xmlns:p14="http://schemas.microsoft.com/office/powerpoint/2010/main" val="1588092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3" name="Content Placeholder 2"/>
          <p:cNvSpPr>
            <a:spLocks noGrp="1"/>
          </p:cNvSpPr>
          <p:nvPr>
            <p:ph idx="1"/>
          </p:nvPr>
        </p:nvSpPr>
        <p:spPr/>
        <p:txBody>
          <a:bodyPr/>
          <a:lstStyle/>
          <a:p>
            <a:r>
              <a:rPr lang="en-US" dirty="0" smtClean="0"/>
              <a:t>What are some things Christians think will make them acceptable to God</a:t>
            </a:r>
            <a:r>
              <a:rPr lang="en-US" dirty="0" smtClean="0"/>
              <a:t>?</a:t>
            </a:r>
          </a:p>
          <a:p>
            <a:r>
              <a:rPr lang="en-US" dirty="0" smtClean="0"/>
              <a:t>Does God expect us to do any of those things?</a:t>
            </a:r>
            <a:endParaRPr lang="en-US" dirty="0" smtClean="0"/>
          </a:p>
        </p:txBody>
      </p:sp>
    </p:spTree>
    <p:extLst>
      <p:ext uri="{BB962C8B-B14F-4D97-AF65-F5344CB8AC3E}">
        <p14:creationId xmlns:p14="http://schemas.microsoft.com/office/powerpoint/2010/main" val="352838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724210" y="1047750"/>
            <a:ext cx="5695598"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Who would like </a:t>
            </a: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to</a:t>
            </a:r>
          </a:p>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trade you</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 </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car </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for…</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Rectangle 3"/>
          <p:cNvSpPr/>
          <p:nvPr/>
        </p:nvSpPr>
        <p:spPr>
          <a:xfrm>
            <a:off x="2467096" y="3248620"/>
            <a:ext cx="4209807" cy="923330"/>
          </a:xfrm>
          <a:prstGeom prst="rect">
            <a:avLst/>
          </a:prstGeom>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lvl="0" algn="ctr"/>
            <a:r>
              <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 used tissue?</a:t>
            </a:r>
          </a:p>
        </p:txBody>
      </p:sp>
    </p:spTree>
    <p:extLst>
      <p:ext uri="{BB962C8B-B14F-4D97-AF65-F5344CB8AC3E}">
        <p14:creationId xmlns:p14="http://schemas.microsoft.com/office/powerpoint/2010/main" val="388651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Think?</a:t>
            </a:r>
            <a:endParaRPr lang="en-US" dirty="0"/>
          </a:p>
        </p:txBody>
      </p:sp>
      <p:sp>
        <p:nvSpPr>
          <p:cNvPr id="3" name="Content Placeholder 2"/>
          <p:cNvSpPr>
            <a:spLocks noGrp="1"/>
          </p:cNvSpPr>
          <p:nvPr>
            <p:ph idx="1"/>
          </p:nvPr>
        </p:nvSpPr>
        <p:spPr/>
        <p:txBody>
          <a:bodyPr/>
          <a:lstStyle/>
          <a:p>
            <a:r>
              <a:rPr lang="en-US" dirty="0"/>
              <a:t>“Your conduct should be consistent with the </a:t>
            </a:r>
            <a:r>
              <a:rPr lang="en-US" dirty="0" smtClean="0"/>
              <a:t>gospel.”</a:t>
            </a:r>
          </a:p>
          <a:p>
            <a:r>
              <a:rPr lang="en-US" dirty="0" smtClean="0"/>
              <a:t>Does grace have anything to do with our conduct?</a:t>
            </a:r>
          </a:p>
          <a:p>
            <a:pPr lvl="1"/>
            <a:r>
              <a:rPr lang="en-US" dirty="0" smtClean="0"/>
              <a:t>Romans 6; Titus 2</a:t>
            </a:r>
            <a:endParaRPr lang="en-US" dirty="0" smtClean="0"/>
          </a:p>
        </p:txBody>
      </p:sp>
    </p:spTree>
    <p:extLst>
      <p:ext uri="{BB962C8B-B14F-4D97-AF65-F5344CB8AC3E}">
        <p14:creationId xmlns:p14="http://schemas.microsoft.com/office/powerpoint/2010/main" val="129002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smtClean="0"/>
              <a:t>Checklists cannot make you acceptable to </a:t>
            </a:r>
            <a:r>
              <a:rPr lang="en-US" dirty="0" smtClean="0"/>
              <a:t>God</a:t>
            </a:r>
          </a:p>
          <a:p>
            <a:r>
              <a:rPr lang="en-US" dirty="0"/>
              <a:t>If you are ‘in Christ’ by faith, you are acceptable to God because He is acceptable to God</a:t>
            </a:r>
            <a:r>
              <a:rPr lang="en-US" dirty="0" smtClean="0"/>
              <a:t>.</a:t>
            </a:r>
            <a:endParaRPr lang="en-US" dirty="0"/>
          </a:p>
        </p:txBody>
      </p:sp>
    </p:spTree>
    <p:extLst>
      <p:ext uri="{BB962C8B-B14F-4D97-AF65-F5344CB8AC3E}">
        <p14:creationId xmlns:p14="http://schemas.microsoft.com/office/powerpoint/2010/main" val="365987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lstStyle/>
          <a:p>
            <a:r>
              <a:rPr lang="en-US" dirty="0"/>
              <a:t>O</a:t>
            </a:r>
            <a:r>
              <a:rPr lang="en-US" dirty="0" smtClean="0"/>
              <a:t>ur </a:t>
            </a:r>
            <a:r>
              <a:rPr lang="en-US" dirty="0"/>
              <a:t>conduct should be consistent with the </a:t>
            </a:r>
            <a:r>
              <a:rPr lang="en-US" dirty="0" smtClean="0"/>
              <a:t>gospel</a:t>
            </a:r>
          </a:p>
          <a:p>
            <a:r>
              <a:rPr lang="en-US" dirty="0" smtClean="0"/>
              <a:t>Like Paul, we should be willing to help one another to be consistent</a:t>
            </a:r>
            <a:endParaRPr lang="en-US" dirty="0" smtClean="0"/>
          </a:p>
        </p:txBody>
      </p:sp>
    </p:spTree>
    <p:extLst>
      <p:ext uri="{BB962C8B-B14F-4D97-AF65-F5344CB8AC3E}">
        <p14:creationId xmlns:p14="http://schemas.microsoft.com/office/powerpoint/2010/main" val="144235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931013" y="1047750"/>
            <a:ext cx="7281994"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Who would like </a:t>
            </a: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to</a:t>
            </a:r>
          </a:p>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trade you</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r freedom for…</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Rectangle 3"/>
          <p:cNvSpPr/>
          <p:nvPr/>
        </p:nvSpPr>
        <p:spPr>
          <a:xfrm>
            <a:off x="3307264" y="3248620"/>
            <a:ext cx="2529475" cy="923330"/>
          </a:xfrm>
          <a:prstGeom prst="rect">
            <a:avLst/>
          </a:prstGeom>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lvl="0"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slavery?</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213904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smtClean="0"/>
              <a:t>A Tale of Two Sons</a:t>
            </a:r>
            <a:endParaRPr lang="en-US" i="1" dirty="0"/>
          </a:p>
        </p:txBody>
      </p:sp>
      <p:sp>
        <p:nvSpPr>
          <p:cNvPr id="3" name="Subtitle 2"/>
          <p:cNvSpPr>
            <a:spLocks noGrp="1"/>
          </p:cNvSpPr>
          <p:nvPr>
            <p:ph type="subTitle" idx="1"/>
          </p:nvPr>
        </p:nvSpPr>
        <p:spPr>
          <a:xfrm>
            <a:off x="838200" y="2800350"/>
            <a:ext cx="7467600" cy="1600200"/>
          </a:xfrm>
        </p:spPr>
        <p:txBody>
          <a:bodyPr/>
          <a:lstStyle/>
          <a:p>
            <a:r>
              <a:rPr lang="en-US" dirty="0" smtClean="0"/>
              <a:t>Galatians 4:21-5:1</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4:21-5:1</a:t>
            </a:r>
            <a:endParaRPr lang="en-US" dirty="0"/>
          </a:p>
        </p:txBody>
      </p:sp>
      <p:sp>
        <p:nvSpPr>
          <p:cNvPr id="3" name="Content Placeholder 2"/>
          <p:cNvSpPr>
            <a:spLocks noGrp="1"/>
          </p:cNvSpPr>
          <p:nvPr>
            <p:ph idx="1"/>
          </p:nvPr>
        </p:nvSpPr>
        <p:spPr/>
        <p:txBody>
          <a:bodyPr/>
          <a:lstStyle/>
          <a:p>
            <a:endParaRPr lang="en-US" dirty="0" smtClean="0"/>
          </a:p>
        </p:txBody>
      </p:sp>
    </p:spTree>
    <p:extLst>
      <p:ext uri="{BB962C8B-B14F-4D97-AF65-F5344CB8AC3E}">
        <p14:creationId xmlns:p14="http://schemas.microsoft.com/office/powerpoint/2010/main" val="403457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Allegory</a:t>
            </a:r>
            <a:endParaRPr lang="en-US" dirty="0"/>
          </a:p>
        </p:txBody>
      </p:sp>
      <p:sp>
        <p:nvSpPr>
          <p:cNvPr id="3" name="Content Placeholder 2"/>
          <p:cNvSpPr>
            <a:spLocks noGrp="1"/>
          </p:cNvSpPr>
          <p:nvPr>
            <p:ph idx="1"/>
          </p:nvPr>
        </p:nvSpPr>
        <p:spPr/>
        <p:txBody>
          <a:bodyPr/>
          <a:lstStyle/>
          <a:p>
            <a:r>
              <a:rPr lang="en-US" dirty="0" smtClean="0"/>
              <a:t>Allegory = </a:t>
            </a:r>
            <a:r>
              <a:rPr lang="en-US" i="1" dirty="0" smtClean="0"/>
              <a:t>another meaning</a:t>
            </a:r>
          </a:p>
          <a:p>
            <a:pPr lvl="1"/>
            <a:r>
              <a:rPr lang="en-US" dirty="0" smtClean="0"/>
              <a:t>An analogy or illustration from real, historical facts</a:t>
            </a:r>
          </a:p>
          <a:p>
            <a:pPr lvl="1"/>
            <a:r>
              <a:rPr lang="en-US" dirty="0" smtClean="0"/>
              <a:t>Not like </a:t>
            </a:r>
            <a:r>
              <a:rPr lang="en-US" i="1" dirty="0" smtClean="0"/>
              <a:t>Pilgrim’s </a:t>
            </a:r>
            <a:r>
              <a:rPr lang="en-US" i="1" dirty="0" smtClean="0"/>
              <a:t>Progress</a:t>
            </a:r>
            <a:endParaRPr lang="en-US" i="1" dirty="0" smtClean="0"/>
          </a:p>
        </p:txBody>
      </p:sp>
    </p:spTree>
    <p:extLst>
      <p:ext uri="{BB962C8B-B14F-4D97-AF65-F5344CB8AC3E}">
        <p14:creationId xmlns:p14="http://schemas.microsoft.com/office/powerpoint/2010/main" val="713914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Allegory</a:t>
            </a:r>
            <a:endParaRPr lang="en-US" dirty="0"/>
          </a:p>
        </p:txBody>
      </p:sp>
      <p:sp>
        <p:nvSpPr>
          <p:cNvPr id="3" name="Content Placeholder 2"/>
          <p:cNvSpPr>
            <a:spLocks noGrp="1"/>
          </p:cNvSpPr>
          <p:nvPr>
            <p:ph idx="1"/>
          </p:nvPr>
        </p:nvSpPr>
        <p:spPr/>
        <p:txBody>
          <a:bodyPr/>
          <a:lstStyle/>
          <a:p>
            <a:r>
              <a:rPr lang="en-US" dirty="0" smtClean="0"/>
              <a:t>Purpose: to keep ancient texts relevant to contemporary thought</a:t>
            </a:r>
          </a:p>
          <a:p>
            <a:pPr lvl="1"/>
            <a:r>
              <a:rPr lang="en-US" dirty="0" smtClean="0"/>
              <a:t>Greeks: poems </a:t>
            </a:r>
            <a:r>
              <a:rPr lang="en-US" dirty="0" smtClean="0"/>
              <a:t>of </a:t>
            </a:r>
            <a:r>
              <a:rPr lang="en-US" dirty="0" smtClean="0"/>
              <a:t>Homer</a:t>
            </a:r>
          </a:p>
          <a:p>
            <a:pPr lvl="1"/>
            <a:r>
              <a:rPr lang="en-US" dirty="0" smtClean="0"/>
              <a:t>Pope Gregory’s ‘</a:t>
            </a:r>
            <a:r>
              <a:rPr lang="en-US" i="1" dirty="0" smtClean="0"/>
              <a:t>Job</a:t>
            </a:r>
            <a:r>
              <a:rPr lang="en-US" dirty="0" smtClean="0"/>
              <a:t>’</a:t>
            </a:r>
            <a:endParaRPr lang="en-US" dirty="0" smtClean="0"/>
          </a:p>
        </p:txBody>
      </p:sp>
    </p:spTree>
    <p:extLst>
      <p:ext uri="{BB962C8B-B14F-4D97-AF65-F5344CB8AC3E}">
        <p14:creationId xmlns:p14="http://schemas.microsoft.com/office/powerpoint/2010/main" val="172488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Pope Gregory’s ‘Job’</a:t>
            </a:r>
            <a:endParaRPr lang="en-US" dirty="0"/>
          </a:p>
        </p:txBody>
      </p:sp>
      <p:sp>
        <p:nvSpPr>
          <p:cNvPr id="3" name="Content Placeholder 2"/>
          <p:cNvSpPr>
            <a:spLocks noGrp="1"/>
          </p:cNvSpPr>
          <p:nvPr>
            <p:ph idx="1"/>
          </p:nvPr>
        </p:nvSpPr>
        <p:spPr/>
        <p:txBody>
          <a:bodyPr/>
          <a:lstStyle/>
          <a:p>
            <a:r>
              <a:rPr lang="en-US" dirty="0" smtClean="0"/>
              <a:t>Job’s 7 sons = the 12 Apostles</a:t>
            </a:r>
          </a:p>
          <a:p>
            <a:pPr lvl="1"/>
            <a:r>
              <a:rPr lang="en-US" dirty="0" smtClean="0"/>
              <a:t>12 chosen to share the 7-fold grace</a:t>
            </a:r>
          </a:p>
          <a:p>
            <a:pPr lvl="1"/>
            <a:r>
              <a:rPr lang="en-US" dirty="0" smtClean="0"/>
              <a:t>7 = 3 + 4; 3 x 4 or 4 x 3 = 12</a:t>
            </a:r>
          </a:p>
          <a:p>
            <a:pPr lvl="1"/>
            <a:r>
              <a:rPr lang="en-US" dirty="0" smtClean="0"/>
              <a:t>The Trinity x 4 quarters of the globe = 12 Apostles</a:t>
            </a:r>
          </a:p>
        </p:txBody>
      </p:sp>
      <p:sp>
        <p:nvSpPr>
          <p:cNvPr id="4" name="Rectangle 3"/>
          <p:cNvSpPr/>
          <p:nvPr/>
        </p:nvSpPr>
        <p:spPr>
          <a:xfrm>
            <a:off x="3232227" y="81260"/>
            <a:ext cx="2614818" cy="538609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X</a:t>
            </a:r>
            <a:endParaRPr lang="en-US" sz="3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93399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Allegory</a:t>
            </a:r>
          </a:p>
        </p:txBody>
      </p:sp>
      <p:sp>
        <p:nvSpPr>
          <p:cNvPr id="3" name="Content Placeholder 2"/>
          <p:cNvSpPr>
            <a:spLocks noGrp="1"/>
          </p:cNvSpPr>
          <p:nvPr>
            <p:ph idx="1"/>
          </p:nvPr>
        </p:nvSpPr>
        <p:spPr/>
        <p:txBody>
          <a:bodyPr/>
          <a:lstStyle/>
          <a:p>
            <a:r>
              <a:rPr lang="en-US" dirty="0" smtClean="0"/>
              <a:t>Why does Paul do this (here)?</a:t>
            </a:r>
          </a:p>
          <a:p>
            <a:pPr lvl="1"/>
            <a:r>
              <a:rPr lang="en-US" dirty="0" smtClean="0"/>
              <a:t>Testimony in Chapters 1 &amp; 2</a:t>
            </a:r>
          </a:p>
          <a:p>
            <a:pPr lvl="1"/>
            <a:r>
              <a:rPr lang="en-US" dirty="0" smtClean="0"/>
              <a:t>OT exposition in Chapters 3 &amp; 4a</a:t>
            </a:r>
          </a:p>
          <a:p>
            <a:pPr lvl="1"/>
            <a:r>
              <a:rPr lang="en-US" dirty="0" smtClean="0"/>
              <a:t>Personal appeal in 4:12-20</a:t>
            </a:r>
          </a:p>
        </p:txBody>
      </p:sp>
    </p:spTree>
    <p:extLst>
      <p:ext uri="{BB962C8B-B14F-4D97-AF65-F5344CB8AC3E}">
        <p14:creationId xmlns:p14="http://schemas.microsoft.com/office/powerpoint/2010/main" val="105455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12140</TotalTime>
  <Words>556</Words>
  <Application>Microsoft Office PowerPoint</Application>
  <PresentationFormat>On-screen Show (16:9)</PresentationFormat>
  <Paragraphs>83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vt:lpstr>
      <vt:lpstr>PowerPoint Presentation</vt:lpstr>
      <vt:lpstr>PowerPoint Presentation</vt:lpstr>
      <vt:lpstr>PowerPoint Presentation</vt:lpstr>
      <vt:lpstr>A Tale of Two Sons</vt:lpstr>
      <vt:lpstr>Galatians 4:21-5:1</vt:lpstr>
      <vt:lpstr>Allegory</vt:lpstr>
      <vt:lpstr>Allegory</vt:lpstr>
      <vt:lpstr>Pope Gregory’s ‘Job’</vt:lpstr>
      <vt:lpstr>Allegory</vt:lpstr>
      <vt:lpstr>Allegory</vt:lpstr>
      <vt:lpstr>PowerPoint Presentation</vt:lpstr>
      <vt:lpstr>G. Walter Hansen</vt:lpstr>
      <vt:lpstr>Allegory</vt:lpstr>
      <vt:lpstr>Jerusalem Above</vt:lpstr>
      <vt:lpstr>Allegory</vt:lpstr>
      <vt:lpstr>Allegory</vt:lpstr>
      <vt:lpstr>Allegory</vt:lpstr>
      <vt:lpstr>What Do You Think?</vt:lpstr>
      <vt:lpstr>What Do You Think?</vt:lpstr>
      <vt:lpstr>What Do You Think?</vt:lpstr>
      <vt:lpstr>So What?</vt:lpstr>
      <vt:lpstr>So What?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319</cp:revision>
  <cp:lastPrinted>2015-06-28T13:09:54Z</cp:lastPrinted>
  <dcterms:created xsi:type="dcterms:W3CDTF">2015-04-02T13:04:14Z</dcterms:created>
  <dcterms:modified xsi:type="dcterms:W3CDTF">2015-06-28T13:11:34Z</dcterms:modified>
</cp:coreProperties>
</file>