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495" r:id="rId2"/>
    <p:sldId id="497" r:id="rId3"/>
    <p:sldId id="496" r:id="rId4"/>
    <p:sldId id="481" r:id="rId5"/>
    <p:sldId id="256" r:id="rId6"/>
    <p:sldId id="469" r:id="rId7"/>
    <p:sldId id="448" r:id="rId8"/>
    <p:sldId id="483" r:id="rId9"/>
    <p:sldId id="484" r:id="rId10"/>
    <p:sldId id="485" r:id="rId11"/>
    <p:sldId id="486" r:id="rId12"/>
    <p:sldId id="488" r:id="rId13"/>
    <p:sldId id="487" r:id="rId14"/>
    <p:sldId id="489" r:id="rId15"/>
    <p:sldId id="490" r:id="rId16"/>
    <p:sldId id="491" r:id="rId17"/>
    <p:sldId id="475" r:id="rId18"/>
    <p:sldId id="493" r:id="rId19"/>
    <p:sldId id="482" r:id="rId20"/>
    <p:sldId id="473" r:id="rId21"/>
    <p:sldId id="474" r:id="rId22"/>
    <p:sldId id="476" r:id="rId23"/>
    <p:sldId id="477" r:id="rId24"/>
    <p:sldId id="492" r:id="rId25"/>
    <p:sldId id="472" r:id="rId26"/>
    <p:sldId id="467" r:id="rId27"/>
    <p:sldId id="422" r:id="rId28"/>
    <p:sldId id="470" r:id="rId29"/>
  </p:sldIdLst>
  <p:sldSz cx="9144000" cy="5143500" type="screen16x9"/>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C50A"/>
    <a:srgbClr val="F6EDCA"/>
    <a:srgbClr val="F0DF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2984" autoAdjust="0"/>
  </p:normalViewPr>
  <p:slideViewPr>
    <p:cSldViewPr>
      <p:cViewPr varScale="1">
        <p:scale>
          <a:sx n="88" d="100"/>
          <a:sy n="88" d="100"/>
        </p:scale>
        <p:origin x="-96" y="-7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AFA43780-7CEC-4FCB-A860-656F6372A05A}" type="datetimeFigureOut">
              <a:rPr lang="en-US" smtClean="0"/>
              <a:t>7/26/2015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D7CDACC-8A6A-4888-BC03-85BA41977D57}" type="slidenum">
              <a:rPr lang="en-US" smtClean="0"/>
              <a:t>‹#›</a:t>
            </a:fld>
            <a:endParaRPr lang="en-US"/>
          </a:p>
        </p:txBody>
      </p:sp>
    </p:spTree>
    <p:extLst>
      <p:ext uri="{BB962C8B-B14F-4D97-AF65-F5344CB8AC3E}">
        <p14:creationId xmlns:p14="http://schemas.microsoft.com/office/powerpoint/2010/main" val="1448753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53699FE-FBFE-443A-93D5-6244A1DACBD2}" type="datetimeFigureOut">
              <a:rPr lang="en-US" smtClean="0"/>
              <a:t>7/26/2015</a:t>
            </a:fld>
            <a:endParaRPr lang="en-US"/>
          </a:p>
        </p:txBody>
      </p:sp>
      <p:sp>
        <p:nvSpPr>
          <p:cNvPr id="4" name="Slide Image Placeholder 3"/>
          <p:cNvSpPr>
            <a:spLocks noGrp="1" noRot="1" noChangeAspect="1"/>
          </p:cNvSpPr>
          <p:nvPr>
            <p:ph type="sldImg" idx="2"/>
          </p:nvPr>
        </p:nvSpPr>
        <p:spPr>
          <a:xfrm>
            <a:off x="2311400" y="525463"/>
            <a:ext cx="46736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9806218-5C51-4ADB-914E-82CF7BA67A70}" type="slidenum">
              <a:rPr lang="en-US" smtClean="0"/>
              <a:t>‹#›</a:t>
            </a:fld>
            <a:endParaRPr lang="en-US"/>
          </a:p>
        </p:txBody>
      </p:sp>
    </p:spTree>
    <p:extLst>
      <p:ext uri="{BB962C8B-B14F-4D97-AF65-F5344CB8AC3E}">
        <p14:creationId xmlns:p14="http://schemas.microsoft.com/office/powerpoint/2010/main" val="208738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Pg. 167</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26</a:t>
            </a:fld>
            <a:endParaRPr lang="en-US"/>
          </a:p>
        </p:txBody>
      </p:sp>
    </p:spTree>
    <p:extLst>
      <p:ext uri="{BB962C8B-B14F-4D97-AF65-F5344CB8AC3E}">
        <p14:creationId xmlns:p14="http://schemas.microsoft.com/office/powerpoint/2010/main" val="227144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normAutofit/>
          </a:bodyPr>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AC9C64-4D6E-469D-89D9-615E77F6A964}" type="datetimeFigureOut">
              <a:rPr lang="en-US" smtClean="0"/>
              <a:t>7/26/2015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09929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4000"/>
            </a:lvl1pPr>
            <a:lvl2pPr>
              <a:defRPr sz="4000"/>
            </a:lvl2pPr>
            <a:lvl3pPr>
              <a:defRPr sz="4000"/>
            </a:lvl3pPr>
            <a:lvl4pPr>
              <a:defRPr sz="40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3FAC9C64-4D6E-469D-89D9-615E77F6A964}" type="datetimeFigureOut">
              <a:rPr lang="en-US" smtClean="0"/>
              <a:t>7/26/2015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52066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C9C64-4D6E-469D-89D9-615E77F6A964}" type="datetimeFigureOut">
              <a:rPr lang="en-US" smtClean="0"/>
              <a:t>7/26/2015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919812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AC9C64-4D6E-469D-89D9-615E77F6A964}" type="datetimeFigureOut">
              <a:rPr lang="en-US" smtClean="0"/>
              <a:t>7/26/2015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631878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AC9C64-4D6E-469D-89D9-615E77F6A964}" type="datetimeFigureOut">
              <a:rPr lang="en-US" smtClean="0"/>
              <a:t>7/26/2015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29913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AC9C64-4D6E-469D-89D9-615E77F6A964}" type="datetimeFigureOut">
              <a:rPr lang="en-US" smtClean="0"/>
              <a:t>7/26/2015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16849737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C9C64-4D6E-469D-89D9-615E77F6A964}" type="datetimeFigureOut">
              <a:rPr lang="en-US" smtClean="0"/>
              <a:t>7/26/2015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84438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7/26/2015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8891243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7/26/2015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6737187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AC9C64-4D6E-469D-89D9-615E77F6A964}" type="datetimeFigureOut">
              <a:rPr lang="en-US" smtClean="0"/>
              <a:t>7/26/2015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00D195-23BA-4E81-885B-8A5FC7E562E4}" type="slidenum">
              <a:rPr lang="en-US" smtClean="0"/>
              <a:t>‹#›</a:t>
            </a:fld>
            <a:endParaRPr lang="en-US"/>
          </a:p>
        </p:txBody>
      </p:sp>
    </p:spTree>
    <p:extLst>
      <p:ext uri="{BB962C8B-B14F-4D97-AF65-F5344CB8AC3E}">
        <p14:creationId xmlns:p14="http://schemas.microsoft.com/office/powerpoint/2010/main" val="37764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290689" y="1504950"/>
            <a:ext cx="6562630" cy="1938992"/>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Have you heard of a</a:t>
            </a:r>
          </a:p>
          <a:p>
            <a:pPr algn="ctr"/>
            <a:r>
              <a:rPr lang="en-US" sz="60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Medical Zebra</a:t>
            </a:r>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95216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If you choose one you automatically reject the other</a:t>
            </a:r>
          </a:p>
          <a:p>
            <a:pPr lvl="1"/>
            <a:r>
              <a:rPr lang="en-US" dirty="0" smtClean="0"/>
              <a:t>They are polar opposites</a:t>
            </a:r>
          </a:p>
          <a:p>
            <a:pPr lvl="1"/>
            <a:r>
              <a:rPr lang="en-US" dirty="0" smtClean="0"/>
              <a:t>They are at war!</a:t>
            </a:r>
          </a:p>
        </p:txBody>
      </p:sp>
    </p:spTree>
    <p:extLst>
      <p:ext uri="{BB962C8B-B14F-4D97-AF65-F5344CB8AC3E}">
        <p14:creationId xmlns:p14="http://schemas.microsoft.com/office/powerpoint/2010/main" val="61493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“you may not do the things that you please”</a:t>
            </a:r>
          </a:p>
          <a:p>
            <a:pPr lvl="1"/>
            <a:r>
              <a:rPr lang="en-US" dirty="0" smtClean="0"/>
              <a:t>Always </a:t>
            </a:r>
            <a:r>
              <a:rPr lang="en-US" i="1" dirty="0" smtClean="0"/>
              <a:t>want</a:t>
            </a:r>
            <a:r>
              <a:rPr lang="en-US" dirty="0" smtClean="0"/>
              <a:t> the other?</a:t>
            </a:r>
          </a:p>
          <a:p>
            <a:pPr lvl="2"/>
            <a:r>
              <a:rPr lang="en-US" dirty="0" smtClean="0"/>
              <a:t>Whichever you choose, the other is unhappy</a:t>
            </a:r>
          </a:p>
        </p:txBody>
      </p:sp>
    </p:spTree>
    <p:extLst>
      <p:ext uri="{BB962C8B-B14F-4D97-AF65-F5344CB8AC3E}">
        <p14:creationId xmlns:p14="http://schemas.microsoft.com/office/powerpoint/2010/main" val="192257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“you may not do the things that you please”</a:t>
            </a:r>
          </a:p>
          <a:p>
            <a:pPr lvl="1"/>
            <a:r>
              <a:rPr lang="en-US" dirty="0" smtClean="0"/>
              <a:t>Explaining the tension?</a:t>
            </a:r>
          </a:p>
          <a:p>
            <a:pPr lvl="2"/>
            <a:r>
              <a:rPr lang="en-US" dirty="0" smtClean="0"/>
              <a:t>Rom. 7:14-25; James 1:13-15</a:t>
            </a:r>
          </a:p>
        </p:txBody>
      </p:sp>
    </p:spTree>
    <p:extLst>
      <p:ext uri="{BB962C8B-B14F-4D97-AF65-F5344CB8AC3E}">
        <p14:creationId xmlns:p14="http://schemas.microsoft.com/office/powerpoint/2010/main" val="1802491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a:t>“you may not do the things that you please”</a:t>
            </a:r>
            <a:endParaRPr lang="en-US" dirty="0" smtClean="0"/>
          </a:p>
          <a:p>
            <a:pPr lvl="1"/>
            <a:r>
              <a:rPr lang="en-US" dirty="0" smtClean="0"/>
              <a:t>You may really </a:t>
            </a:r>
            <a:r>
              <a:rPr lang="en-US" i="1" dirty="0" smtClean="0"/>
              <a:t>want</a:t>
            </a:r>
            <a:r>
              <a:rPr lang="en-US" dirty="0" smtClean="0"/>
              <a:t> to sin, but if you obey the Spirit you won’t ‘carry out the desire of the flesh’</a:t>
            </a:r>
          </a:p>
        </p:txBody>
      </p:sp>
    </p:spTree>
    <p:extLst>
      <p:ext uri="{BB962C8B-B14F-4D97-AF65-F5344CB8AC3E}">
        <p14:creationId xmlns:p14="http://schemas.microsoft.com/office/powerpoint/2010/main" val="912003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What’s the standard?</a:t>
            </a:r>
          </a:p>
          <a:p>
            <a:pPr lvl="1"/>
            <a:r>
              <a:rPr lang="en-US" dirty="0" smtClean="0"/>
              <a:t>If you are following the Spirit, you are not </a:t>
            </a:r>
            <a:r>
              <a:rPr lang="en-US" i="1" dirty="0" smtClean="0"/>
              <a:t>under</a:t>
            </a:r>
            <a:r>
              <a:rPr lang="en-US" dirty="0" smtClean="0"/>
              <a:t> the Law but are </a:t>
            </a:r>
            <a:r>
              <a:rPr lang="en-US" i="1" dirty="0" smtClean="0"/>
              <a:t>fulfilling</a:t>
            </a:r>
            <a:r>
              <a:rPr lang="en-US" dirty="0" smtClean="0"/>
              <a:t> the Law (see 14)</a:t>
            </a:r>
          </a:p>
        </p:txBody>
      </p:sp>
    </p:spTree>
    <p:extLst>
      <p:ext uri="{BB962C8B-B14F-4D97-AF65-F5344CB8AC3E}">
        <p14:creationId xmlns:p14="http://schemas.microsoft.com/office/powerpoint/2010/main" val="4035939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4" name="Rectangle 3"/>
          <p:cNvSpPr/>
          <p:nvPr/>
        </p:nvSpPr>
        <p:spPr>
          <a:xfrm>
            <a:off x="1876808" y="1123950"/>
            <a:ext cx="5390386" cy="304698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How do </a:t>
            </a:r>
            <a:endParaRPr lang="en-US"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 </a:t>
            </a:r>
            <a:r>
              <a:rPr lang="en-US"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know?</a:t>
            </a:r>
          </a:p>
        </p:txBody>
      </p:sp>
    </p:spTree>
    <p:extLst>
      <p:ext uri="{BB962C8B-B14F-4D97-AF65-F5344CB8AC3E}">
        <p14:creationId xmlns:p14="http://schemas.microsoft.com/office/powerpoint/2010/main" val="3129673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Diagnostic </a:t>
            </a:r>
            <a:r>
              <a:rPr lang="en-US" i="1" dirty="0" smtClean="0"/>
              <a:t>symptoms</a:t>
            </a:r>
          </a:p>
          <a:p>
            <a:pPr lvl="1"/>
            <a:r>
              <a:rPr lang="en-US" dirty="0" smtClean="0"/>
              <a:t>This is what ‘walking in the flesh’ looks like (19-21)</a:t>
            </a:r>
          </a:p>
          <a:p>
            <a:pPr lvl="1"/>
            <a:r>
              <a:rPr lang="en-US" dirty="0" smtClean="0"/>
              <a:t>This is what ‘walking by the Spirit’ looks like (22-23)</a:t>
            </a:r>
          </a:p>
        </p:txBody>
      </p:sp>
    </p:spTree>
    <p:extLst>
      <p:ext uri="{BB962C8B-B14F-4D97-AF65-F5344CB8AC3E}">
        <p14:creationId xmlns:p14="http://schemas.microsoft.com/office/powerpoint/2010/main" val="235285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a:t>Diagnostic </a:t>
            </a:r>
            <a:r>
              <a:rPr lang="en-US" i="1" dirty="0"/>
              <a:t>symptoms</a:t>
            </a:r>
          </a:p>
          <a:p>
            <a:pPr lvl="1"/>
            <a:r>
              <a:rPr lang="en-US" dirty="0" smtClean="0"/>
              <a:t>‘This is what it looks like’ -- not: ‘This is how to do it’</a:t>
            </a:r>
          </a:p>
          <a:p>
            <a:pPr lvl="1"/>
            <a:r>
              <a:rPr lang="en-US" dirty="0" smtClean="0"/>
              <a:t>Keep in mind: choices have consequences (21; 6:7-8)</a:t>
            </a:r>
          </a:p>
        </p:txBody>
      </p:sp>
    </p:spTree>
    <p:extLst>
      <p:ext uri="{BB962C8B-B14F-4D97-AF65-F5344CB8AC3E}">
        <p14:creationId xmlns:p14="http://schemas.microsoft.com/office/powerpoint/2010/main" val="513522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4" name="Rectangle 3"/>
          <p:cNvSpPr/>
          <p:nvPr/>
        </p:nvSpPr>
        <p:spPr>
          <a:xfrm>
            <a:off x="1115478" y="1123950"/>
            <a:ext cx="6913047" cy="304698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What’s the</a:t>
            </a:r>
          </a:p>
          <a:p>
            <a:pPr algn="ctr"/>
            <a:r>
              <a:rPr lang="en-US"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prescription?</a:t>
            </a:r>
            <a:endParaRPr lang="en-US"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90466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a:t>
            </a:r>
            <a:endParaRPr lang="en-US" dirty="0"/>
          </a:p>
        </p:txBody>
      </p:sp>
      <p:sp>
        <p:nvSpPr>
          <p:cNvPr id="3" name="Content Placeholder 2"/>
          <p:cNvSpPr>
            <a:spLocks noGrp="1"/>
          </p:cNvSpPr>
          <p:nvPr>
            <p:ph idx="1"/>
          </p:nvPr>
        </p:nvSpPr>
        <p:spPr/>
        <p:txBody>
          <a:bodyPr/>
          <a:lstStyle/>
          <a:p>
            <a:r>
              <a:rPr lang="en-US" dirty="0" smtClean="0"/>
              <a:t>By the Spirit – Gal. 5:16</a:t>
            </a:r>
          </a:p>
          <a:p>
            <a:r>
              <a:rPr lang="en-US" dirty="0" smtClean="0"/>
              <a:t>Worthy of the calling – Eph. 4:1</a:t>
            </a:r>
          </a:p>
          <a:p>
            <a:r>
              <a:rPr lang="en-US" dirty="0" smtClean="0"/>
              <a:t>No longer as the Gentiles – Eph. 4:17</a:t>
            </a:r>
          </a:p>
          <a:p>
            <a:r>
              <a:rPr lang="en-US" dirty="0" smtClean="0"/>
              <a:t>In love – Eph. 5:2</a:t>
            </a:r>
          </a:p>
        </p:txBody>
      </p:sp>
    </p:spTree>
    <p:extLst>
      <p:ext uri="{BB962C8B-B14F-4D97-AF65-F5344CB8AC3E}">
        <p14:creationId xmlns:p14="http://schemas.microsoft.com/office/powerpoint/2010/main" val="69334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Wikipedia: </a:t>
            </a:r>
            <a:r>
              <a:rPr lang="en-US" i="1" dirty="0" smtClean="0"/>
              <a:t>Zebra</a:t>
            </a:r>
            <a:endParaRPr lang="en-US" i="1" dirty="0"/>
          </a:p>
        </p:txBody>
      </p:sp>
      <p:sp>
        <p:nvSpPr>
          <p:cNvPr id="3" name="Content Placeholder 2"/>
          <p:cNvSpPr>
            <a:spLocks noGrp="1"/>
          </p:cNvSpPr>
          <p:nvPr>
            <p:ph idx="1"/>
          </p:nvPr>
        </p:nvSpPr>
        <p:spPr/>
        <p:txBody>
          <a:bodyPr/>
          <a:lstStyle/>
          <a:p>
            <a:pPr marL="0" indent="0">
              <a:buNone/>
            </a:pPr>
            <a:r>
              <a:rPr lang="en-US" dirty="0" smtClean="0"/>
              <a:t>“…in </a:t>
            </a:r>
            <a:r>
              <a:rPr lang="en-US" dirty="0"/>
              <a:t>the late 1940s </a:t>
            </a:r>
            <a:r>
              <a:rPr lang="en-US" dirty="0" smtClean="0"/>
              <a:t>… Dr</a:t>
            </a:r>
            <a:r>
              <a:rPr lang="en-US" dirty="0"/>
              <a:t>. Theodore Woodward, professor at the University of Maryland School of Medicine, </a:t>
            </a:r>
            <a:r>
              <a:rPr lang="en-US" dirty="0" smtClean="0"/>
              <a:t>… instructed </a:t>
            </a:r>
            <a:r>
              <a:rPr lang="en-US" dirty="0"/>
              <a:t>his medical interns: "When you hear </a:t>
            </a:r>
            <a:r>
              <a:rPr lang="en-US" dirty="0" err="1"/>
              <a:t>hoofbeats</a:t>
            </a:r>
            <a:r>
              <a:rPr lang="en-US" dirty="0"/>
              <a:t>, think of horses not zebras</a:t>
            </a:r>
            <a:r>
              <a:rPr lang="en-US" dirty="0" smtClean="0"/>
              <a:t>". </a:t>
            </a:r>
            <a:endParaRPr lang="en-US" dirty="0"/>
          </a:p>
        </p:txBody>
      </p:sp>
    </p:spTree>
    <p:extLst>
      <p:ext uri="{BB962C8B-B14F-4D97-AF65-F5344CB8AC3E}">
        <p14:creationId xmlns:p14="http://schemas.microsoft.com/office/powerpoint/2010/main" val="220490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a:t>
            </a:r>
            <a:endParaRPr lang="en-US" dirty="0"/>
          </a:p>
        </p:txBody>
      </p:sp>
      <p:sp>
        <p:nvSpPr>
          <p:cNvPr id="3" name="Content Placeholder 2"/>
          <p:cNvSpPr>
            <a:spLocks noGrp="1"/>
          </p:cNvSpPr>
          <p:nvPr>
            <p:ph idx="1"/>
          </p:nvPr>
        </p:nvSpPr>
        <p:spPr/>
        <p:txBody>
          <a:bodyPr/>
          <a:lstStyle/>
          <a:p>
            <a:r>
              <a:rPr lang="en-US" dirty="0" smtClean="0"/>
              <a:t>As children of Light – Eph. 5:8</a:t>
            </a:r>
          </a:p>
          <a:p>
            <a:r>
              <a:rPr lang="en-US" dirty="0" smtClean="0"/>
              <a:t>Carefully – Eph. 5:15</a:t>
            </a:r>
          </a:p>
          <a:p>
            <a:r>
              <a:rPr lang="en-US" dirty="0" smtClean="0"/>
              <a:t>As wise men – Eph. 5:15</a:t>
            </a:r>
          </a:p>
          <a:p>
            <a:r>
              <a:rPr lang="en-US" dirty="0" smtClean="0"/>
              <a:t>Worthy of the Lord – Col. 1:10</a:t>
            </a:r>
          </a:p>
        </p:txBody>
      </p:sp>
    </p:spTree>
    <p:extLst>
      <p:ext uri="{BB962C8B-B14F-4D97-AF65-F5344CB8AC3E}">
        <p14:creationId xmlns:p14="http://schemas.microsoft.com/office/powerpoint/2010/main" val="1029868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a:t>
            </a:r>
            <a:endParaRPr lang="en-US" dirty="0"/>
          </a:p>
        </p:txBody>
      </p:sp>
      <p:sp>
        <p:nvSpPr>
          <p:cNvPr id="3" name="Content Placeholder 2"/>
          <p:cNvSpPr>
            <a:spLocks noGrp="1"/>
          </p:cNvSpPr>
          <p:nvPr>
            <p:ph idx="1"/>
          </p:nvPr>
        </p:nvSpPr>
        <p:spPr/>
        <p:txBody>
          <a:bodyPr/>
          <a:lstStyle/>
          <a:p>
            <a:r>
              <a:rPr lang="en-US" dirty="0" smtClean="0"/>
              <a:t>Following instructions – 1 Thess. 4:1</a:t>
            </a:r>
          </a:p>
          <a:p>
            <a:r>
              <a:rPr lang="en-US" dirty="0" smtClean="0"/>
              <a:t>In newness of life – Rom. 6:4</a:t>
            </a:r>
          </a:p>
          <a:p>
            <a:r>
              <a:rPr lang="en-US" dirty="0" smtClean="0"/>
              <a:t>According to the Spirit – Rom. </a:t>
            </a:r>
            <a:r>
              <a:rPr lang="en-US" smtClean="0"/>
              <a:t>8:4</a:t>
            </a:r>
            <a:endParaRPr lang="en-US" dirty="0" smtClean="0"/>
          </a:p>
        </p:txBody>
      </p:sp>
    </p:spTree>
    <p:extLst>
      <p:ext uri="{BB962C8B-B14F-4D97-AF65-F5344CB8AC3E}">
        <p14:creationId xmlns:p14="http://schemas.microsoft.com/office/powerpoint/2010/main" val="2350827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2:1-10</a:t>
            </a:r>
            <a:endParaRPr lang="en-US" dirty="0"/>
          </a:p>
        </p:txBody>
      </p:sp>
      <p:sp>
        <p:nvSpPr>
          <p:cNvPr id="3" name="Content Placeholder 2"/>
          <p:cNvSpPr>
            <a:spLocks noGrp="1"/>
          </p:cNvSpPr>
          <p:nvPr>
            <p:ph idx="1"/>
          </p:nvPr>
        </p:nvSpPr>
        <p:spPr/>
        <p:txBody>
          <a:bodyPr/>
          <a:lstStyle/>
          <a:p>
            <a:r>
              <a:rPr lang="en-US" dirty="0" smtClean="0"/>
              <a:t>We formerly walked in sin (the flesh)</a:t>
            </a:r>
          </a:p>
          <a:p>
            <a:r>
              <a:rPr lang="en-US" dirty="0" smtClean="0"/>
              <a:t>God made us alive (GRACE!)</a:t>
            </a:r>
          </a:p>
          <a:p>
            <a:r>
              <a:rPr lang="en-US" dirty="0" smtClean="0"/>
              <a:t>Now we are to walk in good works</a:t>
            </a:r>
          </a:p>
        </p:txBody>
      </p:sp>
    </p:spTree>
    <p:extLst>
      <p:ext uri="{BB962C8B-B14F-4D97-AF65-F5344CB8AC3E}">
        <p14:creationId xmlns:p14="http://schemas.microsoft.com/office/powerpoint/2010/main" val="331914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4:17-5:21</a:t>
            </a:r>
            <a:endParaRPr lang="en-US" dirty="0"/>
          </a:p>
        </p:txBody>
      </p:sp>
      <p:sp>
        <p:nvSpPr>
          <p:cNvPr id="3" name="Content Placeholder 2"/>
          <p:cNvSpPr>
            <a:spLocks noGrp="1"/>
          </p:cNvSpPr>
          <p:nvPr>
            <p:ph idx="1"/>
          </p:nvPr>
        </p:nvSpPr>
        <p:spPr/>
        <p:txBody>
          <a:bodyPr/>
          <a:lstStyle/>
          <a:p>
            <a:r>
              <a:rPr lang="en-US" dirty="0" smtClean="0"/>
              <a:t>Don’t walk in sin (the flesh)</a:t>
            </a:r>
          </a:p>
          <a:p>
            <a:r>
              <a:rPr lang="en-US" dirty="0" smtClean="0"/>
              <a:t>Be renewed </a:t>
            </a:r>
          </a:p>
          <a:p>
            <a:r>
              <a:rPr lang="en-US" dirty="0" smtClean="0"/>
              <a:t>Imitate God </a:t>
            </a:r>
          </a:p>
        </p:txBody>
      </p:sp>
    </p:spTree>
    <p:extLst>
      <p:ext uri="{BB962C8B-B14F-4D97-AF65-F5344CB8AC3E}">
        <p14:creationId xmlns:p14="http://schemas.microsoft.com/office/powerpoint/2010/main" val="89480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3:1-17</a:t>
            </a:r>
            <a:endParaRPr lang="en-US" dirty="0"/>
          </a:p>
        </p:txBody>
      </p:sp>
      <p:sp>
        <p:nvSpPr>
          <p:cNvPr id="3" name="Content Placeholder 2"/>
          <p:cNvSpPr>
            <a:spLocks noGrp="1"/>
          </p:cNvSpPr>
          <p:nvPr>
            <p:ph idx="1"/>
          </p:nvPr>
        </p:nvSpPr>
        <p:spPr/>
        <p:txBody>
          <a:bodyPr/>
          <a:lstStyle/>
          <a:p>
            <a:r>
              <a:rPr lang="en-US" dirty="0" smtClean="0"/>
              <a:t>Put the flesh to death</a:t>
            </a:r>
          </a:p>
          <a:p>
            <a:r>
              <a:rPr lang="en-US" dirty="0" smtClean="0"/>
              <a:t>Be renewed </a:t>
            </a:r>
          </a:p>
          <a:p>
            <a:r>
              <a:rPr lang="en-US" dirty="0" smtClean="0"/>
              <a:t>Put on… (the fruit of the Spirit)</a:t>
            </a:r>
          </a:p>
        </p:txBody>
      </p:sp>
    </p:spTree>
    <p:extLst>
      <p:ext uri="{BB962C8B-B14F-4D97-AF65-F5344CB8AC3E}">
        <p14:creationId xmlns:p14="http://schemas.microsoft.com/office/powerpoint/2010/main" val="162267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Charles McDougall</a:t>
            </a:r>
            <a:endParaRPr lang="en-US" dirty="0"/>
          </a:p>
        </p:txBody>
      </p:sp>
      <p:sp>
        <p:nvSpPr>
          <p:cNvPr id="3" name="Content Placeholder 2"/>
          <p:cNvSpPr>
            <a:spLocks noGrp="1"/>
          </p:cNvSpPr>
          <p:nvPr>
            <p:ph idx="1"/>
          </p:nvPr>
        </p:nvSpPr>
        <p:spPr/>
        <p:txBody>
          <a:bodyPr/>
          <a:lstStyle/>
          <a:p>
            <a:pPr marL="0" indent="0">
              <a:buNone/>
            </a:pPr>
            <a:r>
              <a:rPr lang="en-US" sz="3600" dirty="0" smtClean="0"/>
              <a:t>“The </a:t>
            </a:r>
            <a:r>
              <a:rPr lang="en-US" sz="3600" dirty="0"/>
              <a:t>central theme of </a:t>
            </a:r>
            <a:r>
              <a:rPr lang="en-US" sz="3600" dirty="0" smtClean="0"/>
              <a:t>‘walking’ </a:t>
            </a:r>
            <a:r>
              <a:rPr lang="en-US" sz="3600" dirty="0"/>
              <a:t>in these passages seems to be an active, volitional living out of the truth Paul had taught them.  It is not merely an internal redemption, but one that is outwardly manifest in ongoing, specific choices</a:t>
            </a:r>
            <a:r>
              <a:rPr lang="en-US" sz="3600" dirty="0" smtClean="0"/>
              <a:t>.”</a:t>
            </a:r>
          </a:p>
        </p:txBody>
      </p:sp>
    </p:spTree>
    <p:extLst>
      <p:ext uri="{BB962C8B-B14F-4D97-AF65-F5344CB8AC3E}">
        <p14:creationId xmlns:p14="http://schemas.microsoft.com/office/powerpoint/2010/main" val="4268233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Walter Hansen</a:t>
            </a:r>
            <a:endParaRPr lang="en-US" dirty="0"/>
          </a:p>
        </p:txBody>
      </p:sp>
      <p:sp>
        <p:nvSpPr>
          <p:cNvPr id="3" name="Content Placeholder 2"/>
          <p:cNvSpPr>
            <a:spLocks noGrp="1"/>
          </p:cNvSpPr>
          <p:nvPr>
            <p:ph idx="1"/>
          </p:nvPr>
        </p:nvSpPr>
        <p:spPr/>
        <p:txBody>
          <a:bodyPr/>
          <a:lstStyle/>
          <a:p>
            <a:r>
              <a:rPr lang="en-US" dirty="0" smtClean="0"/>
              <a:t>“Only the power of the Spirit at work in us can enable us to overcome sin and fulfill God’s moral design for our lives through loving service to others.”</a:t>
            </a:r>
          </a:p>
        </p:txBody>
      </p:sp>
    </p:spTree>
    <p:extLst>
      <p:ext uri="{BB962C8B-B14F-4D97-AF65-F5344CB8AC3E}">
        <p14:creationId xmlns:p14="http://schemas.microsoft.com/office/powerpoint/2010/main" val="3123030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pPr marL="0" indent="0">
              <a:buNone/>
            </a:pPr>
            <a:r>
              <a:rPr lang="en-US" sz="3600" dirty="0" smtClean="0"/>
              <a:t>As </a:t>
            </a:r>
            <a:r>
              <a:rPr lang="en-US" sz="3600" dirty="0"/>
              <a:t>obedient children, do not be conformed to the former lusts which were yours in your ignorance, </a:t>
            </a:r>
            <a:r>
              <a:rPr lang="en-US" sz="3600" dirty="0" smtClean="0"/>
              <a:t>but </a:t>
            </a:r>
            <a:r>
              <a:rPr lang="en-US" sz="3600" dirty="0"/>
              <a:t>like the Holy One who called you, be holy yourselves also in all your behavior; </a:t>
            </a:r>
            <a:r>
              <a:rPr lang="en-US" sz="3600" dirty="0" smtClean="0"/>
              <a:t>because </a:t>
            </a:r>
            <a:r>
              <a:rPr lang="en-US" sz="3600" dirty="0"/>
              <a:t>it is written, “You shall be holy, for I am holy</a:t>
            </a:r>
            <a:r>
              <a:rPr lang="en-US" sz="3600" dirty="0" smtClean="0"/>
              <a:t>.” (1 Pet. 1:14-16)</a:t>
            </a:r>
            <a:endParaRPr lang="en-US" sz="3600" dirty="0"/>
          </a:p>
        </p:txBody>
      </p:sp>
    </p:spTree>
    <p:extLst>
      <p:ext uri="{BB962C8B-B14F-4D97-AF65-F5344CB8AC3E}">
        <p14:creationId xmlns:p14="http://schemas.microsoft.com/office/powerpoint/2010/main" val="365987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dirty="0" smtClean="0"/>
              <a:t>Examine your actions and reactions (5:19-23; Eph. 4:31-32; 5:3-10)</a:t>
            </a:r>
          </a:p>
          <a:p>
            <a:r>
              <a:rPr lang="en-US" dirty="0" smtClean="0"/>
              <a:t>In the power of the Holy Spirit: </a:t>
            </a:r>
          </a:p>
          <a:p>
            <a:pPr lvl="1"/>
            <a:r>
              <a:rPr lang="en-US" dirty="0" smtClean="0"/>
              <a:t>Put off the old – Put on </a:t>
            </a:r>
            <a:r>
              <a:rPr lang="en-US" dirty="0"/>
              <a:t>the </a:t>
            </a:r>
            <a:r>
              <a:rPr lang="en-US" dirty="0" smtClean="0"/>
              <a:t>new (</a:t>
            </a:r>
            <a:r>
              <a:rPr lang="en-US" dirty="0"/>
              <a:t>Eph. </a:t>
            </a:r>
            <a:r>
              <a:rPr lang="en-US" dirty="0" smtClean="0"/>
              <a:t>4:25-32; Col. 3:12-17)</a:t>
            </a:r>
            <a:endParaRPr lang="en-US" dirty="0"/>
          </a:p>
          <a:p>
            <a:endParaRPr lang="en-US" dirty="0"/>
          </a:p>
        </p:txBody>
      </p:sp>
    </p:spTree>
    <p:extLst>
      <p:ext uri="{BB962C8B-B14F-4D97-AF65-F5344CB8AC3E}">
        <p14:creationId xmlns:p14="http://schemas.microsoft.com/office/powerpoint/2010/main" val="118866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Wikipedia: </a:t>
            </a:r>
            <a:r>
              <a:rPr lang="en-US" i="1" dirty="0" smtClean="0"/>
              <a:t>Zebra</a:t>
            </a:r>
            <a:endParaRPr lang="en-US" i="1" dirty="0"/>
          </a:p>
        </p:txBody>
      </p:sp>
      <p:sp>
        <p:nvSpPr>
          <p:cNvPr id="3" name="Content Placeholder 2"/>
          <p:cNvSpPr>
            <a:spLocks noGrp="1"/>
          </p:cNvSpPr>
          <p:nvPr>
            <p:ph idx="1"/>
          </p:nvPr>
        </p:nvSpPr>
        <p:spPr/>
        <p:txBody>
          <a:bodyPr/>
          <a:lstStyle/>
          <a:p>
            <a:pPr marL="0" indent="0">
              <a:buNone/>
            </a:pPr>
            <a:r>
              <a:rPr lang="en-US" dirty="0" smtClean="0"/>
              <a:t>“Since </a:t>
            </a:r>
            <a:r>
              <a:rPr lang="en-US" dirty="0"/>
              <a:t>horses are common in Maryland while zebras are relatively rare, logically one could confidently guess that an animal making </a:t>
            </a:r>
            <a:r>
              <a:rPr lang="en-US" dirty="0" err="1"/>
              <a:t>hoofbeats</a:t>
            </a:r>
            <a:r>
              <a:rPr lang="en-US" dirty="0"/>
              <a:t> is probably a horse</a:t>
            </a:r>
            <a:r>
              <a:rPr lang="en-US" dirty="0" smtClean="0"/>
              <a:t>.”</a:t>
            </a:r>
            <a:endParaRPr lang="en-US" dirty="0"/>
          </a:p>
        </p:txBody>
      </p:sp>
    </p:spTree>
    <p:extLst>
      <p:ext uri="{BB962C8B-B14F-4D97-AF65-F5344CB8AC3E}">
        <p14:creationId xmlns:p14="http://schemas.microsoft.com/office/powerpoint/2010/main" val="725564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667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i="1" dirty="0" smtClean="0"/>
              <a:t>Walking in Freedom</a:t>
            </a:r>
            <a:endParaRPr lang="en-US" i="1" dirty="0"/>
          </a:p>
        </p:txBody>
      </p:sp>
      <p:sp>
        <p:nvSpPr>
          <p:cNvPr id="3" name="Subtitle 2"/>
          <p:cNvSpPr>
            <a:spLocks noGrp="1"/>
          </p:cNvSpPr>
          <p:nvPr>
            <p:ph type="subTitle" idx="1"/>
          </p:nvPr>
        </p:nvSpPr>
        <p:spPr>
          <a:xfrm>
            <a:off x="838200" y="2800350"/>
            <a:ext cx="7467600" cy="1600200"/>
          </a:xfrm>
        </p:spPr>
        <p:txBody>
          <a:bodyPr/>
          <a:lstStyle/>
          <a:p>
            <a:r>
              <a:rPr lang="en-US" dirty="0" smtClean="0"/>
              <a:t>Galatians 5:16-18</a:t>
            </a:r>
            <a:endParaRPr lang="en-US" dirty="0"/>
          </a:p>
        </p:txBody>
      </p:sp>
    </p:spTree>
    <p:extLst>
      <p:ext uri="{BB962C8B-B14F-4D97-AF65-F5344CB8AC3E}">
        <p14:creationId xmlns:p14="http://schemas.microsoft.com/office/powerpoint/2010/main" val="295416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5:16-23</a:t>
            </a:r>
            <a:endParaRPr lang="en-US" dirty="0"/>
          </a:p>
        </p:txBody>
      </p:sp>
      <p:sp>
        <p:nvSpPr>
          <p:cNvPr id="3" name="Content Placeholder 2"/>
          <p:cNvSpPr>
            <a:spLocks noGrp="1"/>
          </p:cNvSpPr>
          <p:nvPr>
            <p:ph idx="1"/>
          </p:nvPr>
        </p:nvSpPr>
        <p:spPr/>
        <p:txBody>
          <a:bodyPr/>
          <a:lstStyle/>
          <a:p>
            <a:r>
              <a:rPr lang="en-US" dirty="0" smtClean="0"/>
              <a:t>Freedom of Choice</a:t>
            </a:r>
          </a:p>
          <a:p>
            <a:r>
              <a:rPr lang="en-US" dirty="0" smtClean="0"/>
              <a:t>Walking by the Spirit</a:t>
            </a:r>
          </a:p>
        </p:txBody>
      </p:sp>
    </p:spTree>
    <p:extLst>
      <p:ext uri="{BB962C8B-B14F-4D97-AF65-F5344CB8AC3E}">
        <p14:creationId xmlns:p14="http://schemas.microsoft.com/office/powerpoint/2010/main" val="1262177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Freedom of </a:t>
            </a:r>
            <a:r>
              <a:rPr lang="en-US" dirty="0" smtClean="0"/>
              <a:t>Choice</a:t>
            </a:r>
            <a:endParaRPr lang="en-US" dirty="0"/>
          </a:p>
        </p:txBody>
      </p:sp>
      <p:sp>
        <p:nvSpPr>
          <p:cNvPr id="3" name="Content Placeholder 2"/>
          <p:cNvSpPr>
            <a:spLocks noGrp="1"/>
          </p:cNvSpPr>
          <p:nvPr>
            <p:ph idx="1"/>
          </p:nvPr>
        </p:nvSpPr>
        <p:spPr/>
        <p:txBody>
          <a:bodyPr/>
          <a:lstStyle/>
          <a:p>
            <a:r>
              <a:rPr lang="en-US" dirty="0" smtClean="0"/>
              <a:t>The Law provided a standard by which to judge behavior</a:t>
            </a:r>
          </a:p>
          <a:p>
            <a:r>
              <a:rPr lang="en-US" dirty="0" smtClean="0"/>
              <a:t>Christ set us free from the Law</a:t>
            </a:r>
          </a:p>
          <a:p>
            <a:r>
              <a:rPr lang="en-US" dirty="0"/>
              <a:t>If we are free from the Law, how do we judge?  </a:t>
            </a:r>
            <a:r>
              <a:rPr lang="en-US" dirty="0" smtClean="0"/>
              <a:t>What’s the standard?</a:t>
            </a:r>
            <a:endParaRPr lang="en-US" dirty="0"/>
          </a:p>
        </p:txBody>
      </p:sp>
    </p:spTree>
    <p:extLst>
      <p:ext uri="{BB962C8B-B14F-4D97-AF65-F5344CB8AC3E}">
        <p14:creationId xmlns:p14="http://schemas.microsoft.com/office/powerpoint/2010/main" val="100399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Freedom means loving servitude, not indulgence of the flesh</a:t>
            </a:r>
          </a:p>
          <a:p>
            <a:r>
              <a:rPr lang="en-US" dirty="0" smtClean="0"/>
              <a:t>In fact, try this standard: “You shall love your neighbor as yourself.” </a:t>
            </a:r>
          </a:p>
          <a:p>
            <a:r>
              <a:rPr lang="en-US" dirty="0" smtClean="0"/>
              <a:t>Biting + Devouring ≠ Loving</a:t>
            </a:r>
          </a:p>
        </p:txBody>
      </p:sp>
    </p:spTree>
    <p:extLst>
      <p:ext uri="{BB962C8B-B14F-4D97-AF65-F5344CB8AC3E}">
        <p14:creationId xmlns:p14="http://schemas.microsoft.com/office/powerpoint/2010/main" val="2772568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One aspect of your freedom is the freedom to choose</a:t>
            </a:r>
          </a:p>
          <a:p>
            <a:pPr lvl="1"/>
            <a:r>
              <a:rPr lang="en-US" dirty="0" smtClean="0"/>
              <a:t>Your choice is between the Spirit and the flesh as controlling principles</a:t>
            </a:r>
          </a:p>
        </p:txBody>
      </p:sp>
    </p:spTree>
    <p:extLst>
      <p:ext uri="{BB962C8B-B14F-4D97-AF65-F5344CB8AC3E}">
        <p14:creationId xmlns:p14="http://schemas.microsoft.com/office/powerpoint/2010/main" val="1606920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15372</TotalTime>
  <Words>751</Words>
  <Application>Microsoft Office PowerPoint</Application>
  <PresentationFormat>On-screen Show (16:9)</PresentationFormat>
  <Paragraphs>92</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blank</vt:lpstr>
      <vt:lpstr>PowerPoint Presentation</vt:lpstr>
      <vt:lpstr>Wikipedia: Zebra</vt:lpstr>
      <vt:lpstr>Wikipedia: Zebra</vt:lpstr>
      <vt:lpstr>PowerPoint Presentation</vt:lpstr>
      <vt:lpstr>Walking in Freedom</vt:lpstr>
      <vt:lpstr>Galatians 5:16-23</vt:lpstr>
      <vt:lpstr>Freedom of Choice</vt:lpstr>
      <vt:lpstr>Freedom of Choice</vt:lpstr>
      <vt:lpstr>Freedom of Choice</vt:lpstr>
      <vt:lpstr>Freedom of Choice</vt:lpstr>
      <vt:lpstr>Freedom of Choice</vt:lpstr>
      <vt:lpstr>Freedom of Choice</vt:lpstr>
      <vt:lpstr>Freedom of Choice</vt:lpstr>
      <vt:lpstr>Freedom of Choice</vt:lpstr>
      <vt:lpstr>Freedom of Choice</vt:lpstr>
      <vt:lpstr>Freedom of Choice</vt:lpstr>
      <vt:lpstr>Freedom of Choice</vt:lpstr>
      <vt:lpstr>Freedom of Choice</vt:lpstr>
      <vt:lpstr>Walk</vt:lpstr>
      <vt:lpstr>Walk</vt:lpstr>
      <vt:lpstr>Walk</vt:lpstr>
      <vt:lpstr>Ephesians 2:1-10</vt:lpstr>
      <vt:lpstr>Ephesians 4:17-5:21</vt:lpstr>
      <vt:lpstr>Colossians 3:1-17</vt:lpstr>
      <vt:lpstr>Charles McDougall</vt:lpstr>
      <vt:lpstr>G. Walter Hansen</vt:lpstr>
      <vt:lpstr>So What?</vt:lpstr>
      <vt:lpstr>So What?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Bjorkfelt</dc:creator>
  <cp:lastModifiedBy>Eric Bjorkfelt</cp:lastModifiedBy>
  <cp:revision>398</cp:revision>
  <cp:lastPrinted>2015-07-19T12:52:46Z</cp:lastPrinted>
  <dcterms:created xsi:type="dcterms:W3CDTF">2015-04-02T13:04:14Z</dcterms:created>
  <dcterms:modified xsi:type="dcterms:W3CDTF">2015-07-26T13:01:43Z</dcterms:modified>
</cp:coreProperties>
</file>