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541" r:id="rId2"/>
    <p:sldId id="256" r:id="rId3"/>
    <p:sldId id="469" r:id="rId4"/>
    <p:sldId id="538" r:id="rId5"/>
    <p:sldId id="537" r:id="rId6"/>
    <p:sldId id="509" r:id="rId7"/>
    <p:sldId id="522" r:id="rId8"/>
    <p:sldId id="523" r:id="rId9"/>
    <p:sldId id="536" r:id="rId10"/>
    <p:sldId id="521" r:id="rId11"/>
    <p:sldId id="517" r:id="rId12"/>
    <p:sldId id="510" r:id="rId13"/>
    <p:sldId id="539" r:id="rId14"/>
    <p:sldId id="511" r:id="rId15"/>
    <p:sldId id="514" r:id="rId16"/>
    <p:sldId id="520" r:id="rId17"/>
    <p:sldId id="524" r:id="rId18"/>
    <p:sldId id="532" r:id="rId19"/>
    <p:sldId id="525" r:id="rId20"/>
    <p:sldId id="527" r:id="rId21"/>
    <p:sldId id="531" r:id="rId22"/>
    <p:sldId id="529" r:id="rId23"/>
    <p:sldId id="530" r:id="rId24"/>
    <p:sldId id="528" r:id="rId25"/>
    <p:sldId id="515" r:id="rId26"/>
    <p:sldId id="526" r:id="rId27"/>
    <p:sldId id="503" r:id="rId28"/>
    <p:sldId id="533" r:id="rId29"/>
    <p:sldId id="540" r:id="rId30"/>
    <p:sldId id="534" r:id="rId31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C50A"/>
    <a:srgbClr val="F6EDCA"/>
    <a:srgbClr val="F0D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2984" autoAdjust="0"/>
  </p:normalViewPr>
  <p:slideViewPr>
    <p:cSldViewPr>
      <p:cViewPr varScale="1">
        <p:scale>
          <a:sx n="121" d="100"/>
          <a:sy n="121" d="100"/>
        </p:scale>
        <p:origin x="-150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A43780-7CEC-4FCB-A860-656F6372A05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7CDACC-8A6A-4888-BC03-85BA41977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Galatians,</a:t>
            </a:r>
            <a:r>
              <a:rPr lang="en-US" baseline="0" dirty="0" smtClean="0"/>
              <a:t> p 231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38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38"/>
            <a:ext cx="9144000" cy="513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3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Let Share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Here, have half of my cookie”??</a:t>
            </a:r>
          </a:p>
          <a:p>
            <a:r>
              <a:rPr lang="en-US" dirty="0" smtClean="0"/>
              <a:t>From </a:t>
            </a:r>
            <a:r>
              <a:rPr lang="en-US" i="1" dirty="0" err="1"/>
              <a:t>k</a:t>
            </a:r>
            <a:r>
              <a:rPr lang="en-US" i="1" dirty="0" err="1" smtClean="0"/>
              <a:t>oinonia</a:t>
            </a:r>
            <a:r>
              <a:rPr lang="en-US" dirty="0" smtClean="0"/>
              <a:t> – </a:t>
            </a:r>
            <a:r>
              <a:rPr lang="en-US" i="1" dirty="0" smtClean="0"/>
              <a:t>fellowship, partake, </a:t>
            </a:r>
            <a:r>
              <a:rPr lang="en-US" i="1" dirty="0" smtClean="0"/>
              <a:t>participate, in common</a:t>
            </a:r>
          </a:p>
          <a:p>
            <a:r>
              <a:rPr lang="en-US" i="1" dirty="0" smtClean="0"/>
              <a:t>Share in: partake with</a:t>
            </a:r>
            <a:r>
              <a:rPr lang="en-US" dirty="0"/>
              <a:t> </a:t>
            </a:r>
            <a:r>
              <a:rPr lang="en-US" dirty="0" smtClean="0"/>
              <a:t>or</a:t>
            </a:r>
            <a:r>
              <a:rPr lang="en-US" dirty="0" smtClean="0"/>
              <a:t> </a:t>
            </a:r>
            <a:r>
              <a:rPr lang="en-US" i="1" dirty="0" smtClean="0"/>
              <a:t>participate </a:t>
            </a:r>
            <a:r>
              <a:rPr lang="en-US" i="1" dirty="0" smtClean="0"/>
              <a:t>with?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08890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All Good Things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Material? – Luke </a:t>
            </a:r>
            <a:r>
              <a:rPr lang="en-US" dirty="0" smtClean="0"/>
              <a:t>12:18 (grain/goods)</a:t>
            </a:r>
            <a:endParaRPr lang="en-US" dirty="0" smtClean="0"/>
          </a:p>
          <a:p>
            <a:r>
              <a:rPr lang="en-US" dirty="0" smtClean="0"/>
              <a:t>Spiritual</a:t>
            </a:r>
            <a:r>
              <a:rPr lang="en-US" dirty="0" smtClean="0"/>
              <a:t>? </a:t>
            </a:r>
            <a:r>
              <a:rPr lang="en-US" dirty="0" smtClean="0"/>
              <a:t>– Heb. </a:t>
            </a:r>
            <a:r>
              <a:rPr lang="en-US" dirty="0" smtClean="0"/>
              <a:t>9:11 (blessings)</a:t>
            </a:r>
            <a:endParaRPr lang="en-US" dirty="0" smtClean="0"/>
          </a:p>
          <a:p>
            <a:r>
              <a:rPr lang="en-US" dirty="0" smtClean="0"/>
              <a:t>Ethical? – Eph. </a:t>
            </a:r>
            <a:r>
              <a:rPr lang="en-US" dirty="0" smtClean="0"/>
              <a:t>2:10 (works/deeds)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27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All Good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Agathos</a:t>
            </a:r>
            <a:r>
              <a:rPr lang="en-US" dirty="0" smtClean="0"/>
              <a:t> – </a:t>
            </a:r>
            <a:r>
              <a:rPr lang="en-US" i="1" dirty="0" smtClean="0"/>
              <a:t>moral excellence</a:t>
            </a:r>
            <a:r>
              <a:rPr lang="en-US" dirty="0" smtClean="0"/>
              <a:t>, </a:t>
            </a:r>
            <a:r>
              <a:rPr lang="en-US" i="1" dirty="0" smtClean="0"/>
              <a:t>active goodness, </a:t>
            </a:r>
            <a:r>
              <a:rPr lang="en-US" i="1" dirty="0" smtClean="0"/>
              <a:t>benevolence</a:t>
            </a:r>
          </a:p>
          <a:p>
            <a:pPr lvl="1"/>
            <a:r>
              <a:rPr lang="en-US" dirty="0" smtClean="0"/>
              <a:t>Virtue, not condition</a:t>
            </a:r>
          </a:p>
          <a:p>
            <a:pPr lvl="1"/>
            <a:r>
              <a:rPr lang="en-US" dirty="0" smtClean="0"/>
              <a:t>Romans 5:7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046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All Good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Agathos</a:t>
            </a:r>
            <a:r>
              <a:rPr lang="en-US" dirty="0" smtClean="0"/>
              <a:t> – </a:t>
            </a:r>
            <a:r>
              <a:rPr lang="en-US" i="1" dirty="0" smtClean="0"/>
              <a:t>moral excellence</a:t>
            </a:r>
            <a:r>
              <a:rPr lang="en-US" dirty="0" smtClean="0"/>
              <a:t>, </a:t>
            </a:r>
            <a:r>
              <a:rPr lang="en-US" i="1" dirty="0" smtClean="0"/>
              <a:t>active goodness, benevolence</a:t>
            </a:r>
          </a:p>
          <a:p>
            <a:r>
              <a:rPr lang="en-US" i="1" dirty="0" err="1" smtClean="0"/>
              <a:t>Agathosune</a:t>
            </a:r>
            <a:r>
              <a:rPr lang="en-US" dirty="0" smtClean="0"/>
              <a:t> (5:22) – </a:t>
            </a:r>
            <a:r>
              <a:rPr lang="en-US" i="1" dirty="0" smtClean="0"/>
              <a:t>the zeal for goodness and truth that energizes good actions </a:t>
            </a:r>
            <a:r>
              <a:rPr lang="en-US" dirty="0" smtClean="0"/>
              <a:t>(e.g.-writing </a:t>
            </a:r>
            <a:r>
              <a:rPr lang="en-US" i="1" dirty="0" smtClean="0"/>
              <a:t>Galatians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522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Vincent’s Word Studies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Agathosune</a:t>
            </a:r>
            <a:r>
              <a:rPr lang="en-US" dirty="0" smtClean="0"/>
              <a:t> – “represents a sterner virtue, showing itself in a zeal for truth which rebukes, corrects, and chastises, as Christ when He purged the temple.”</a:t>
            </a:r>
          </a:p>
        </p:txBody>
      </p:sp>
    </p:spTree>
    <p:extLst>
      <p:ext uri="{BB962C8B-B14F-4D97-AF65-F5344CB8AC3E}">
        <p14:creationId xmlns:p14="http://schemas.microsoft.com/office/powerpoint/2010/main" val="212763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All Good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context, </a:t>
            </a:r>
            <a:r>
              <a:rPr lang="en-US" i="1" dirty="0" smtClean="0"/>
              <a:t>good things </a:t>
            </a:r>
            <a:r>
              <a:rPr lang="en-US" dirty="0" smtClean="0"/>
              <a:t>means </a:t>
            </a:r>
            <a:r>
              <a:rPr lang="en-US" i="1" dirty="0" smtClean="0"/>
              <a:t>good works</a:t>
            </a:r>
            <a:r>
              <a:rPr lang="en-US" dirty="0" smtClean="0"/>
              <a:t> that are in line </a:t>
            </a:r>
            <a:r>
              <a:rPr lang="en-US" dirty="0" smtClean="0"/>
              <a:t>with, </a:t>
            </a:r>
            <a:r>
              <a:rPr lang="en-US" dirty="0" smtClean="0"/>
              <a:t>and empowered </a:t>
            </a:r>
            <a:r>
              <a:rPr lang="en-US" dirty="0" smtClean="0"/>
              <a:t>by, </a:t>
            </a:r>
            <a:r>
              <a:rPr lang="en-US" dirty="0" smtClean="0"/>
              <a:t>the Holy </a:t>
            </a:r>
            <a:r>
              <a:rPr lang="en-US" dirty="0" smtClean="0"/>
              <a:t>Spirit</a:t>
            </a:r>
          </a:p>
          <a:p>
            <a:r>
              <a:rPr lang="en-US" dirty="0" smtClean="0"/>
              <a:t>i.e</a:t>
            </a:r>
            <a:r>
              <a:rPr lang="en-US" dirty="0" smtClean="0"/>
              <a:t>. - ‘through </a:t>
            </a:r>
            <a:r>
              <a:rPr lang="en-US" dirty="0"/>
              <a:t>love serve one another</a:t>
            </a:r>
            <a:r>
              <a:rPr lang="en-US" dirty="0" smtClean="0"/>
              <a:t>’ </a:t>
            </a:r>
            <a:r>
              <a:rPr lang="en-US" dirty="0" smtClean="0"/>
              <a:t>(5:13</a:t>
            </a:r>
            <a:r>
              <a:rPr lang="en-US" dirty="0" smtClean="0"/>
              <a:t>) (cf. Rom. 6)</a:t>
            </a:r>
          </a:p>
        </p:txBody>
      </p:sp>
    </p:spTree>
    <p:extLst>
      <p:ext uri="{BB962C8B-B14F-4D97-AF65-F5344CB8AC3E}">
        <p14:creationId xmlns:p14="http://schemas.microsoft.com/office/powerpoint/2010/main" val="144313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It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one being </a:t>
            </a:r>
            <a:r>
              <a:rPr lang="en-US" dirty="0"/>
              <a:t>taught about </a:t>
            </a:r>
            <a:r>
              <a:rPr lang="en-US" dirty="0" smtClean="0"/>
              <a:t>good things </a:t>
            </a:r>
            <a:r>
              <a:rPr lang="en-US" dirty="0"/>
              <a:t>(</a:t>
            </a:r>
            <a:r>
              <a:rPr lang="en-US" i="1" dirty="0"/>
              <a:t>loving service</a:t>
            </a:r>
            <a:r>
              <a:rPr lang="en-US" dirty="0"/>
              <a:t>) </a:t>
            </a:r>
            <a:r>
              <a:rPr lang="en-US" dirty="0" smtClean="0"/>
              <a:t>is to participate in doing those good things with the one who is teaching him about those good things</a:t>
            </a:r>
          </a:p>
        </p:txBody>
      </p:sp>
    </p:spTree>
    <p:extLst>
      <p:ext uri="{BB962C8B-B14F-4D97-AF65-F5344CB8AC3E}">
        <p14:creationId xmlns:p14="http://schemas.microsoft.com/office/powerpoint/2010/main" val="427410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Good Things?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‘Do </a:t>
            </a:r>
            <a:r>
              <a:rPr lang="en-US" dirty="0"/>
              <a:t>not be deceived, God is not mocked; for whatever a man sows, this he will also reap</a:t>
            </a:r>
            <a:r>
              <a:rPr lang="en-US" dirty="0" smtClean="0"/>
              <a:t>.’ (7)</a:t>
            </a:r>
          </a:p>
          <a:p>
            <a:pPr lvl="1"/>
            <a:r>
              <a:rPr lang="en-US" dirty="0" smtClean="0"/>
              <a:t>Mock</a:t>
            </a:r>
            <a:r>
              <a:rPr lang="en-US" dirty="0" smtClean="0"/>
              <a:t>: </a:t>
            </a:r>
            <a:r>
              <a:rPr lang="en-US" i="1" dirty="0" smtClean="0"/>
              <a:t>turning up the nose </a:t>
            </a:r>
            <a:r>
              <a:rPr lang="en-US" i="1" dirty="0" smtClean="0"/>
              <a:t>at</a:t>
            </a:r>
          </a:p>
          <a:p>
            <a:pPr lvl="1"/>
            <a:r>
              <a:rPr lang="en-US" dirty="0" smtClean="0"/>
              <a:t>Grace-based humility (</a:t>
            </a:r>
            <a:r>
              <a:rPr lang="en-US" i="1" dirty="0" smtClean="0"/>
              <a:t>fear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415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Sowing and Reaping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Fixed, universal </a:t>
            </a:r>
            <a:r>
              <a:rPr lang="en-US" dirty="0" smtClean="0"/>
              <a:t>law:</a:t>
            </a:r>
            <a:endParaRPr lang="en-US" dirty="0"/>
          </a:p>
          <a:p>
            <a:pPr lvl="1"/>
            <a:r>
              <a:rPr lang="en-US" dirty="0" smtClean="0"/>
              <a:t>Sowing to the flesh always brings only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corruption (death)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Sowing to the Spirit always brings only </a:t>
            </a:r>
            <a:r>
              <a:rPr lang="en-US" dirty="0">
                <a:sym typeface="Wingdings" panose="05000000000000000000" pitchFamily="2" charset="2"/>
              </a:rPr>
              <a:t>eternal </a:t>
            </a:r>
            <a:r>
              <a:rPr lang="en-US" dirty="0" smtClean="0">
                <a:sym typeface="Wingdings" panose="05000000000000000000" pitchFamily="2" charset="2"/>
              </a:rPr>
              <a:t>life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9801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Sowing and Reaping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Sowing to = </a:t>
            </a:r>
            <a:r>
              <a:rPr lang="en-US" i="1" dirty="0" smtClean="0"/>
              <a:t>living according to, walking in or by, submitting to as a controlling principle</a:t>
            </a:r>
          </a:p>
          <a:p>
            <a:r>
              <a:rPr lang="en-US" dirty="0" smtClean="0"/>
              <a:t>Romans 6-8</a:t>
            </a:r>
          </a:p>
        </p:txBody>
      </p:sp>
    </p:spTree>
    <p:extLst>
      <p:ext uri="{BB962C8B-B14F-4D97-AF65-F5344CB8AC3E}">
        <p14:creationId xmlns:p14="http://schemas.microsoft.com/office/powerpoint/2010/main" val="103328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i="1" dirty="0" smtClean="0"/>
              <a:t>Get Busy </a:t>
            </a:r>
            <a:br>
              <a:rPr lang="en-US" sz="5400" i="1" dirty="0" smtClean="0"/>
            </a:br>
            <a:r>
              <a:rPr lang="en-US" sz="4400" i="1" dirty="0" smtClean="0"/>
              <a:t>(Keeping in Line with the Spirit)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7467600" cy="16002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dirty="0" smtClean="0"/>
              <a:t>Galatians 6:6-10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Sowing and Reaping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‘Sowing to his own flesh’</a:t>
            </a:r>
          </a:p>
          <a:p>
            <a:pPr lvl="1"/>
            <a:r>
              <a:rPr lang="en-US" dirty="0" smtClean="0"/>
              <a:t>Submitting to the desires of </a:t>
            </a:r>
            <a:r>
              <a:rPr lang="en-US" dirty="0" smtClean="0"/>
              <a:t>your </a:t>
            </a:r>
            <a:r>
              <a:rPr lang="en-US" dirty="0" smtClean="0"/>
              <a:t>sinful nature (5:16-17)</a:t>
            </a:r>
          </a:p>
          <a:p>
            <a:pPr lvl="1"/>
            <a:r>
              <a:rPr lang="en-US" dirty="0" smtClean="0"/>
              <a:t>Deeds are evident (5:19-21)</a:t>
            </a:r>
          </a:p>
          <a:p>
            <a:pPr lvl="1"/>
            <a:r>
              <a:rPr lang="en-US" dirty="0" smtClean="0"/>
              <a:t>Results in corruption (death)</a:t>
            </a:r>
          </a:p>
        </p:txBody>
      </p:sp>
    </p:spTree>
    <p:extLst>
      <p:ext uri="{BB962C8B-B14F-4D97-AF65-F5344CB8AC3E}">
        <p14:creationId xmlns:p14="http://schemas.microsoft.com/office/powerpoint/2010/main" val="231477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Sowing and Reaping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‘Sowing to his own flesh’</a:t>
            </a:r>
          </a:p>
          <a:p>
            <a:pPr lvl="1"/>
            <a:r>
              <a:rPr lang="en-US" dirty="0" smtClean="0"/>
              <a:t>Entertaining grudges, </a:t>
            </a:r>
            <a:r>
              <a:rPr lang="en-US" dirty="0"/>
              <a:t>fantasies, </a:t>
            </a:r>
            <a:r>
              <a:rPr lang="en-US" dirty="0" smtClean="0"/>
              <a:t>untruths, pride, doubt, self-pity, self-righteousness; </a:t>
            </a:r>
            <a:r>
              <a:rPr lang="en-US" dirty="0" err="1" smtClean="0"/>
              <a:t>unholiness</a:t>
            </a:r>
            <a:endParaRPr lang="en-US" dirty="0" smtClean="0"/>
          </a:p>
          <a:p>
            <a:pPr lvl="1"/>
            <a:r>
              <a:rPr lang="en-US" dirty="0" smtClean="0"/>
              <a:t>Rom. 13:14; Col. 3:2; Phil. 4:8</a:t>
            </a:r>
          </a:p>
        </p:txBody>
      </p:sp>
    </p:spTree>
    <p:extLst>
      <p:ext uri="{BB962C8B-B14F-4D97-AF65-F5344CB8AC3E}">
        <p14:creationId xmlns:p14="http://schemas.microsoft.com/office/powerpoint/2010/main" val="393633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Sowing and Reaping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‘Sowing to the Spirit’</a:t>
            </a:r>
          </a:p>
          <a:p>
            <a:pPr lvl="1"/>
            <a:r>
              <a:rPr lang="en-US" dirty="0" smtClean="0"/>
              <a:t>Submitting to the desires of the Spirit </a:t>
            </a:r>
            <a:r>
              <a:rPr lang="en-US" dirty="0" smtClean="0"/>
              <a:t>(i.e. </a:t>
            </a:r>
            <a:r>
              <a:rPr lang="en-US" dirty="0"/>
              <a:t>-</a:t>
            </a:r>
            <a:r>
              <a:rPr lang="en-US" dirty="0" smtClean="0"/>
              <a:t> holiness) (5:16-17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Fruit will show (5:22-23)</a:t>
            </a:r>
          </a:p>
          <a:p>
            <a:pPr lvl="1"/>
            <a:r>
              <a:rPr lang="en-US" dirty="0" smtClean="0"/>
              <a:t>Results in eternal life</a:t>
            </a:r>
          </a:p>
        </p:txBody>
      </p:sp>
    </p:spTree>
    <p:extLst>
      <p:ext uri="{BB962C8B-B14F-4D97-AF65-F5344CB8AC3E}">
        <p14:creationId xmlns:p14="http://schemas.microsoft.com/office/powerpoint/2010/main" val="420700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Sowing and Reaping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‘Sowing to the Spirit’</a:t>
            </a:r>
          </a:p>
          <a:p>
            <a:pPr lvl="1"/>
            <a:r>
              <a:rPr lang="en-US" dirty="0"/>
              <a:t>NOT external conformity, self- righteousness, or </a:t>
            </a:r>
            <a:r>
              <a:rPr lang="en-US" dirty="0" smtClean="0"/>
              <a:t>rule-keeping</a:t>
            </a:r>
          </a:p>
          <a:p>
            <a:pPr lvl="1"/>
            <a:r>
              <a:rPr lang="en-US" dirty="0"/>
              <a:t>It is serving one another through love </a:t>
            </a:r>
            <a:r>
              <a:rPr lang="en-US" i="1" dirty="0" smtClean="0"/>
              <a:t>because you are free </a:t>
            </a:r>
            <a:r>
              <a:rPr lang="en-US" dirty="0" smtClean="0"/>
              <a:t>(</a:t>
            </a:r>
            <a:r>
              <a:rPr lang="en-US" dirty="0"/>
              <a:t>5:13) </a:t>
            </a:r>
          </a:p>
        </p:txBody>
      </p:sp>
    </p:spTree>
    <p:extLst>
      <p:ext uri="{BB962C8B-B14F-4D97-AF65-F5344CB8AC3E}">
        <p14:creationId xmlns:p14="http://schemas.microsoft.com/office/powerpoint/2010/main" val="400438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R. Alan Cole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“While Paul never wearies of telling folk that they cannot win God’s </a:t>
            </a:r>
            <a:r>
              <a:rPr lang="en-US" dirty="0" err="1" smtClean="0"/>
              <a:t>favour</a:t>
            </a:r>
            <a:r>
              <a:rPr lang="en-US" dirty="0" smtClean="0"/>
              <a:t> by good deeds, he equally never wearies of telling them of their duty to </a:t>
            </a:r>
            <a:r>
              <a:rPr lang="en-US" i="1" dirty="0" smtClean="0"/>
              <a:t>do good</a:t>
            </a:r>
            <a:r>
              <a:rPr lang="en-US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39379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Eternal </a:t>
            </a:r>
            <a:r>
              <a:rPr lang="en-US" dirty="0" smtClean="0"/>
              <a:t>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Fullness, blessedness, richness</a:t>
            </a:r>
            <a:r>
              <a:rPr lang="en-US" dirty="0" smtClean="0"/>
              <a:t>, </a:t>
            </a:r>
            <a:r>
              <a:rPr lang="en-US" dirty="0" smtClean="0"/>
              <a:t>prosperity… (Ps. </a:t>
            </a:r>
            <a:r>
              <a:rPr lang="en-US" dirty="0" smtClean="0"/>
              <a:t>1; James 1:19-27)</a:t>
            </a:r>
            <a:endParaRPr lang="en-US" dirty="0" smtClean="0"/>
          </a:p>
          <a:p>
            <a:r>
              <a:rPr lang="en-US" i="1" dirty="0" smtClean="0"/>
              <a:t>Perfect harmony with God and </a:t>
            </a:r>
            <a:r>
              <a:rPr lang="en-US" i="1" dirty="0" smtClean="0"/>
              <a:t>man </a:t>
            </a:r>
            <a:r>
              <a:rPr lang="en-US" dirty="0" smtClean="0"/>
              <a:t>(OT: wisdom and fear of the Lord)</a:t>
            </a:r>
            <a:endParaRPr lang="en-US" dirty="0" smtClean="0"/>
          </a:p>
          <a:p>
            <a:r>
              <a:rPr lang="en-US" dirty="0" smtClean="0"/>
              <a:t>How do we enjoy this? (hint: v. 9)</a:t>
            </a:r>
          </a:p>
        </p:txBody>
      </p:sp>
    </p:spTree>
    <p:extLst>
      <p:ext uri="{BB962C8B-B14F-4D97-AF65-F5344CB8AC3E}">
        <p14:creationId xmlns:p14="http://schemas.microsoft.com/office/powerpoint/2010/main" val="18963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Give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‘Let </a:t>
            </a:r>
            <a:r>
              <a:rPr lang="en-US" dirty="0">
                <a:sym typeface="Wingdings" panose="05000000000000000000" pitchFamily="2" charset="2"/>
              </a:rPr>
              <a:t>us not lose heart in doing good, for in due time we will reap if we do not grow weary</a:t>
            </a:r>
            <a:r>
              <a:rPr lang="en-US" dirty="0" smtClean="0">
                <a:sym typeface="Wingdings" panose="05000000000000000000" pitchFamily="2" charset="2"/>
              </a:rPr>
              <a:t>.’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Discouragement </a:t>
            </a:r>
            <a:r>
              <a:rPr lang="en-US" dirty="0" smtClean="0">
                <a:sym typeface="Wingdings" panose="05000000000000000000" pitchFamily="2" charset="2"/>
              </a:rPr>
              <a:t>&amp; </a:t>
            </a:r>
            <a:r>
              <a:rPr lang="en-US" dirty="0" smtClean="0">
                <a:sym typeface="Wingdings" panose="05000000000000000000" pitchFamily="2" charset="2"/>
              </a:rPr>
              <a:t>fatigue (4:11?)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 result </a:t>
            </a:r>
            <a:r>
              <a:rPr lang="en-US" dirty="0" smtClean="0">
                <a:sym typeface="Wingdings" panose="05000000000000000000" pitchFamily="2" charset="2"/>
              </a:rPr>
              <a:t>is worth </a:t>
            </a:r>
            <a:r>
              <a:rPr lang="en-US" dirty="0" smtClean="0">
                <a:sym typeface="Wingdings" panose="05000000000000000000" pitchFamily="2" charset="2"/>
              </a:rPr>
              <a:t>the effort!</a:t>
            </a:r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2285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‘So then, while we have opportunity, let us do good to all people, and especially to those who are of the household of the faith</a:t>
            </a:r>
            <a:r>
              <a:rPr lang="en-US" dirty="0" smtClean="0"/>
              <a:t>.’ (10)</a:t>
            </a:r>
          </a:p>
        </p:txBody>
      </p:sp>
    </p:spTree>
    <p:extLst>
      <p:ext uri="{BB962C8B-B14F-4D97-AF65-F5344CB8AC3E}">
        <p14:creationId xmlns:p14="http://schemas.microsoft.com/office/powerpoint/2010/main" val="334884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‘let </a:t>
            </a:r>
            <a:r>
              <a:rPr lang="en-US" dirty="0"/>
              <a:t>us </a:t>
            </a:r>
            <a:r>
              <a:rPr lang="en-US" dirty="0">
                <a:solidFill>
                  <a:srgbClr val="FF0000"/>
                </a:solidFill>
              </a:rPr>
              <a:t>do good </a:t>
            </a:r>
            <a:r>
              <a:rPr lang="en-US" dirty="0" smtClean="0"/>
              <a:t>to </a:t>
            </a:r>
            <a:r>
              <a:rPr lang="en-US" dirty="0"/>
              <a:t>all </a:t>
            </a:r>
            <a:r>
              <a:rPr lang="en-US" dirty="0" smtClean="0"/>
              <a:t>people’</a:t>
            </a:r>
          </a:p>
          <a:p>
            <a:pPr lvl="1"/>
            <a:r>
              <a:rPr lang="en-US" dirty="0" smtClean="0"/>
              <a:t>Lit. – </a:t>
            </a:r>
            <a:r>
              <a:rPr lang="en-US" i="1" dirty="0" smtClean="0"/>
              <a:t>continuously labor </a:t>
            </a:r>
            <a:r>
              <a:rPr lang="en-US" i="1" dirty="0" smtClean="0"/>
              <a:t>at </a:t>
            </a:r>
            <a:r>
              <a:rPr lang="en-US" i="1" dirty="0" smtClean="0"/>
              <a:t>virtuous things</a:t>
            </a:r>
            <a:endParaRPr lang="en-US" i="1" dirty="0" smtClean="0"/>
          </a:p>
          <a:p>
            <a:pPr lvl="1"/>
            <a:r>
              <a:rPr lang="en-US" dirty="0" smtClean="0"/>
              <a:t>Spiritually as well as physically helpful and beneficial</a:t>
            </a:r>
          </a:p>
        </p:txBody>
      </p:sp>
    </p:spTree>
    <p:extLst>
      <p:ext uri="{BB962C8B-B14F-4D97-AF65-F5344CB8AC3E}">
        <p14:creationId xmlns:p14="http://schemas.microsoft.com/office/powerpoint/2010/main" val="254559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Take them a Meal</a:t>
            </a:r>
          </a:p>
          <a:p>
            <a:r>
              <a:rPr lang="en-US" i="1" dirty="0" smtClean="0"/>
              <a:t>Fixing it for Christ</a:t>
            </a:r>
          </a:p>
          <a:p>
            <a:r>
              <a:rPr lang="en-US" i="1" dirty="0" smtClean="0"/>
              <a:t>Benevolence Fund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50570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6:6-10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Good Things</a:t>
            </a:r>
          </a:p>
          <a:p>
            <a:r>
              <a:rPr lang="en-US" dirty="0" smtClean="0"/>
              <a:t>Don’t Give Up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217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‘and </a:t>
            </a:r>
            <a:r>
              <a:rPr lang="en-US" dirty="0"/>
              <a:t>especially to those who are of the household of the faith</a:t>
            </a:r>
            <a:r>
              <a:rPr lang="en-US" dirty="0" smtClean="0"/>
              <a:t>.’</a:t>
            </a:r>
          </a:p>
          <a:p>
            <a:pPr lvl="1"/>
            <a:r>
              <a:rPr lang="en-US" i="1" dirty="0" smtClean="0"/>
              <a:t>Family takes care of Family </a:t>
            </a:r>
            <a:r>
              <a:rPr lang="en-US" dirty="0" smtClean="0"/>
              <a:t>(1 </a:t>
            </a:r>
            <a:r>
              <a:rPr lang="en-US" dirty="0" smtClean="0"/>
              <a:t>Tim. 5:3-8)</a:t>
            </a:r>
          </a:p>
        </p:txBody>
      </p:sp>
    </p:spTree>
    <p:extLst>
      <p:ext uri="{BB962C8B-B14F-4D97-AF65-F5344CB8AC3E}">
        <p14:creationId xmlns:p14="http://schemas.microsoft.com/office/powerpoint/2010/main" val="252708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Good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‘The one who is taught the word is to share all good things with the one who teaches him.’ (6:6)</a:t>
            </a:r>
          </a:p>
          <a:p>
            <a:r>
              <a:rPr lang="en-US" sz="3600" dirty="0"/>
              <a:t>More literal: </a:t>
            </a:r>
            <a:r>
              <a:rPr lang="en-US" sz="3600" i="1" dirty="0"/>
              <a:t>And let share the one being instructed in the word with the one instructing in all good things</a:t>
            </a:r>
            <a:r>
              <a:rPr lang="en-US" sz="3600" i="1" dirty="0" smtClean="0"/>
              <a:t>.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25115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Good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‘The one who is taught the word is to </a:t>
            </a:r>
            <a:r>
              <a:rPr lang="en-US" sz="3600" dirty="0">
                <a:solidFill>
                  <a:srgbClr val="FF0000"/>
                </a:solidFill>
              </a:rPr>
              <a:t>share all good things </a:t>
            </a:r>
            <a:r>
              <a:rPr lang="en-US" sz="3600" dirty="0"/>
              <a:t>with the one who teaches him.’ (6:6)</a:t>
            </a:r>
          </a:p>
          <a:p>
            <a:r>
              <a:rPr lang="en-US" sz="3600" dirty="0"/>
              <a:t>More literal: </a:t>
            </a:r>
            <a:r>
              <a:rPr lang="en-US" sz="3600" i="1" dirty="0"/>
              <a:t>And </a:t>
            </a:r>
            <a:r>
              <a:rPr lang="en-US" sz="3600" i="1" dirty="0">
                <a:solidFill>
                  <a:srgbClr val="FF0000"/>
                </a:solidFill>
              </a:rPr>
              <a:t>let share </a:t>
            </a:r>
            <a:r>
              <a:rPr lang="en-US" sz="3600" i="1" dirty="0"/>
              <a:t>the one being instructed in the word with the one instructing </a:t>
            </a:r>
            <a:r>
              <a:rPr lang="en-US" sz="3600" i="1" dirty="0">
                <a:solidFill>
                  <a:srgbClr val="FF0000"/>
                </a:solidFill>
              </a:rPr>
              <a:t>in</a:t>
            </a:r>
            <a:r>
              <a:rPr lang="en-US" sz="3600" i="1" dirty="0"/>
              <a:t> </a:t>
            </a:r>
            <a:r>
              <a:rPr lang="en-US" sz="3600" i="1" dirty="0">
                <a:solidFill>
                  <a:srgbClr val="FF0000"/>
                </a:solidFill>
              </a:rPr>
              <a:t>all good things</a:t>
            </a:r>
            <a:r>
              <a:rPr lang="en-US" sz="3600" i="1" dirty="0" smtClean="0"/>
              <a:t>.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97461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Support?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= </a:t>
            </a:r>
            <a:r>
              <a:rPr lang="en-US" i="1" dirty="0" smtClean="0"/>
              <a:t>give to</a:t>
            </a:r>
          </a:p>
          <a:p>
            <a:r>
              <a:rPr lang="en-US" dirty="0" smtClean="0"/>
              <a:t>Good </a:t>
            </a:r>
            <a:r>
              <a:rPr lang="en-US" dirty="0" smtClean="0"/>
              <a:t>things </a:t>
            </a:r>
            <a:r>
              <a:rPr lang="en-US" dirty="0" smtClean="0"/>
              <a:t>= material goods / $</a:t>
            </a:r>
          </a:p>
          <a:p>
            <a:r>
              <a:rPr lang="en-US" dirty="0" smtClean="0"/>
              <a:t>Sowing to flesh = selfish / stingy</a:t>
            </a:r>
          </a:p>
          <a:p>
            <a:r>
              <a:rPr lang="en-US" dirty="0" smtClean="0"/>
              <a:t>Sowing to Spirit = generous</a:t>
            </a:r>
          </a:p>
        </p:txBody>
      </p:sp>
    </p:spTree>
    <p:extLst>
      <p:ext uri="{BB962C8B-B14F-4D97-AF65-F5344CB8AC3E}">
        <p14:creationId xmlns:p14="http://schemas.microsoft.com/office/powerpoint/2010/main" val="294901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Support?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your </a:t>
            </a:r>
            <a:r>
              <a:rPr lang="en-US" dirty="0" smtClean="0"/>
              <a:t>ministers (6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more you </a:t>
            </a:r>
            <a:r>
              <a:rPr lang="en-US" dirty="0"/>
              <a:t>pay your </a:t>
            </a:r>
            <a:r>
              <a:rPr lang="en-US" dirty="0" smtClean="0"/>
              <a:t>ministers, </a:t>
            </a:r>
            <a:r>
              <a:rPr lang="en-US" dirty="0" smtClean="0"/>
              <a:t>the better life will be for you (7-9)</a:t>
            </a:r>
          </a:p>
          <a:p>
            <a:r>
              <a:rPr lang="en-US" dirty="0" smtClean="0"/>
              <a:t>Give money to everyone (10)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8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Support?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Cor. 9 &amp; 2 Cor. 9 – similar language and appeal (but different)</a:t>
            </a:r>
          </a:p>
          <a:p>
            <a:r>
              <a:rPr lang="en-US" dirty="0" smtClean="0"/>
              <a:t>Seems awkward in Gal. </a:t>
            </a:r>
            <a:r>
              <a:rPr lang="en-US" dirty="0" smtClean="0"/>
              <a:t>6</a:t>
            </a:r>
          </a:p>
          <a:p>
            <a:r>
              <a:rPr lang="en-US" dirty="0" smtClean="0"/>
              <a:t>What about the word “in”?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717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6:6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And </a:t>
            </a:r>
            <a:r>
              <a:rPr lang="en-US" i="1" dirty="0">
                <a:solidFill>
                  <a:srgbClr val="FF0000"/>
                </a:solidFill>
              </a:rPr>
              <a:t>let share </a:t>
            </a:r>
            <a:r>
              <a:rPr lang="en-US" i="1" dirty="0"/>
              <a:t>the one being instructed in the word with the one instructing </a:t>
            </a:r>
            <a:r>
              <a:rPr lang="en-US" i="1" dirty="0">
                <a:solidFill>
                  <a:srgbClr val="FF0000"/>
                </a:solidFill>
              </a:rPr>
              <a:t>in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all good things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930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19972</TotalTime>
  <Words>910</Words>
  <Application>Microsoft Office PowerPoint</Application>
  <PresentationFormat>On-screen Show (16:9)</PresentationFormat>
  <Paragraphs>103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blank</vt:lpstr>
      <vt:lpstr>PowerPoint Presentation</vt:lpstr>
      <vt:lpstr>Get Busy  (Keeping in Line with the Spirit)</vt:lpstr>
      <vt:lpstr>Galatians 6:6-10</vt:lpstr>
      <vt:lpstr>Do Good Things</vt:lpstr>
      <vt:lpstr>Do Good Things</vt:lpstr>
      <vt:lpstr>Financial Support?</vt:lpstr>
      <vt:lpstr>Financial Support?</vt:lpstr>
      <vt:lpstr>Financial Support?</vt:lpstr>
      <vt:lpstr>Galatians 6:6</vt:lpstr>
      <vt:lpstr>Let Share</vt:lpstr>
      <vt:lpstr>All Good Things</vt:lpstr>
      <vt:lpstr>All Good Things</vt:lpstr>
      <vt:lpstr>All Good Things</vt:lpstr>
      <vt:lpstr>Vincent’s Word Studies</vt:lpstr>
      <vt:lpstr>All Good Things</vt:lpstr>
      <vt:lpstr>Put It Together</vt:lpstr>
      <vt:lpstr>Why Do Good Things?</vt:lpstr>
      <vt:lpstr>Sowing and Reaping</vt:lpstr>
      <vt:lpstr>Sowing and Reaping</vt:lpstr>
      <vt:lpstr>Sowing and Reaping</vt:lpstr>
      <vt:lpstr>Sowing and Reaping</vt:lpstr>
      <vt:lpstr>Sowing and Reaping</vt:lpstr>
      <vt:lpstr>Sowing and Reaping</vt:lpstr>
      <vt:lpstr>R. Alan Cole</vt:lpstr>
      <vt:lpstr>Eternal life</vt:lpstr>
      <vt:lpstr>Don’t Give Up</vt:lpstr>
      <vt:lpstr>So What?</vt:lpstr>
      <vt:lpstr>So What?</vt:lpstr>
      <vt:lpstr>So What?</vt:lpstr>
      <vt:lpstr>So What?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542</cp:revision>
  <cp:lastPrinted>2015-08-14T12:01:56Z</cp:lastPrinted>
  <dcterms:created xsi:type="dcterms:W3CDTF">2015-04-02T13:04:14Z</dcterms:created>
  <dcterms:modified xsi:type="dcterms:W3CDTF">2015-08-23T12:53:28Z</dcterms:modified>
</cp:coreProperties>
</file>