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86" r:id="rId2"/>
    <p:sldId id="256" r:id="rId3"/>
    <p:sldId id="273" r:id="rId4"/>
    <p:sldId id="257" r:id="rId5"/>
    <p:sldId id="274" r:id="rId6"/>
    <p:sldId id="260" r:id="rId7"/>
    <p:sldId id="261" r:id="rId8"/>
    <p:sldId id="275" r:id="rId9"/>
    <p:sldId id="262" r:id="rId10"/>
    <p:sldId id="265" r:id="rId11"/>
    <p:sldId id="276" r:id="rId12"/>
    <p:sldId id="268" r:id="rId13"/>
    <p:sldId id="269" r:id="rId14"/>
    <p:sldId id="270" r:id="rId15"/>
    <p:sldId id="284" r:id="rId16"/>
    <p:sldId id="278" r:id="rId17"/>
    <p:sldId id="285" r:id="rId18"/>
    <p:sldId id="281" r:id="rId19"/>
    <p:sldId id="287" r:id="rId20"/>
    <p:sldId id="279" r:id="rId21"/>
    <p:sldId id="277" r:id="rId22"/>
    <p:sldId id="271" r:id="rId23"/>
    <p:sldId id="282" r:id="rId24"/>
    <p:sldId id="280" r:id="rId25"/>
    <p:sldId id="283" r:id="rId26"/>
  </p:sldIdLst>
  <p:sldSz cx="9144000" cy="5143500" type="screen16x9"/>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2984" autoAdjust="0"/>
  </p:normalViewPr>
  <p:slideViewPr>
    <p:cSldViewPr>
      <p:cViewPr varScale="1">
        <p:scale>
          <a:sx n="88" d="100"/>
          <a:sy n="88" d="100"/>
        </p:scale>
        <p:origin x="-96" y="-720"/>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4DC101DE-8720-47E9-85C5-D1AAB3BE9F92}" type="datetimeFigureOut">
              <a:rPr lang="en-US" smtClean="0"/>
              <a:t>9/13/2015</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60EBB0FA-2B2C-43CD-97B2-6B93125AA48F}" type="slidenum">
              <a:rPr lang="en-US" smtClean="0"/>
              <a:t>‹#›</a:t>
            </a:fld>
            <a:endParaRPr lang="en-US"/>
          </a:p>
        </p:txBody>
      </p:sp>
    </p:spTree>
    <p:extLst>
      <p:ext uri="{BB962C8B-B14F-4D97-AF65-F5344CB8AC3E}">
        <p14:creationId xmlns:p14="http://schemas.microsoft.com/office/powerpoint/2010/main" val="2719798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B53699FE-FBFE-443A-93D5-6244A1DACBD2}" type="datetimeFigureOut">
              <a:rPr lang="en-US" smtClean="0"/>
              <a:t>9/13/2015</a:t>
            </a:fld>
            <a:endParaRPr lang="en-US"/>
          </a:p>
        </p:txBody>
      </p:sp>
      <p:sp>
        <p:nvSpPr>
          <p:cNvPr id="4" name="Slide Image Placeholder 3"/>
          <p:cNvSpPr>
            <a:spLocks noGrp="1" noRot="1" noChangeAspect="1"/>
          </p:cNvSpPr>
          <p:nvPr>
            <p:ph type="sldImg" idx="2"/>
          </p:nvPr>
        </p:nvSpPr>
        <p:spPr>
          <a:xfrm>
            <a:off x="2311400" y="525463"/>
            <a:ext cx="46736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F9806218-5C51-4ADB-914E-82CF7BA67A70}" type="slidenum">
              <a:rPr lang="en-US" smtClean="0"/>
              <a:t>‹#›</a:t>
            </a:fld>
            <a:endParaRPr lang="en-US"/>
          </a:p>
        </p:txBody>
      </p:sp>
    </p:spTree>
    <p:extLst>
      <p:ext uri="{BB962C8B-B14F-4D97-AF65-F5344CB8AC3E}">
        <p14:creationId xmlns:p14="http://schemas.microsoft.com/office/powerpoint/2010/main" val="2087381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christianitytoday.com/ct/2013/november/beautiful-fear-almighty-god.html?start=1"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christianitytoday.com/ct/2013/november/beautiful-fear-almighty-god.html?start=1"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EBCOT</a:t>
            </a:r>
            <a:r>
              <a:rPr lang="en-US" dirty="0" smtClean="0"/>
              <a:t> Job</a:t>
            </a:r>
            <a:r>
              <a:rPr lang="en-US" baseline="0" dirty="0" smtClean="0"/>
              <a:t> 28:28</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18</a:t>
            </a:fld>
            <a:endParaRPr lang="en-US"/>
          </a:p>
        </p:txBody>
      </p:sp>
    </p:spTree>
    <p:extLst>
      <p:ext uri="{BB962C8B-B14F-4D97-AF65-F5344CB8AC3E}">
        <p14:creationId xmlns:p14="http://schemas.microsoft.com/office/powerpoint/2010/main" val="2776611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EBCOT</a:t>
            </a:r>
            <a:r>
              <a:rPr lang="en-US" dirty="0" smtClean="0"/>
              <a:t> Job</a:t>
            </a:r>
            <a:r>
              <a:rPr lang="en-US" baseline="0" dirty="0" smtClean="0"/>
              <a:t> 28:28</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19</a:t>
            </a:fld>
            <a:endParaRPr lang="en-US"/>
          </a:p>
        </p:txBody>
      </p:sp>
    </p:spTree>
    <p:extLst>
      <p:ext uri="{BB962C8B-B14F-4D97-AF65-F5344CB8AC3E}">
        <p14:creationId xmlns:p14="http://schemas.microsoft.com/office/powerpoint/2010/main" val="2776611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u="sng" dirty="0">
                <a:hlinkClick r:id="rId3"/>
              </a:rPr>
              <a:t>http://www.christianitytoday.com/ct/2013/november/beautiful-fear-almighty-god.html?start=1</a:t>
            </a:r>
            <a:r>
              <a:rPr lang="en-US" dirty="0"/>
              <a:t> </a:t>
            </a:r>
          </a:p>
          <a:p>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20</a:t>
            </a:fld>
            <a:endParaRPr lang="en-US"/>
          </a:p>
        </p:txBody>
      </p:sp>
    </p:spTree>
    <p:extLst>
      <p:ext uri="{BB962C8B-B14F-4D97-AF65-F5344CB8AC3E}">
        <p14:creationId xmlns:p14="http://schemas.microsoft.com/office/powerpoint/2010/main" val="4268109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Ps. 15, </a:t>
            </a:r>
            <a:r>
              <a:rPr lang="en-US" dirty="0" err="1" smtClean="0"/>
              <a:t>pg</a:t>
            </a:r>
            <a:r>
              <a:rPr lang="en-US" dirty="0" smtClean="0"/>
              <a:t> 93</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21</a:t>
            </a:fld>
            <a:endParaRPr lang="en-US"/>
          </a:p>
        </p:txBody>
      </p:sp>
    </p:spTree>
    <p:extLst>
      <p:ext uri="{BB962C8B-B14F-4D97-AF65-F5344CB8AC3E}">
        <p14:creationId xmlns:p14="http://schemas.microsoft.com/office/powerpoint/2010/main" val="2633863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Ps. 15, </a:t>
            </a:r>
            <a:r>
              <a:rPr lang="en-US" dirty="0" err="1" smtClean="0"/>
              <a:t>pg</a:t>
            </a:r>
            <a:r>
              <a:rPr lang="en-US" dirty="0" smtClean="0"/>
              <a:t> 94</a:t>
            </a:r>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23</a:t>
            </a:fld>
            <a:endParaRPr lang="en-US"/>
          </a:p>
        </p:txBody>
      </p:sp>
    </p:spTree>
    <p:extLst>
      <p:ext uri="{BB962C8B-B14F-4D97-AF65-F5344CB8AC3E}">
        <p14:creationId xmlns:p14="http://schemas.microsoft.com/office/powerpoint/2010/main" val="210509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u="sng" dirty="0">
                <a:hlinkClick r:id="rId3"/>
              </a:rPr>
              <a:t>http://www.christianitytoday.com/ct/2013/november/beautiful-fear-almighty-god.html?start=1</a:t>
            </a:r>
            <a:r>
              <a:rPr lang="en-US" dirty="0"/>
              <a:t> </a:t>
            </a:r>
          </a:p>
          <a:p>
            <a:endParaRPr lang="en-US" dirty="0"/>
          </a:p>
        </p:txBody>
      </p:sp>
      <p:sp>
        <p:nvSpPr>
          <p:cNvPr id="4" name="Slide Number Placeholder 3"/>
          <p:cNvSpPr>
            <a:spLocks noGrp="1"/>
          </p:cNvSpPr>
          <p:nvPr>
            <p:ph type="sldNum" sz="quarter" idx="10"/>
          </p:nvPr>
        </p:nvSpPr>
        <p:spPr/>
        <p:txBody>
          <a:bodyPr/>
          <a:lstStyle/>
          <a:p>
            <a:fld id="{F9806218-5C51-4ADB-914E-82CF7BA67A70}" type="slidenum">
              <a:rPr lang="en-US" smtClean="0"/>
              <a:t>24</a:t>
            </a:fld>
            <a:endParaRPr lang="en-US"/>
          </a:p>
        </p:txBody>
      </p:sp>
    </p:spTree>
    <p:extLst>
      <p:ext uri="{BB962C8B-B14F-4D97-AF65-F5344CB8AC3E}">
        <p14:creationId xmlns:p14="http://schemas.microsoft.com/office/powerpoint/2010/main" val="4268109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normAutofit/>
          </a:bodyPr>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AC9C64-4D6E-469D-89D9-615E77F6A964}" type="datetimeFigureOut">
              <a:rPr lang="en-US" smtClean="0"/>
              <a:t>9/13/2015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0992941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alpha val="85000"/>
            </a:schemeClr>
          </a:solidFill>
          <a:effectLst>
            <a:softEdge rad="31750"/>
          </a:effectLst>
        </p:spPr>
        <p:txBody>
          <a:bodyPr/>
          <a:lstStyle/>
          <a:p>
            <a:r>
              <a:rPr lang="en-US" dirty="0" smtClean="0"/>
              <a:t>Click to edit Master title style</a:t>
            </a:r>
            <a:endParaRPr lang="en-US" dirty="0"/>
          </a:p>
        </p:txBody>
      </p:sp>
      <p:sp>
        <p:nvSpPr>
          <p:cNvPr id="3" name="Content Placeholder 2"/>
          <p:cNvSpPr>
            <a:spLocks noGrp="1"/>
          </p:cNvSpPr>
          <p:nvPr>
            <p:ph idx="1"/>
          </p:nvPr>
        </p:nvSpPr>
        <p:spPr>
          <a:solidFill>
            <a:schemeClr val="bg2">
              <a:alpha val="85000"/>
            </a:schemeClr>
          </a:solidFill>
          <a:effectLst>
            <a:softEdge rad="31750"/>
          </a:effectLst>
        </p:spPr>
        <p:txBody>
          <a:bodyPr/>
          <a:lstStyle>
            <a:lvl1pPr>
              <a:defRPr sz="4400"/>
            </a:lvl1pPr>
            <a:lvl2pPr>
              <a:defRPr sz="4400"/>
            </a:lvl2pPr>
            <a:lvl3pPr>
              <a:defRPr sz="4400"/>
            </a:lvl3pPr>
            <a:lvl4pPr>
              <a:defRPr sz="44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10"/>
          </p:nvPr>
        </p:nvSpPr>
        <p:spPr/>
        <p:txBody>
          <a:bodyPr/>
          <a:lstStyle/>
          <a:p>
            <a:fld id="{3FAC9C64-4D6E-469D-89D9-615E77F6A964}" type="datetimeFigureOut">
              <a:rPr lang="en-US" smtClean="0"/>
              <a:t>9/13/2015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5206653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C9C64-4D6E-469D-89D9-615E77F6A964}" type="datetimeFigureOut">
              <a:rPr lang="en-US" smtClean="0"/>
              <a:t>9/13/2015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9198128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3200"/>
            </a:lvl1pPr>
            <a:lvl2pPr>
              <a:defRPr sz="3200"/>
            </a:lvl2pPr>
            <a:lvl3pPr>
              <a:defRPr sz="3200"/>
            </a:lvl3pPr>
            <a:lvl4pPr>
              <a:defRPr sz="3200"/>
            </a:lvl4pPr>
            <a:lvl5pPr>
              <a:defRPr sz="3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AC9C64-4D6E-469D-89D9-615E77F6A964}" type="datetimeFigureOut">
              <a:rPr lang="en-US" smtClean="0"/>
              <a:t>9/13/2015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631878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AC9C64-4D6E-469D-89D9-615E77F6A964}" type="datetimeFigureOut">
              <a:rPr lang="en-US" smtClean="0"/>
              <a:t>9/13/2015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29913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AC9C64-4D6E-469D-89D9-615E77F6A964}" type="datetimeFigureOut">
              <a:rPr lang="en-US" smtClean="0"/>
              <a:t>9/13/2015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16849737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C9C64-4D6E-469D-89D9-615E77F6A964}" type="datetimeFigureOut">
              <a:rPr lang="en-US" smtClean="0"/>
              <a:t>9/13/2015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3844387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9/13/2015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88912430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AC9C64-4D6E-469D-89D9-615E77F6A964}" type="datetimeFigureOut">
              <a:rPr lang="en-US" smtClean="0"/>
              <a:t>9/13/2015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00D195-23BA-4E81-885B-8A5FC7E562E4}" type="slidenum">
              <a:rPr lang="en-US" smtClean="0"/>
              <a:t>‹#›</a:t>
            </a:fld>
            <a:endParaRPr lang="en-US"/>
          </a:p>
        </p:txBody>
      </p:sp>
    </p:spTree>
    <p:extLst>
      <p:ext uri="{BB962C8B-B14F-4D97-AF65-F5344CB8AC3E}">
        <p14:creationId xmlns:p14="http://schemas.microsoft.com/office/powerpoint/2010/main" val="26737187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FAC9C64-4D6E-469D-89D9-615E77F6A964}" type="datetimeFigureOut">
              <a:rPr lang="en-US" smtClean="0"/>
              <a:t>9/13/2015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800D195-23BA-4E81-885B-8A5FC7E562E4}" type="slidenum">
              <a:rPr lang="en-US" smtClean="0"/>
              <a:t>‹#›</a:t>
            </a:fld>
            <a:endParaRPr lang="en-US"/>
          </a:p>
        </p:txBody>
      </p:sp>
    </p:spTree>
    <p:extLst>
      <p:ext uri="{BB962C8B-B14F-4D97-AF65-F5344CB8AC3E}">
        <p14:creationId xmlns:p14="http://schemas.microsoft.com/office/powerpoint/2010/main" val="37764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42096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p:txBody>
          <a:bodyPr/>
          <a:lstStyle/>
          <a:p>
            <a:r>
              <a:rPr lang="en-US" dirty="0"/>
              <a:t>In whose eyes a reprobate is </a:t>
            </a:r>
            <a:r>
              <a:rPr lang="en-US" dirty="0" smtClean="0"/>
              <a:t>despised</a:t>
            </a:r>
          </a:p>
          <a:p>
            <a:pPr lvl="1"/>
            <a:r>
              <a:rPr lang="en-US" dirty="0" smtClean="0"/>
              <a:t>Or, “he is despised in his own </a:t>
            </a:r>
            <a:r>
              <a:rPr lang="en-US" dirty="0" smtClean="0"/>
              <a:t>eyes [and] worthless</a:t>
            </a:r>
            <a:r>
              <a:rPr lang="en-US" dirty="0" smtClean="0"/>
              <a:t>”</a:t>
            </a:r>
          </a:p>
        </p:txBody>
      </p:sp>
    </p:spTree>
    <p:extLst>
      <p:ext uri="{BB962C8B-B14F-4D97-AF65-F5344CB8AC3E}">
        <p14:creationId xmlns:p14="http://schemas.microsoft.com/office/powerpoint/2010/main" val="33581512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p:txBody>
          <a:bodyPr/>
          <a:lstStyle/>
          <a:p>
            <a:r>
              <a:rPr lang="en-US" dirty="0" smtClean="0"/>
              <a:t>But </a:t>
            </a:r>
            <a:r>
              <a:rPr lang="en-US" dirty="0"/>
              <a:t>who honors those who fear the </a:t>
            </a:r>
            <a:r>
              <a:rPr lang="en-US" dirty="0" smtClean="0"/>
              <a:t>Lord</a:t>
            </a:r>
          </a:p>
          <a:p>
            <a:pPr lvl="1"/>
            <a:r>
              <a:rPr lang="en-US" dirty="0" smtClean="0"/>
              <a:t>Character, not circumstances</a:t>
            </a:r>
          </a:p>
          <a:p>
            <a:pPr lvl="1"/>
            <a:r>
              <a:rPr lang="en-US" dirty="0" smtClean="0"/>
              <a:t>He honors what God honors</a:t>
            </a:r>
            <a:endParaRPr lang="en-US" dirty="0"/>
          </a:p>
        </p:txBody>
      </p:sp>
    </p:spTree>
    <p:extLst>
      <p:ext uri="{BB962C8B-B14F-4D97-AF65-F5344CB8AC3E}">
        <p14:creationId xmlns:p14="http://schemas.microsoft.com/office/powerpoint/2010/main" val="1611664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p:txBody>
          <a:bodyPr/>
          <a:lstStyle/>
          <a:p>
            <a:r>
              <a:rPr lang="en-US" dirty="0"/>
              <a:t>He swears to his own hurt and does not </a:t>
            </a:r>
            <a:r>
              <a:rPr lang="en-US" dirty="0" smtClean="0"/>
              <a:t>change</a:t>
            </a:r>
          </a:p>
          <a:p>
            <a:pPr lvl="1"/>
            <a:r>
              <a:rPr lang="en-US" dirty="0" smtClean="0"/>
              <a:t>Lev. 5:4</a:t>
            </a:r>
          </a:p>
        </p:txBody>
      </p:sp>
    </p:spTree>
    <p:extLst>
      <p:ext uri="{BB962C8B-B14F-4D97-AF65-F5344CB8AC3E}">
        <p14:creationId xmlns:p14="http://schemas.microsoft.com/office/powerpoint/2010/main" val="524298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p:txBody>
          <a:bodyPr/>
          <a:lstStyle/>
          <a:p>
            <a:r>
              <a:rPr lang="en-US" dirty="0"/>
              <a:t>He does not put out his money at </a:t>
            </a:r>
            <a:r>
              <a:rPr lang="en-US" dirty="0" smtClean="0"/>
              <a:t>interest</a:t>
            </a:r>
          </a:p>
          <a:p>
            <a:pPr lvl="1"/>
            <a:r>
              <a:rPr lang="en-US" dirty="0" smtClean="0"/>
              <a:t>Oppressing the poor: Ex. 22:25; </a:t>
            </a:r>
            <a:r>
              <a:rPr lang="en-US" dirty="0"/>
              <a:t>Neh. 5; </a:t>
            </a:r>
            <a:r>
              <a:rPr lang="en-US" dirty="0" smtClean="0"/>
              <a:t>Prov. 19:17; Matt. 25:27</a:t>
            </a:r>
          </a:p>
        </p:txBody>
      </p:sp>
    </p:spTree>
    <p:extLst>
      <p:ext uri="{BB962C8B-B14F-4D97-AF65-F5344CB8AC3E}">
        <p14:creationId xmlns:p14="http://schemas.microsoft.com/office/powerpoint/2010/main" val="2194623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p:txBody>
          <a:bodyPr/>
          <a:lstStyle/>
          <a:p>
            <a:r>
              <a:rPr lang="en-US" dirty="0"/>
              <a:t>Nor does he take a bribe against the </a:t>
            </a:r>
            <a:r>
              <a:rPr lang="en-US" dirty="0" smtClean="0"/>
              <a:t>innocent</a:t>
            </a:r>
          </a:p>
          <a:p>
            <a:pPr lvl="1"/>
            <a:r>
              <a:rPr lang="en-US" dirty="0" smtClean="0"/>
              <a:t>Ex. 23:8; Deut. 10:17</a:t>
            </a:r>
          </a:p>
        </p:txBody>
      </p:sp>
    </p:spTree>
    <p:extLst>
      <p:ext uri="{BB962C8B-B14F-4D97-AF65-F5344CB8AC3E}">
        <p14:creationId xmlns:p14="http://schemas.microsoft.com/office/powerpoint/2010/main" val="2571259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p:txBody>
          <a:bodyPr/>
          <a:lstStyle/>
          <a:p>
            <a:r>
              <a:rPr lang="en-US" dirty="0" smtClean="0"/>
              <a:t>The Bottom Line: </a:t>
            </a:r>
          </a:p>
        </p:txBody>
      </p:sp>
      <p:sp>
        <p:nvSpPr>
          <p:cNvPr id="4" name="Rectangle 3"/>
          <p:cNvSpPr/>
          <p:nvPr/>
        </p:nvSpPr>
        <p:spPr>
          <a:xfrm>
            <a:off x="963255" y="2486620"/>
            <a:ext cx="721749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Obey God and Avoid Evil</a:t>
            </a:r>
          </a:p>
        </p:txBody>
      </p:sp>
    </p:spTree>
    <p:extLst>
      <p:ext uri="{BB962C8B-B14F-4D97-AF65-F5344CB8AC3E}">
        <p14:creationId xmlns:p14="http://schemas.microsoft.com/office/powerpoint/2010/main" val="23220011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a:xfrm>
            <a:off x="457200" y="1200151"/>
            <a:ext cx="8382000" cy="3394472"/>
          </a:xfrm>
        </p:spPr>
        <p:txBody>
          <a:bodyPr/>
          <a:lstStyle/>
          <a:p>
            <a:r>
              <a:rPr lang="en-US" sz="4000" dirty="0"/>
              <a:t>Do not be wise in your own eyes; fear the LORD and shun evil. </a:t>
            </a:r>
            <a:r>
              <a:rPr lang="en-US" sz="4000" dirty="0" smtClean="0"/>
              <a:t>- Prov</a:t>
            </a:r>
            <a:r>
              <a:rPr lang="en-US" sz="4000" dirty="0"/>
              <a:t>. 3:7 </a:t>
            </a:r>
            <a:endParaRPr lang="en-US" sz="4000" dirty="0" smtClean="0"/>
          </a:p>
          <a:p>
            <a:r>
              <a:rPr lang="en-US" sz="4000" dirty="0"/>
              <a:t>The fear of the Lord is to hate </a:t>
            </a:r>
            <a:r>
              <a:rPr lang="en-US" sz="4000" dirty="0" smtClean="0"/>
              <a:t>evil – Prov. 8:13</a:t>
            </a:r>
          </a:p>
        </p:txBody>
      </p:sp>
    </p:spTree>
    <p:extLst>
      <p:ext uri="{BB962C8B-B14F-4D97-AF65-F5344CB8AC3E}">
        <p14:creationId xmlns:p14="http://schemas.microsoft.com/office/powerpoint/2010/main" val="26001964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a:xfrm>
            <a:off x="457200" y="1200151"/>
            <a:ext cx="8382000" cy="3394472"/>
          </a:xfrm>
        </p:spPr>
        <p:txBody>
          <a:bodyPr/>
          <a:lstStyle/>
          <a:p>
            <a:r>
              <a:rPr lang="en-US" sz="4000" dirty="0" smtClean="0"/>
              <a:t>…by </a:t>
            </a:r>
            <a:r>
              <a:rPr lang="en-US" sz="4000" dirty="0"/>
              <a:t>the fear of the Lord one keeps away from </a:t>
            </a:r>
            <a:r>
              <a:rPr lang="en-US" sz="4000" dirty="0" smtClean="0"/>
              <a:t>evil – Prov. 16:6</a:t>
            </a:r>
          </a:p>
          <a:p>
            <a:r>
              <a:rPr lang="en-US" sz="4000" dirty="0"/>
              <a:t>The reward of humility and the fear of the </a:t>
            </a:r>
            <a:r>
              <a:rPr lang="en-US" sz="4000" dirty="0" smtClean="0"/>
              <a:t>Lord are </a:t>
            </a:r>
            <a:r>
              <a:rPr lang="en-US" sz="4000" dirty="0"/>
              <a:t>riches, honor and </a:t>
            </a:r>
            <a:r>
              <a:rPr lang="en-US" sz="4000" dirty="0" smtClean="0"/>
              <a:t>life. – Prov. 22:4</a:t>
            </a:r>
          </a:p>
        </p:txBody>
      </p:sp>
    </p:spTree>
    <p:extLst>
      <p:ext uri="{BB962C8B-B14F-4D97-AF65-F5344CB8AC3E}">
        <p14:creationId xmlns:p14="http://schemas.microsoft.com/office/powerpoint/2010/main" val="5996786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lstStyle/>
          <a:p>
            <a:pPr marL="0" indent="0">
              <a:buNone/>
            </a:pPr>
            <a:r>
              <a:rPr lang="en-US" dirty="0" smtClean="0"/>
              <a:t>“</a:t>
            </a:r>
            <a:r>
              <a:rPr lang="en-US" dirty="0"/>
              <a:t>To acknowledge him as God and live within the sphere of his life-giving precepts is wisdom for man (</a:t>
            </a:r>
            <a:r>
              <a:rPr lang="en-US" dirty="0" err="1"/>
              <a:t>Deut</a:t>
            </a:r>
            <a:r>
              <a:rPr lang="en-US" dirty="0"/>
              <a:t> 4:5-6; Ps 111:10; </a:t>
            </a:r>
            <a:r>
              <a:rPr lang="en-US" dirty="0" err="1"/>
              <a:t>Prov</a:t>
            </a:r>
            <a:r>
              <a:rPr lang="en-US" dirty="0"/>
              <a:t> 8:4-9; 9:10</a:t>
            </a:r>
            <a:r>
              <a:rPr lang="en-US" dirty="0" smtClean="0"/>
              <a:t>).” </a:t>
            </a:r>
            <a:r>
              <a:rPr lang="en-US" dirty="0" err="1" smtClean="0"/>
              <a:t>EBCOT</a:t>
            </a:r>
            <a:endParaRPr lang="en-US" dirty="0" smtClean="0"/>
          </a:p>
        </p:txBody>
      </p:sp>
    </p:spTree>
    <p:extLst>
      <p:ext uri="{BB962C8B-B14F-4D97-AF65-F5344CB8AC3E}">
        <p14:creationId xmlns:p14="http://schemas.microsoft.com/office/powerpoint/2010/main" val="17812089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‘But That’s the OT’</a:t>
            </a:r>
            <a:endParaRPr lang="en-US" i="1" dirty="0"/>
          </a:p>
        </p:txBody>
      </p:sp>
      <p:sp>
        <p:nvSpPr>
          <p:cNvPr id="3" name="Content Placeholder 2"/>
          <p:cNvSpPr>
            <a:spLocks noGrp="1"/>
          </p:cNvSpPr>
          <p:nvPr>
            <p:ph idx="1"/>
          </p:nvPr>
        </p:nvSpPr>
        <p:spPr>
          <a:xfrm>
            <a:off x="457200" y="1200150"/>
            <a:ext cx="8229600" cy="3733799"/>
          </a:xfrm>
        </p:spPr>
        <p:txBody>
          <a:bodyPr/>
          <a:lstStyle/>
          <a:p>
            <a:r>
              <a:rPr lang="en-US" sz="4000" dirty="0"/>
              <a:t>Opening his mouth, Peter said</a:t>
            </a:r>
            <a:r>
              <a:rPr lang="en-US" sz="4000" dirty="0" smtClean="0"/>
              <a:t>: “</a:t>
            </a:r>
            <a:r>
              <a:rPr lang="en-US" sz="4000" dirty="0"/>
              <a:t>I most certainly understand now that God is not one to show partiality, </a:t>
            </a:r>
            <a:r>
              <a:rPr lang="en-US" sz="4000" dirty="0" smtClean="0"/>
              <a:t>but </a:t>
            </a:r>
            <a:r>
              <a:rPr lang="en-US" sz="4000" dirty="0"/>
              <a:t>in every nation the man who fears Him and does what is right is welcome to Him</a:t>
            </a:r>
            <a:r>
              <a:rPr lang="en-US" sz="4000" dirty="0" smtClean="0"/>
              <a:t>.” – Acts 10:34-35</a:t>
            </a:r>
            <a:endParaRPr lang="en-US" sz="4000" dirty="0"/>
          </a:p>
        </p:txBody>
      </p:sp>
    </p:spTree>
    <p:extLst>
      <p:ext uri="{BB962C8B-B14F-4D97-AF65-F5344CB8AC3E}">
        <p14:creationId xmlns:p14="http://schemas.microsoft.com/office/powerpoint/2010/main" val="2146605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2">
              <a:alpha val="85000"/>
            </a:schemeClr>
          </a:solidFill>
          <a:effectLst>
            <a:softEdge rad="31750"/>
          </a:effectLst>
        </p:spPr>
        <p:txBody>
          <a:bodyPr/>
          <a:lstStyle/>
          <a:p>
            <a:r>
              <a:rPr lang="en-US" i="1" dirty="0" smtClean="0"/>
              <a:t>Living in Fellowship with God</a:t>
            </a:r>
            <a:endParaRPr lang="en-US" i="1" dirty="0"/>
          </a:p>
        </p:txBody>
      </p:sp>
      <p:sp>
        <p:nvSpPr>
          <p:cNvPr id="3" name="Subtitle 2"/>
          <p:cNvSpPr>
            <a:spLocks noGrp="1"/>
          </p:cNvSpPr>
          <p:nvPr>
            <p:ph type="subTitle" idx="1"/>
          </p:nvPr>
        </p:nvSpPr>
        <p:spPr>
          <a:xfrm>
            <a:off x="1371600" y="2914650"/>
            <a:ext cx="6400800" cy="800100"/>
          </a:xfrm>
          <a:solidFill>
            <a:schemeClr val="bg2">
              <a:alpha val="85000"/>
            </a:schemeClr>
          </a:solidFill>
          <a:effectLst>
            <a:softEdge rad="31750"/>
          </a:effectLst>
        </p:spPr>
        <p:txBody>
          <a:bodyPr/>
          <a:lstStyle/>
          <a:p>
            <a:r>
              <a:rPr lang="en-US" dirty="0" smtClean="0"/>
              <a:t>Psalm 15</a:t>
            </a:r>
            <a:endParaRPr lang="en-US" dirty="0"/>
          </a:p>
        </p:txBody>
      </p:sp>
    </p:spTree>
    <p:extLst>
      <p:ext uri="{BB962C8B-B14F-4D97-AF65-F5344CB8AC3E}">
        <p14:creationId xmlns:p14="http://schemas.microsoft.com/office/powerpoint/2010/main" val="29541653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8150"/>
            <a:ext cx="8382000" cy="4156473"/>
          </a:xfrm>
        </p:spPr>
        <p:txBody>
          <a:bodyPr/>
          <a:lstStyle/>
          <a:p>
            <a:pPr marL="0" indent="0">
              <a:buNone/>
            </a:pPr>
            <a:r>
              <a:rPr lang="en-US" sz="3800" dirty="0"/>
              <a:t>“If we fear God, then we will become judicious, understanding, knowledgeable, and astute. Perhaps we have abandoned teaching about the fear of the Lord because, really, we no longer want to be wise. Loved, yes. Comforted, hopeful, forgiven—yes. But not wise</a:t>
            </a:r>
            <a:r>
              <a:rPr lang="en-US" sz="3800" dirty="0" smtClean="0"/>
              <a:t>.”</a:t>
            </a:r>
            <a:r>
              <a:rPr lang="en-US" sz="3800" dirty="0"/>
              <a:t> </a:t>
            </a:r>
            <a:r>
              <a:rPr lang="en-US" sz="3800" dirty="0" smtClean="0"/>
              <a:t>(Mark Galli)</a:t>
            </a:r>
            <a:endParaRPr lang="en-US" sz="3800" dirty="0"/>
          </a:p>
        </p:txBody>
      </p:sp>
    </p:spTree>
    <p:extLst>
      <p:ext uri="{BB962C8B-B14F-4D97-AF65-F5344CB8AC3E}">
        <p14:creationId xmlns:p14="http://schemas.microsoft.com/office/powerpoint/2010/main" val="22711553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Pulpit Commentary</a:t>
            </a:r>
            <a:endParaRPr lang="en-US" dirty="0"/>
          </a:p>
        </p:txBody>
      </p:sp>
      <p:sp>
        <p:nvSpPr>
          <p:cNvPr id="3" name="Content Placeholder 2"/>
          <p:cNvSpPr>
            <a:spLocks noGrp="1"/>
          </p:cNvSpPr>
          <p:nvPr>
            <p:ph idx="1"/>
          </p:nvPr>
        </p:nvSpPr>
        <p:spPr>
          <a:xfrm>
            <a:off x="457200" y="1200150"/>
            <a:ext cx="8229600" cy="3581399"/>
          </a:xfrm>
        </p:spPr>
        <p:txBody>
          <a:bodyPr/>
          <a:lstStyle/>
          <a:p>
            <a:pPr marL="0" indent="0">
              <a:buNone/>
            </a:pPr>
            <a:r>
              <a:rPr lang="en-US" dirty="0" smtClean="0"/>
              <a:t>“This is no impossible picture of ideal perfection—simply a description of wholehearted obedience.  Our Lord and </a:t>
            </a:r>
            <a:r>
              <a:rPr lang="en-US" dirty="0" err="1" smtClean="0"/>
              <a:t>Saviour</a:t>
            </a:r>
            <a:r>
              <a:rPr lang="en-US" dirty="0" smtClean="0"/>
              <a:t> expects no less.”  </a:t>
            </a:r>
            <a:endParaRPr lang="en-US" dirty="0"/>
          </a:p>
        </p:txBody>
      </p:sp>
    </p:spTree>
    <p:extLst>
      <p:ext uri="{BB962C8B-B14F-4D97-AF65-F5344CB8AC3E}">
        <p14:creationId xmlns:p14="http://schemas.microsoft.com/office/powerpoint/2010/main" val="7644095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Result</a:t>
            </a:r>
            <a:endParaRPr lang="en-US" dirty="0"/>
          </a:p>
        </p:txBody>
      </p:sp>
      <p:sp>
        <p:nvSpPr>
          <p:cNvPr id="3" name="Content Placeholder 2"/>
          <p:cNvSpPr>
            <a:spLocks noGrp="1"/>
          </p:cNvSpPr>
          <p:nvPr>
            <p:ph idx="1"/>
          </p:nvPr>
        </p:nvSpPr>
        <p:spPr/>
        <p:txBody>
          <a:bodyPr/>
          <a:lstStyle/>
          <a:p>
            <a:r>
              <a:rPr lang="en-US" dirty="0"/>
              <a:t>He who does these things will never be </a:t>
            </a:r>
            <a:r>
              <a:rPr lang="en-US" dirty="0" smtClean="0"/>
              <a:t>shaken</a:t>
            </a:r>
          </a:p>
          <a:p>
            <a:pPr lvl="1"/>
            <a:r>
              <a:rPr lang="en-US" dirty="0"/>
              <a:t>Matt. </a:t>
            </a:r>
            <a:r>
              <a:rPr lang="en-US" dirty="0" smtClean="0"/>
              <a:t>7:21-27; Luke 6:46-49</a:t>
            </a:r>
          </a:p>
          <a:p>
            <a:pPr lvl="1"/>
            <a:r>
              <a:rPr lang="en-US" dirty="0" smtClean="0"/>
              <a:t>Prov. 19:23</a:t>
            </a:r>
            <a:endParaRPr lang="en-US" dirty="0" smtClean="0"/>
          </a:p>
        </p:txBody>
      </p:sp>
    </p:spTree>
    <p:extLst>
      <p:ext uri="{BB962C8B-B14F-4D97-AF65-F5344CB8AC3E}">
        <p14:creationId xmlns:p14="http://schemas.microsoft.com/office/powerpoint/2010/main" val="31987053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Pulpit Commentary</a:t>
            </a:r>
          </a:p>
        </p:txBody>
      </p:sp>
      <p:sp>
        <p:nvSpPr>
          <p:cNvPr id="3" name="Content Placeholder 2"/>
          <p:cNvSpPr>
            <a:spLocks noGrp="1"/>
          </p:cNvSpPr>
          <p:nvPr>
            <p:ph idx="1"/>
          </p:nvPr>
        </p:nvSpPr>
        <p:spPr/>
        <p:txBody>
          <a:bodyPr/>
          <a:lstStyle/>
          <a:p>
            <a:pPr marL="0" indent="0">
              <a:buNone/>
            </a:pPr>
            <a:r>
              <a:rPr lang="en-US" dirty="0" smtClean="0"/>
              <a:t>“…it is not his excellence that ensures this security; but the grace of God </a:t>
            </a:r>
            <a:r>
              <a:rPr lang="en-US" dirty="0" err="1" smtClean="0"/>
              <a:t>honours</a:t>
            </a:r>
            <a:r>
              <a:rPr lang="en-US" dirty="0" smtClean="0"/>
              <a:t> a man whose faith and works accord with his will.”</a:t>
            </a:r>
          </a:p>
        </p:txBody>
      </p:sp>
    </p:spTree>
    <p:extLst>
      <p:ext uri="{BB962C8B-B14F-4D97-AF65-F5344CB8AC3E}">
        <p14:creationId xmlns:p14="http://schemas.microsoft.com/office/powerpoint/2010/main" val="130117838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8150"/>
            <a:ext cx="8382000" cy="4156473"/>
          </a:xfrm>
        </p:spPr>
        <p:txBody>
          <a:bodyPr/>
          <a:lstStyle/>
          <a:p>
            <a:pPr marL="0" indent="0">
              <a:buNone/>
            </a:pPr>
            <a:r>
              <a:rPr lang="en-US" sz="3800" dirty="0"/>
              <a:t>“…to know this beautiful fear is to know grace, for "his mercy is for those who fear him from generation to generation" (Luke 1:50, </a:t>
            </a:r>
            <a:r>
              <a:rPr lang="en-US" sz="3800" dirty="0" err="1"/>
              <a:t>ESV</a:t>
            </a:r>
            <a:r>
              <a:rPr lang="en-US" sz="3800" dirty="0"/>
              <a:t>). And to know beautiful fear is to become like Christ, who, according to Isaiah, is one whose "delight shall be in the fear of the Lord" (11:3, </a:t>
            </a:r>
            <a:r>
              <a:rPr lang="en-US" sz="3800" dirty="0" err="1"/>
              <a:t>ESV</a:t>
            </a:r>
            <a:r>
              <a:rPr lang="en-US" sz="3800" dirty="0" smtClean="0"/>
              <a:t>).” (Galli)</a:t>
            </a:r>
            <a:endParaRPr lang="en-US" sz="3800" dirty="0"/>
          </a:p>
        </p:txBody>
      </p:sp>
    </p:spTree>
    <p:extLst>
      <p:ext uri="{BB962C8B-B14F-4D97-AF65-F5344CB8AC3E}">
        <p14:creationId xmlns:p14="http://schemas.microsoft.com/office/powerpoint/2010/main" val="32574602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a:t>
            </a:r>
            <a:endParaRPr lang="en-US" dirty="0"/>
          </a:p>
        </p:txBody>
      </p:sp>
      <p:sp>
        <p:nvSpPr>
          <p:cNvPr id="3" name="Content Placeholder 2"/>
          <p:cNvSpPr>
            <a:spLocks noGrp="1"/>
          </p:cNvSpPr>
          <p:nvPr>
            <p:ph idx="1"/>
          </p:nvPr>
        </p:nvSpPr>
        <p:spPr>
          <a:xfrm>
            <a:off x="457200" y="1200150"/>
            <a:ext cx="8229600" cy="3810000"/>
          </a:xfrm>
        </p:spPr>
        <p:txBody>
          <a:bodyPr/>
          <a:lstStyle/>
          <a:p>
            <a:r>
              <a:rPr lang="en-US" dirty="0" smtClean="0"/>
              <a:t>We need to humble ourselves</a:t>
            </a:r>
          </a:p>
          <a:p>
            <a:r>
              <a:rPr lang="en-US" dirty="0" smtClean="0"/>
              <a:t>Learn </a:t>
            </a:r>
            <a:r>
              <a:rPr lang="en-US" dirty="0" smtClean="0"/>
              <a:t>to fear the </a:t>
            </a:r>
            <a:r>
              <a:rPr lang="en-US" dirty="0" smtClean="0"/>
              <a:t>Lord (Ps. 34)</a:t>
            </a:r>
            <a:endParaRPr lang="en-US" dirty="0" smtClean="0"/>
          </a:p>
          <a:p>
            <a:r>
              <a:rPr lang="en-US" dirty="0" smtClean="0"/>
              <a:t>Avoid evil, pursue holiness - 2 Cor. 7:1</a:t>
            </a:r>
          </a:p>
          <a:p>
            <a:r>
              <a:rPr lang="en-US" dirty="0"/>
              <a:t>Intimate </a:t>
            </a:r>
            <a:r>
              <a:rPr lang="en-US" dirty="0" smtClean="0"/>
              <a:t>fellowship – Jn. </a:t>
            </a:r>
            <a:r>
              <a:rPr lang="en-US" dirty="0"/>
              <a:t>14:18-24</a:t>
            </a:r>
            <a:endParaRPr lang="en-US" dirty="0"/>
          </a:p>
        </p:txBody>
      </p:sp>
    </p:spTree>
    <p:extLst>
      <p:ext uri="{BB962C8B-B14F-4D97-AF65-F5344CB8AC3E}">
        <p14:creationId xmlns:p14="http://schemas.microsoft.com/office/powerpoint/2010/main" val="5960855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a:t>
            </a:r>
            <a:endParaRPr lang="en-US" dirty="0"/>
          </a:p>
        </p:txBody>
      </p:sp>
      <p:sp>
        <p:nvSpPr>
          <p:cNvPr id="3" name="Content Placeholder 2"/>
          <p:cNvSpPr>
            <a:spLocks noGrp="1"/>
          </p:cNvSpPr>
          <p:nvPr>
            <p:ph idx="1"/>
          </p:nvPr>
        </p:nvSpPr>
        <p:spPr>
          <a:xfrm>
            <a:off x="457200" y="1200150"/>
            <a:ext cx="8229600" cy="3733799"/>
          </a:xfrm>
        </p:spPr>
        <p:txBody>
          <a:bodyPr/>
          <a:lstStyle/>
          <a:p>
            <a:r>
              <a:rPr lang="en-US" dirty="0" smtClean="0"/>
              <a:t>Your tent?  Holy hill?</a:t>
            </a:r>
          </a:p>
          <a:p>
            <a:pPr lvl="1"/>
            <a:r>
              <a:rPr lang="en-US" dirty="0" smtClean="0"/>
              <a:t>The Tabernacle on Mt. Zion – 2 Sam. 7</a:t>
            </a:r>
          </a:p>
          <a:p>
            <a:pPr lvl="1"/>
            <a:r>
              <a:rPr lang="en-US" dirty="0" smtClean="0"/>
              <a:t>The place of God’s manifested presence – cf. Lev. </a:t>
            </a:r>
            <a:r>
              <a:rPr lang="en-US" dirty="0" smtClean="0"/>
              <a:t>10:1-2</a:t>
            </a:r>
            <a:endParaRPr lang="en-US" dirty="0" smtClean="0"/>
          </a:p>
        </p:txBody>
      </p:sp>
    </p:spTree>
    <p:extLst>
      <p:ext uri="{BB962C8B-B14F-4D97-AF65-F5344CB8AC3E}">
        <p14:creationId xmlns:p14="http://schemas.microsoft.com/office/powerpoint/2010/main" val="3430576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Question</a:t>
            </a:r>
          </a:p>
        </p:txBody>
      </p:sp>
      <p:sp>
        <p:nvSpPr>
          <p:cNvPr id="3" name="Content Placeholder 2"/>
          <p:cNvSpPr>
            <a:spLocks noGrp="1"/>
          </p:cNvSpPr>
          <p:nvPr>
            <p:ph idx="1"/>
          </p:nvPr>
        </p:nvSpPr>
        <p:spPr/>
        <p:txBody>
          <a:bodyPr/>
          <a:lstStyle/>
          <a:p>
            <a:r>
              <a:rPr lang="en-US" sz="4400" dirty="0" smtClean="0"/>
              <a:t>“Whom will you accept into Your presence to commune with You?”</a:t>
            </a:r>
          </a:p>
          <a:p>
            <a:pPr lvl="1"/>
            <a:r>
              <a:rPr lang="en-US" dirty="0" smtClean="0"/>
              <a:t>Not just worship but intimate fellowship</a:t>
            </a:r>
          </a:p>
        </p:txBody>
      </p:sp>
    </p:spTree>
    <p:extLst>
      <p:ext uri="{BB962C8B-B14F-4D97-AF65-F5344CB8AC3E}">
        <p14:creationId xmlns:p14="http://schemas.microsoft.com/office/powerpoint/2010/main" val="35747620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a:xfrm>
            <a:off x="457200" y="1200150"/>
            <a:ext cx="8229600" cy="3733799"/>
          </a:xfrm>
        </p:spPr>
        <p:txBody>
          <a:bodyPr/>
          <a:lstStyle/>
          <a:p>
            <a:r>
              <a:rPr lang="en-US" b="1" dirty="0" smtClean="0"/>
              <a:t>Conscience</a:t>
            </a:r>
            <a:r>
              <a:rPr lang="en-US" dirty="0" smtClean="0"/>
              <a:t>: He </a:t>
            </a:r>
            <a:r>
              <a:rPr lang="en-US" dirty="0"/>
              <a:t>who walks with </a:t>
            </a:r>
            <a:r>
              <a:rPr lang="en-US" dirty="0" smtClean="0"/>
              <a:t>integrity</a:t>
            </a:r>
          </a:p>
          <a:p>
            <a:pPr lvl="1"/>
            <a:r>
              <a:rPr lang="en-US" dirty="0" smtClean="0"/>
              <a:t>Vertical: </a:t>
            </a:r>
            <a:r>
              <a:rPr lang="en-US" i="1" dirty="0" smtClean="0"/>
              <a:t>upright before God</a:t>
            </a:r>
            <a:endParaRPr lang="en-US" i="1" dirty="0"/>
          </a:p>
          <a:p>
            <a:pPr lvl="1"/>
            <a:r>
              <a:rPr lang="en-US" dirty="0" smtClean="0"/>
              <a:t>Acts 23:1; 2 Cor. 1:12; 2 Tim. 1:3; Heb. 9:13-14</a:t>
            </a:r>
          </a:p>
        </p:txBody>
      </p:sp>
    </p:spTree>
    <p:extLst>
      <p:ext uri="{BB962C8B-B14F-4D97-AF65-F5344CB8AC3E}">
        <p14:creationId xmlns:p14="http://schemas.microsoft.com/office/powerpoint/2010/main" val="14994052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a:xfrm>
            <a:off x="457200" y="1200151"/>
            <a:ext cx="8534400" cy="3394472"/>
          </a:xfrm>
        </p:spPr>
        <p:txBody>
          <a:bodyPr/>
          <a:lstStyle/>
          <a:p>
            <a:r>
              <a:rPr lang="en-US" b="1" dirty="0" smtClean="0"/>
              <a:t>Conduct</a:t>
            </a:r>
            <a:r>
              <a:rPr lang="en-US" dirty="0" smtClean="0"/>
              <a:t>: who works righteousness</a:t>
            </a:r>
          </a:p>
          <a:p>
            <a:pPr lvl="1"/>
            <a:r>
              <a:rPr lang="en-US" dirty="0" smtClean="0"/>
              <a:t>Horizontal: </a:t>
            </a:r>
            <a:r>
              <a:rPr lang="en-US" i="1" dirty="0" smtClean="0"/>
              <a:t>acting like God</a:t>
            </a:r>
            <a:endParaRPr lang="en-US" i="1" dirty="0"/>
          </a:p>
          <a:p>
            <a:pPr lvl="1"/>
            <a:r>
              <a:rPr lang="en-US" dirty="0" smtClean="0"/>
              <a:t>Matt. 7:21; Heb. 13:7, 18; 1 Pet. 1:17; 2 Pet. 3:11</a:t>
            </a:r>
          </a:p>
        </p:txBody>
      </p:sp>
    </p:spTree>
    <p:extLst>
      <p:ext uri="{BB962C8B-B14F-4D97-AF65-F5344CB8AC3E}">
        <p14:creationId xmlns:p14="http://schemas.microsoft.com/office/powerpoint/2010/main" val="9865315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a:xfrm>
            <a:off x="457200" y="1200150"/>
            <a:ext cx="8229600" cy="3657599"/>
          </a:xfrm>
        </p:spPr>
        <p:txBody>
          <a:bodyPr/>
          <a:lstStyle/>
          <a:p>
            <a:r>
              <a:rPr lang="en-US" b="1" dirty="0" smtClean="0"/>
              <a:t>Consistency</a:t>
            </a:r>
            <a:r>
              <a:rPr lang="en-US" dirty="0" smtClean="0"/>
              <a:t>: who speaks </a:t>
            </a:r>
            <a:r>
              <a:rPr lang="en-US" dirty="0"/>
              <a:t>truth </a:t>
            </a:r>
            <a:r>
              <a:rPr lang="en-US" u="sng" dirty="0"/>
              <a:t>in</a:t>
            </a:r>
            <a:r>
              <a:rPr lang="en-US" dirty="0"/>
              <a:t> his </a:t>
            </a:r>
            <a:r>
              <a:rPr lang="en-US" dirty="0" smtClean="0"/>
              <a:t>heart</a:t>
            </a:r>
          </a:p>
          <a:p>
            <a:pPr lvl="1"/>
            <a:r>
              <a:rPr lang="en-US" dirty="0" smtClean="0"/>
              <a:t>Internal: </a:t>
            </a:r>
            <a:r>
              <a:rPr lang="en-US" i="1" dirty="0" smtClean="0"/>
              <a:t>no pretense with God</a:t>
            </a:r>
          </a:p>
          <a:p>
            <a:pPr lvl="1"/>
            <a:r>
              <a:rPr lang="en-US" dirty="0" smtClean="0"/>
              <a:t>Jos. 24:14; Mark 7:1-13; Luke 16:14-15; Titus 1:10-16</a:t>
            </a:r>
            <a:endParaRPr lang="en-US" dirty="0"/>
          </a:p>
          <a:p>
            <a:pPr lvl="1"/>
            <a:endParaRPr lang="en-US" dirty="0" smtClean="0"/>
          </a:p>
        </p:txBody>
      </p:sp>
    </p:spTree>
    <p:extLst>
      <p:ext uri="{BB962C8B-B14F-4D97-AF65-F5344CB8AC3E}">
        <p14:creationId xmlns:p14="http://schemas.microsoft.com/office/powerpoint/2010/main" val="28026179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p:txBody>
          <a:bodyPr/>
          <a:lstStyle/>
          <a:p>
            <a:r>
              <a:rPr lang="en-US" b="1" dirty="0" smtClean="0"/>
              <a:t>Consistency</a:t>
            </a:r>
            <a:r>
              <a:rPr lang="en-US" dirty="0" smtClean="0"/>
              <a:t>: who speaks </a:t>
            </a:r>
            <a:r>
              <a:rPr lang="en-US" u="sng" dirty="0"/>
              <a:t>truth</a:t>
            </a:r>
            <a:r>
              <a:rPr lang="en-US" dirty="0"/>
              <a:t> in his </a:t>
            </a:r>
            <a:r>
              <a:rPr lang="en-US" dirty="0" smtClean="0"/>
              <a:t>heart</a:t>
            </a:r>
          </a:p>
          <a:p>
            <a:pPr lvl="1"/>
            <a:r>
              <a:rPr lang="en-US" dirty="0" smtClean="0"/>
              <a:t>Internal: </a:t>
            </a:r>
            <a:r>
              <a:rPr lang="en-US" i="1" dirty="0" smtClean="0"/>
              <a:t>no error or falsehood</a:t>
            </a:r>
          </a:p>
          <a:p>
            <a:pPr lvl="1"/>
            <a:r>
              <a:rPr lang="en-US" dirty="0" smtClean="0"/>
              <a:t>Ps. 40:11; 43:3; 51:6; 86:11</a:t>
            </a:r>
          </a:p>
        </p:txBody>
      </p:sp>
    </p:spTree>
    <p:extLst>
      <p:ext uri="{BB962C8B-B14F-4D97-AF65-F5344CB8AC3E}">
        <p14:creationId xmlns:p14="http://schemas.microsoft.com/office/powerpoint/2010/main" val="40112248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Answer</a:t>
            </a:r>
            <a:endParaRPr lang="en-US" dirty="0"/>
          </a:p>
        </p:txBody>
      </p:sp>
      <p:sp>
        <p:nvSpPr>
          <p:cNvPr id="3" name="Content Placeholder 2"/>
          <p:cNvSpPr>
            <a:spLocks noGrp="1"/>
          </p:cNvSpPr>
          <p:nvPr>
            <p:ph idx="1"/>
          </p:nvPr>
        </p:nvSpPr>
        <p:spPr>
          <a:xfrm>
            <a:off x="457200" y="1200150"/>
            <a:ext cx="8229600" cy="3733799"/>
          </a:xfrm>
        </p:spPr>
        <p:txBody>
          <a:bodyPr/>
          <a:lstStyle/>
          <a:p>
            <a:r>
              <a:rPr lang="en-US" dirty="0"/>
              <a:t>He does not slander with his </a:t>
            </a:r>
            <a:r>
              <a:rPr lang="en-US" dirty="0" smtClean="0"/>
              <a:t>tongue</a:t>
            </a:r>
          </a:p>
          <a:p>
            <a:r>
              <a:rPr lang="en-US" dirty="0"/>
              <a:t>Nor does evil to his neighbor</a:t>
            </a:r>
          </a:p>
          <a:p>
            <a:r>
              <a:rPr lang="en-US" dirty="0"/>
              <a:t>Nor takes up a reproach against his </a:t>
            </a:r>
            <a:r>
              <a:rPr lang="en-US" dirty="0" smtClean="0"/>
              <a:t>friend</a:t>
            </a:r>
            <a:endParaRPr lang="en-US" dirty="0"/>
          </a:p>
        </p:txBody>
      </p:sp>
    </p:spTree>
    <p:extLst>
      <p:ext uri="{BB962C8B-B14F-4D97-AF65-F5344CB8AC3E}">
        <p14:creationId xmlns:p14="http://schemas.microsoft.com/office/powerpoint/2010/main" val="21685129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1278</TotalTime>
  <Words>743</Words>
  <Application>Microsoft Office PowerPoint</Application>
  <PresentationFormat>On-screen Show (16:9)</PresentationFormat>
  <Paragraphs>85</Paragraphs>
  <Slides>25</Slides>
  <Notes>6</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blank</vt:lpstr>
      <vt:lpstr>PowerPoint Presentation</vt:lpstr>
      <vt:lpstr>Living in Fellowship with God</vt:lpstr>
      <vt:lpstr>The Question</vt:lpstr>
      <vt:lpstr>The Question</vt:lpstr>
      <vt:lpstr>The Answer</vt:lpstr>
      <vt:lpstr>The Answer</vt:lpstr>
      <vt:lpstr>The Answer</vt:lpstr>
      <vt:lpstr>The Answer</vt:lpstr>
      <vt:lpstr>The Answer</vt:lpstr>
      <vt:lpstr>The Answer</vt:lpstr>
      <vt:lpstr>The Answer</vt:lpstr>
      <vt:lpstr>The Answer</vt:lpstr>
      <vt:lpstr>The Answer</vt:lpstr>
      <vt:lpstr>The Answer</vt:lpstr>
      <vt:lpstr>The Answer</vt:lpstr>
      <vt:lpstr>Why?</vt:lpstr>
      <vt:lpstr>Why?</vt:lpstr>
      <vt:lpstr>Why?</vt:lpstr>
      <vt:lpstr>‘But That’s the OT’</vt:lpstr>
      <vt:lpstr>PowerPoint Presentation</vt:lpstr>
      <vt:lpstr>The Pulpit Commentary</vt:lpstr>
      <vt:lpstr>The Result</vt:lpstr>
      <vt:lpstr>The Pulpit Commentary</vt:lpstr>
      <vt:lpstr>PowerPoint Presentation</vt:lpstr>
      <vt:lpstr>So What?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Bjorkfelt</dc:creator>
  <cp:lastModifiedBy>Eric Bjorkfelt</cp:lastModifiedBy>
  <cp:revision>47</cp:revision>
  <cp:lastPrinted>2015-09-11T18:28:34Z</cp:lastPrinted>
  <dcterms:created xsi:type="dcterms:W3CDTF">2015-09-09T15:02:00Z</dcterms:created>
  <dcterms:modified xsi:type="dcterms:W3CDTF">2015-09-13T12:13:23Z</dcterms:modified>
</cp:coreProperties>
</file>