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86" r:id="rId2"/>
    <p:sldId id="304" r:id="rId3"/>
    <p:sldId id="305" r:id="rId4"/>
    <p:sldId id="256" r:id="rId5"/>
    <p:sldId id="273" r:id="rId6"/>
    <p:sldId id="288" r:id="rId7"/>
    <p:sldId id="289" r:id="rId8"/>
    <p:sldId id="291" r:id="rId9"/>
    <p:sldId id="293" r:id="rId10"/>
    <p:sldId id="287" r:id="rId11"/>
    <p:sldId id="295" r:id="rId12"/>
    <p:sldId id="294" r:id="rId13"/>
    <p:sldId id="296" r:id="rId14"/>
    <p:sldId id="297" r:id="rId15"/>
    <p:sldId id="298" r:id="rId16"/>
    <p:sldId id="299" r:id="rId17"/>
    <p:sldId id="300" r:id="rId18"/>
    <p:sldId id="306" r:id="rId19"/>
    <p:sldId id="292" r:id="rId20"/>
    <p:sldId id="301" r:id="rId21"/>
    <p:sldId id="302" r:id="rId22"/>
    <p:sldId id="303" r:id="rId23"/>
    <p:sldId id="307" r:id="rId24"/>
  </p:sldIdLst>
  <p:sldSz cx="9144000" cy="5143500" type="screen16x9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984" autoAdjust="0"/>
  </p:normalViewPr>
  <p:slideViewPr>
    <p:cSldViewPr>
      <p:cViewPr varScale="1">
        <p:scale>
          <a:sx n="88" d="100"/>
          <a:sy n="88" d="100"/>
        </p:scale>
        <p:origin x="-96" y="-7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DC101DE-8720-47E9-85C5-D1AAB3BE9F92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0EBB0FA-2B2C-43CD-97B2-6B93125AA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798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3699FE-FBFE-443A-93D5-6244A1DACBD2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806218-5C51-4ADB-914E-82CF7BA6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81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25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Ps. 19, </a:t>
            </a:r>
            <a:r>
              <a:rPr lang="en-US" dirty="0" err="1" smtClean="0"/>
              <a:t>pg</a:t>
            </a:r>
            <a:r>
              <a:rPr lang="en-US" dirty="0" smtClean="0"/>
              <a:t> 180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06218-5C51-4ADB-914E-82CF7BA67A7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13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94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alpha val="85000"/>
            </a:schemeClr>
          </a:solidFill>
          <a:effectLst>
            <a:softEdge rad="31750"/>
          </a:effectLst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2">
              <a:alpha val="85000"/>
            </a:schemeClr>
          </a:solidFill>
          <a:effectLst>
            <a:softEdge rad="31750"/>
          </a:effectLst>
        </p:spPr>
        <p:txBody>
          <a:bodyPr/>
          <a:lstStyle>
            <a:lvl1pPr>
              <a:defRPr sz="4400"/>
            </a:lvl1pPr>
            <a:lvl2pPr>
              <a:defRPr sz="4400"/>
            </a:lvl2pPr>
            <a:lvl3pPr>
              <a:defRPr sz="4400"/>
            </a:lvl3pPr>
            <a:lvl4pPr>
              <a:defRPr sz="44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6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12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78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3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73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87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24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1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C9C64-4D6E-469D-89D9-615E77F6A964}" type="datetimeFigureOut">
              <a:rPr lang="en-US" smtClean="0"/>
              <a:t>9/20/2015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14350"/>
            <a:ext cx="8229600" cy="4080273"/>
          </a:xfrm>
        </p:spPr>
        <p:txBody>
          <a:bodyPr/>
          <a:lstStyle/>
          <a:p>
            <a:r>
              <a:rPr lang="en-US" dirty="0" smtClean="0"/>
              <a:t>Have you ever felt lost?</a:t>
            </a:r>
          </a:p>
          <a:p>
            <a:r>
              <a:rPr lang="en-US" dirty="0" smtClean="0"/>
              <a:t>Have you ever felt confused?</a:t>
            </a:r>
          </a:p>
          <a:p>
            <a:r>
              <a:rPr lang="en-US" dirty="0" smtClean="0"/>
              <a:t>Have you ever felt depressed?</a:t>
            </a:r>
          </a:p>
          <a:p>
            <a:r>
              <a:rPr lang="en-US" dirty="0" smtClean="0"/>
              <a:t>Have you ever felt like you just don’t understand life?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20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Revelation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Reveals God’s will, expectations, plan </a:t>
            </a:r>
            <a:r>
              <a:rPr lang="en-US" dirty="0"/>
              <a:t>for </a:t>
            </a:r>
            <a:r>
              <a:rPr lang="en-US" dirty="0" smtClean="0"/>
              <a:t>mankind, counsel on how to live life, how to know Him</a:t>
            </a:r>
          </a:p>
          <a:p>
            <a:pPr lvl="1"/>
            <a:r>
              <a:rPr lang="en-US" dirty="0" smtClean="0"/>
              <a:t>‘of the Lord’ [YHWH] (6x) </a:t>
            </a:r>
          </a:p>
          <a:p>
            <a:pPr lvl="1"/>
            <a:r>
              <a:rPr lang="en-US" dirty="0" smtClean="0"/>
              <a:t>‘of God’ [El] (1x)</a:t>
            </a:r>
          </a:p>
        </p:txBody>
      </p:sp>
    </p:spTree>
    <p:extLst>
      <p:ext uri="{BB962C8B-B14F-4D97-AF65-F5344CB8AC3E}">
        <p14:creationId xmlns:p14="http://schemas.microsoft.com/office/powerpoint/2010/main" val="758387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Beneficent Law-giver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i="1" dirty="0" smtClean="0"/>
              <a:t>Law, testimony, precepts, commandment, fear, judgments </a:t>
            </a:r>
            <a:r>
              <a:rPr lang="en-US" dirty="0" smtClean="0"/>
              <a:t>= all of God’s words to man</a:t>
            </a:r>
          </a:p>
          <a:p>
            <a:pPr lvl="1"/>
            <a:r>
              <a:rPr lang="en-US" dirty="0" smtClean="0"/>
              <a:t>Not just the 10 Commandments</a:t>
            </a:r>
          </a:p>
          <a:p>
            <a:pPr lvl="1"/>
            <a:r>
              <a:rPr lang="en-US" dirty="0" smtClean="0"/>
              <a:t>Not just the Mosaic Law</a:t>
            </a:r>
          </a:p>
        </p:txBody>
      </p:sp>
    </p:spTree>
    <p:extLst>
      <p:ext uri="{BB962C8B-B14F-4D97-AF65-F5344CB8AC3E}">
        <p14:creationId xmlns:p14="http://schemas.microsoft.com/office/powerpoint/2010/main" val="185776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Words </a:t>
            </a:r>
            <a:r>
              <a:rPr lang="en-US" dirty="0"/>
              <a:t>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Bring </a:t>
            </a:r>
            <a:r>
              <a:rPr lang="en-US" dirty="0" smtClean="0"/>
              <a:t>Newness of Life (7a)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Law – teaching, instruction, rule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Perfect – complete, whole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Restoring – transforms us to right living (cf. Rom. 12:2)</a:t>
            </a:r>
          </a:p>
        </p:txBody>
      </p:sp>
    </p:spTree>
    <p:extLst>
      <p:ext uri="{BB962C8B-B14F-4D97-AF65-F5344CB8AC3E}">
        <p14:creationId xmlns:p14="http://schemas.microsoft.com/office/powerpoint/2010/main" val="372779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Words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10000"/>
          </a:xfrm>
        </p:spPr>
        <p:txBody>
          <a:bodyPr/>
          <a:lstStyle/>
          <a:p>
            <a:r>
              <a:rPr lang="en-US" dirty="0" smtClean="0"/>
              <a:t>Make </a:t>
            </a:r>
            <a:r>
              <a:rPr lang="en-US" dirty="0" smtClean="0"/>
              <a:t>Us Wise (7b)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Testimony – witness; warning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Sure – fixed, firm, trustworthy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Simple – </a:t>
            </a:r>
            <a:r>
              <a:rPr lang="en-US" i="1" dirty="0" smtClean="0"/>
              <a:t>open</a:t>
            </a:r>
            <a:r>
              <a:rPr lang="en-US" dirty="0"/>
              <a:t>:</a:t>
            </a:r>
            <a:r>
              <a:rPr lang="en-US" dirty="0" smtClean="0"/>
              <a:t> undiscerning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Wise – skill of living life rightly</a:t>
            </a:r>
          </a:p>
        </p:txBody>
      </p:sp>
    </p:spTree>
    <p:extLst>
      <p:ext uri="{BB962C8B-B14F-4D97-AF65-F5344CB8AC3E}">
        <p14:creationId xmlns:p14="http://schemas.microsoft.com/office/powerpoint/2010/main" val="3720631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Words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10000"/>
          </a:xfrm>
        </p:spPr>
        <p:txBody>
          <a:bodyPr/>
          <a:lstStyle/>
          <a:p>
            <a:r>
              <a:rPr lang="en-US" dirty="0" smtClean="0"/>
              <a:t>Make </a:t>
            </a:r>
            <a:r>
              <a:rPr lang="en-US" dirty="0" smtClean="0"/>
              <a:t>the Godly Joyful (8a)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Precepts – obligations for man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Right – straight, </a:t>
            </a:r>
            <a:r>
              <a:rPr lang="en-US" i="1" dirty="0" smtClean="0"/>
              <a:t>right path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We are made joyful by living out God’s responsibilities for us</a:t>
            </a:r>
          </a:p>
        </p:txBody>
      </p:sp>
    </p:spTree>
    <p:extLst>
      <p:ext uri="{BB962C8B-B14F-4D97-AF65-F5344CB8AC3E}">
        <p14:creationId xmlns:p14="http://schemas.microsoft.com/office/powerpoint/2010/main" val="1802694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Words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10000"/>
          </a:xfrm>
        </p:spPr>
        <p:txBody>
          <a:bodyPr/>
          <a:lstStyle/>
          <a:p>
            <a:r>
              <a:rPr lang="en-US" dirty="0" smtClean="0"/>
              <a:t>Bring </a:t>
            </a:r>
            <a:r>
              <a:rPr lang="en-US" dirty="0" smtClean="0"/>
              <a:t>Enlightenment (8b)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Commandment – statute, edict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Pure – clean, clear (24:4)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Enlightening – understanding, light/truth to the intellect</a:t>
            </a:r>
          </a:p>
        </p:txBody>
      </p:sp>
    </p:spTree>
    <p:extLst>
      <p:ext uri="{BB962C8B-B14F-4D97-AF65-F5344CB8AC3E}">
        <p14:creationId xmlns:p14="http://schemas.microsoft.com/office/powerpoint/2010/main" val="1511799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Words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10000"/>
          </a:xfrm>
        </p:spPr>
        <p:txBody>
          <a:bodyPr/>
          <a:lstStyle/>
          <a:p>
            <a:r>
              <a:rPr lang="en-US" dirty="0" smtClean="0"/>
              <a:t>Stand </a:t>
            </a:r>
            <a:r>
              <a:rPr lang="en-US" dirty="0" smtClean="0"/>
              <a:t>Firm Forever (9a)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Fear – </a:t>
            </a:r>
            <a:r>
              <a:rPr lang="en-US" i="1" dirty="0" smtClean="0"/>
              <a:t>how to</a:t>
            </a:r>
            <a:r>
              <a:rPr lang="en-US" dirty="0" smtClean="0"/>
              <a:t> fear God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Clean – no impurities (12:6)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God’s way to revere Him will outlast false forms of worship </a:t>
            </a:r>
          </a:p>
        </p:txBody>
      </p:sp>
    </p:spTree>
    <p:extLst>
      <p:ext uri="{BB962C8B-B14F-4D97-AF65-F5344CB8AC3E}">
        <p14:creationId xmlns:p14="http://schemas.microsoft.com/office/powerpoint/2010/main" val="38262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Words of God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10000"/>
          </a:xfrm>
        </p:spPr>
        <p:txBody>
          <a:bodyPr/>
          <a:lstStyle/>
          <a:p>
            <a:r>
              <a:rPr lang="en-US" dirty="0" smtClean="0"/>
              <a:t>Above Reproach (9b)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Judgments – judicial decisions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True – truth (25:4-5)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God’s judgments are right, certain, and dependable</a:t>
            </a:r>
          </a:p>
        </p:txBody>
      </p:sp>
    </p:spTree>
    <p:extLst>
      <p:ext uri="{BB962C8B-B14F-4D97-AF65-F5344CB8AC3E}">
        <p14:creationId xmlns:p14="http://schemas.microsoft.com/office/powerpoint/2010/main" val="3405575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Pulpit Commentary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10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“God’s precepts ‘rejoice the heart’ of the godly.  They are not felt as stern commands, but as gracious intimations of what God desires man to do for his own good.”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325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In light of what the Word of God is and does, we should desire to know it (10)</a:t>
            </a:r>
          </a:p>
          <a:p>
            <a:r>
              <a:rPr lang="en-US" dirty="0" smtClean="0"/>
              <a:t>… and </a:t>
            </a:r>
            <a:r>
              <a:rPr lang="en-US" dirty="0"/>
              <a:t>obey </a:t>
            </a:r>
            <a:r>
              <a:rPr lang="en-US" dirty="0" smtClean="0"/>
              <a:t>it (11) (James 1:19-25)</a:t>
            </a:r>
          </a:p>
        </p:txBody>
      </p:sp>
    </p:spTree>
    <p:extLst>
      <p:ext uri="{BB962C8B-B14F-4D97-AF65-F5344CB8AC3E}">
        <p14:creationId xmlns:p14="http://schemas.microsoft.com/office/powerpoint/2010/main" val="1580387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883" t="14671" b="7141"/>
          <a:stretch/>
        </p:blipFill>
        <p:spPr>
          <a:xfrm>
            <a:off x="762000" y="32308"/>
            <a:ext cx="7620000" cy="5068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685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Humble Follower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10000"/>
          </a:xfrm>
        </p:spPr>
        <p:txBody>
          <a:bodyPr/>
          <a:lstStyle/>
          <a:p>
            <a:r>
              <a:rPr lang="en-US" dirty="0" smtClean="0"/>
              <a:t>“I fall short.  I cannot live up to your expectations perfectly.”</a:t>
            </a:r>
          </a:p>
          <a:p>
            <a:r>
              <a:rPr lang="en-US" dirty="0" smtClean="0"/>
              <a:t>“Please give me grace!” (12)</a:t>
            </a:r>
          </a:p>
          <a:p>
            <a:pPr lvl="1"/>
            <a:r>
              <a:rPr lang="en-US" dirty="0" smtClean="0"/>
              <a:t>Hidden faults – unintended</a:t>
            </a:r>
          </a:p>
          <a:p>
            <a:pPr lvl="1"/>
            <a:r>
              <a:rPr lang="en-US" dirty="0" smtClean="0"/>
              <a:t>Presumptuous sins – willful</a:t>
            </a:r>
          </a:p>
        </p:txBody>
      </p:sp>
    </p:spTree>
    <p:extLst>
      <p:ext uri="{BB962C8B-B14F-4D97-AF65-F5344CB8AC3E}">
        <p14:creationId xmlns:p14="http://schemas.microsoft.com/office/powerpoint/2010/main" val="412977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Humble Follower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100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“If you forgive the ones I don’t know, and keep me from the ones I want, then I will be blameless.”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Noah (Gen 6:8-9); Job (Job 1:1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1303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err="1" smtClean="0"/>
              <a:t>Keil</a:t>
            </a:r>
            <a:r>
              <a:rPr lang="en-US" i="1" dirty="0" smtClean="0"/>
              <a:t> &amp; </a:t>
            </a:r>
            <a:r>
              <a:rPr lang="en-US" i="1" dirty="0" err="1" smtClean="0"/>
              <a:t>Delitzsch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534400" cy="3810000"/>
          </a:xfrm>
        </p:spPr>
        <p:txBody>
          <a:bodyPr/>
          <a:lstStyle/>
          <a:p>
            <a:r>
              <a:rPr lang="en-US" sz="4000" i="1" dirty="0"/>
              <a:t>Great </a:t>
            </a:r>
            <a:r>
              <a:rPr lang="en-US" sz="4000" i="1" dirty="0" smtClean="0"/>
              <a:t>Transgression: </a:t>
            </a:r>
            <a:r>
              <a:rPr lang="en-US" sz="4000" dirty="0" smtClean="0"/>
              <a:t>“… a collective name for deliberate and reigning, dominant sin, which breaks through man’s relation of </a:t>
            </a:r>
            <a:r>
              <a:rPr lang="en-US" sz="4000" dirty="0" err="1" smtClean="0"/>
              <a:t>favour</a:t>
            </a:r>
            <a:r>
              <a:rPr lang="en-US" sz="4000" dirty="0" smtClean="0"/>
              <a:t> with God, and consequently casts him out of </a:t>
            </a:r>
            <a:r>
              <a:rPr lang="en-US" sz="4000" dirty="0" err="1" smtClean="0"/>
              <a:t>favour</a:t>
            </a:r>
            <a:r>
              <a:rPr lang="en-US" sz="4000" dirty="0" smtClean="0"/>
              <a:t> …” </a:t>
            </a:r>
          </a:p>
        </p:txBody>
      </p:sp>
    </p:spTree>
    <p:extLst>
      <p:ext uri="{BB962C8B-B14F-4D97-AF65-F5344CB8AC3E}">
        <p14:creationId xmlns:p14="http://schemas.microsoft.com/office/powerpoint/2010/main" val="460534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Humble Follower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100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dirty="0" smtClean="0"/>
              <a:t>“Help me to live as You would have me live”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Acceptable – sacrifice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Rock – stable footing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Redeemer – Deliverer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143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682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19150"/>
            <a:ext cx="7772400" cy="2286000"/>
          </a:xfrm>
          <a:solidFill>
            <a:schemeClr val="bg2">
              <a:alpha val="85000"/>
            </a:schemeClr>
          </a:solidFill>
          <a:effectLst>
            <a:softEdge rad="31750"/>
          </a:effectLst>
        </p:spPr>
        <p:txBody>
          <a:bodyPr>
            <a:noAutofit/>
          </a:bodyPr>
          <a:lstStyle/>
          <a:p>
            <a:r>
              <a:rPr lang="en-US" sz="5400" i="1" dirty="0" smtClean="0"/>
              <a:t>A Biblical Worldview</a:t>
            </a:r>
            <a:br>
              <a:rPr lang="en-US" sz="5400" i="1" dirty="0" smtClean="0"/>
            </a:br>
            <a:r>
              <a:rPr lang="en-US" sz="5400" i="1" dirty="0" smtClean="0"/>
              <a:t> and the</a:t>
            </a:r>
            <a:br>
              <a:rPr lang="en-US" sz="5400" i="1" dirty="0" smtClean="0"/>
            </a:br>
            <a:r>
              <a:rPr lang="en-US" sz="5400" i="1" dirty="0" smtClean="0"/>
              <a:t>Care of the Soul</a:t>
            </a:r>
            <a:endParaRPr lang="en-US" sz="54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95650"/>
            <a:ext cx="6400800" cy="800100"/>
          </a:xfrm>
          <a:solidFill>
            <a:schemeClr val="bg2">
              <a:alpha val="85000"/>
            </a:schemeClr>
          </a:solidFill>
          <a:effectLst>
            <a:softEdge rad="31750"/>
          </a:effectLst>
        </p:spPr>
        <p:txBody>
          <a:bodyPr/>
          <a:lstStyle/>
          <a:p>
            <a:r>
              <a:rPr lang="en-US" dirty="0" smtClean="0"/>
              <a:t>Psalm 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6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Psalm 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pPr marL="800100" indent="-742950">
              <a:buFont typeface="+mj-lt"/>
              <a:buAutoNum type="arabicPeriod"/>
            </a:pPr>
            <a:r>
              <a:rPr lang="en-US" dirty="0" smtClean="0"/>
              <a:t>Magnificent Creator (1-6</a:t>
            </a:r>
            <a:r>
              <a:rPr lang="en-US" dirty="0" smtClean="0"/>
              <a:t>)</a:t>
            </a:r>
          </a:p>
          <a:p>
            <a:pPr marL="800100" indent="-742950">
              <a:buFont typeface="+mj-lt"/>
              <a:buAutoNum type="arabicPeriod"/>
            </a:pPr>
            <a:r>
              <a:rPr lang="en-US" dirty="0" smtClean="0"/>
              <a:t>Beneficent Law-giver</a:t>
            </a:r>
            <a:r>
              <a:rPr lang="en-US" dirty="0" smtClean="0"/>
              <a:t> (7-11</a:t>
            </a:r>
            <a:r>
              <a:rPr lang="en-US" dirty="0" smtClean="0"/>
              <a:t>)</a:t>
            </a:r>
          </a:p>
          <a:p>
            <a:pPr marL="800100" indent="-742950">
              <a:buFont typeface="+mj-lt"/>
              <a:buAutoNum type="arabicPeriod"/>
            </a:pPr>
            <a:r>
              <a:rPr lang="en-US" dirty="0" smtClean="0"/>
              <a:t>Humble Follower</a:t>
            </a:r>
            <a:r>
              <a:rPr lang="en-US" dirty="0" smtClean="0"/>
              <a:t> </a:t>
            </a:r>
            <a:r>
              <a:rPr lang="en-US" dirty="0" smtClean="0"/>
              <a:t>(12-14)</a:t>
            </a:r>
          </a:p>
        </p:txBody>
      </p:sp>
    </p:spTree>
    <p:extLst>
      <p:ext uri="{BB962C8B-B14F-4D97-AF65-F5344CB8AC3E}">
        <p14:creationId xmlns:p14="http://schemas.microsoft.com/office/powerpoint/2010/main" val="343057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Magnificent Creator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The Heavens</a:t>
            </a:r>
          </a:p>
          <a:p>
            <a:pPr lvl="1"/>
            <a:r>
              <a:rPr lang="en-US" i="1" dirty="0" smtClean="0"/>
              <a:t>Day to Day </a:t>
            </a:r>
            <a:r>
              <a:rPr lang="en-US" dirty="0" smtClean="0"/>
              <a:t>and </a:t>
            </a:r>
            <a:r>
              <a:rPr lang="en-US" i="1" dirty="0" smtClean="0"/>
              <a:t>Night to Night</a:t>
            </a:r>
          </a:p>
          <a:p>
            <a:pPr lvl="2"/>
            <a:r>
              <a:rPr lang="en-US" dirty="0" smtClean="0"/>
              <a:t>Systematic orderliness</a:t>
            </a:r>
          </a:p>
          <a:p>
            <a:pPr lvl="2"/>
            <a:r>
              <a:rPr lang="en-US" i="1" dirty="0" smtClean="0"/>
              <a:t>Cosmos</a:t>
            </a:r>
            <a:r>
              <a:rPr lang="en-US" dirty="0" smtClean="0"/>
              <a:t>; </a:t>
            </a:r>
            <a:r>
              <a:rPr lang="en-US" i="1" dirty="0" smtClean="0"/>
              <a:t>Cosmology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46514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Magnificent Creator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886200"/>
          </a:xfrm>
        </p:spPr>
        <p:txBody>
          <a:bodyPr/>
          <a:lstStyle/>
          <a:p>
            <a:r>
              <a:rPr lang="en-US" dirty="0" smtClean="0"/>
              <a:t>Communicates (1-3) – </a:t>
            </a:r>
            <a:r>
              <a:rPr lang="en-US" i="1" dirty="0" smtClean="0"/>
              <a:t>telling, </a:t>
            </a:r>
            <a:r>
              <a:rPr lang="en-US" i="1" dirty="0" smtClean="0"/>
              <a:t>etc.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smtClean="0"/>
              <a:t>Coherent - Rom. 1:18-20</a:t>
            </a:r>
          </a:p>
          <a:p>
            <a:r>
              <a:rPr lang="en-US" dirty="0"/>
              <a:t>Comprehensive (4-6</a:t>
            </a:r>
            <a:r>
              <a:rPr lang="en-US" dirty="0" smtClean="0"/>
              <a:t>) – available </a:t>
            </a:r>
            <a:r>
              <a:rPr lang="en-US" dirty="0"/>
              <a:t>to every human being </a:t>
            </a:r>
          </a:p>
          <a:p>
            <a:pPr lvl="1"/>
            <a:r>
              <a:rPr lang="en-US" dirty="0"/>
              <a:t>Condemning – Rom. </a:t>
            </a:r>
            <a:r>
              <a:rPr lang="en-US" dirty="0" smtClean="0"/>
              <a:t>1:21-25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765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Magnificent Creator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The heavens point to ‘God’</a:t>
            </a:r>
          </a:p>
          <a:p>
            <a:pPr lvl="1"/>
            <a:r>
              <a:rPr lang="en-US" i="1" dirty="0" smtClean="0"/>
              <a:t>El</a:t>
            </a:r>
            <a:r>
              <a:rPr lang="en-US" dirty="0" smtClean="0"/>
              <a:t> – </a:t>
            </a:r>
            <a:r>
              <a:rPr lang="en-US" i="1" dirty="0" smtClean="0"/>
              <a:t>the Mighty</a:t>
            </a:r>
            <a:r>
              <a:rPr lang="en-US" dirty="0" smtClean="0"/>
              <a:t>, or </a:t>
            </a:r>
            <a:r>
              <a:rPr lang="en-US" i="1" dirty="0" smtClean="0"/>
              <a:t>Almighty</a:t>
            </a:r>
          </a:p>
          <a:p>
            <a:pPr lvl="1"/>
            <a:r>
              <a:rPr lang="en-US" dirty="0" smtClean="0"/>
              <a:t>God as Creator – 1 Chron. 16:24-29; Neh. 9:5b-6; Acts 14:14-18; Rev. 14:6-7</a:t>
            </a:r>
          </a:p>
        </p:txBody>
      </p:sp>
    </p:spTree>
    <p:extLst>
      <p:ext uri="{BB962C8B-B14F-4D97-AF65-F5344CB8AC3E}">
        <p14:creationId xmlns:p14="http://schemas.microsoft.com/office/powerpoint/2010/main" val="4110304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Magnificent Creator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33799"/>
          </a:xfrm>
        </p:spPr>
        <p:txBody>
          <a:bodyPr/>
          <a:lstStyle/>
          <a:p>
            <a:r>
              <a:rPr lang="en-US" dirty="0" smtClean="0"/>
              <a:t>The heavens point to ‘God’</a:t>
            </a:r>
          </a:p>
          <a:p>
            <a:pPr lvl="1"/>
            <a:r>
              <a:rPr lang="en-US" dirty="0" smtClean="0"/>
              <a:t>His glory, nature, dominion, power, wisdom, majesty, beauty, wrath, etc.</a:t>
            </a:r>
          </a:p>
          <a:p>
            <a:pPr lvl="1"/>
            <a:r>
              <a:rPr lang="en-US" dirty="0" smtClean="0"/>
              <a:t>But more is needed…</a:t>
            </a:r>
          </a:p>
        </p:txBody>
      </p:sp>
    </p:spTree>
    <p:extLst>
      <p:ext uri="{BB962C8B-B14F-4D97-AF65-F5344CB8AC3E}">
        <p14:creationId xmlns:p14="http://schemas.microsoft.com/office/powerpoint/2010/main" val="369728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3588</TotalTime>
  <Words>647</Words>
  <Application>Microsoft Office PowerPoint</Application>
  <PresentationFormat>On-screen Show (16:9)</PresentationFormat>
  <Paragraphs>90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blank</vt:lpstr>
      <vt:lpstr>PowerPoint Presentation</vt:lpstr>
      <vt:lpstr>PowerPoint Presentation</vt:lpstr>
      <vt:lpstr>PowerPoint Presentation</vt:lpstr>
      <vt:lpstr>A Biblical Worldview  and the Care of the Soul</vt:lpstr>
      <vt:lpstr>Psalm 19</vt:lpstr>
      <vt:lpstr>Magnificent Creator</vt:lpstr>
      <vt:lpstr>Magnificent Creator</vt:lpstr>
      <vt:lpstr>Magnificent Creator</vt:lpstr>
      <vt:lpstr>Magnificent Creator</vt:lpstr>
      <vt:lpstr>Special Revelation</vt:lpstr>
      <vt:lpstr>Beneficent Law-giver</vt:lpstr>
      <vt:lpstr>The Words of God</vt:lpstr>
      <vt:lpstr>The Words of God</vt:lpstr>
      <vt:lpstr>The Words of God</vt:lpstr>
      <vt:lpstr>The Words of God</vt:lpstr>
      <vt:lpstr>The Words of God</vt:lpstr>
      <vt:lpstr>The Words of God</vt:lpstr>
      <vt:lpstr>Pulpit Commentary</vt:lpstr>
      <vt:lpstr>So What?</vt:lpstr>
      <vt:lpstr>Humble Follower</vt:lpstr>
      <vt:lpstr>Humble Follower</vt:lpstr>
      <vt:lpstr>Keil &amp; Delitzsch</vt:lpstr>
      <vt:lpstr>Humble Follower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Bjorkfelt</dc:creator>
  <cp:lastModifiedBy>Eric Bjorkfelt</cp:lastModifiedBy>
  <cp:revision>96</cp:revision>
  <cp:lastPrinted>2015-09-11T18:28:34Z</cp:lastPrinted>
  <dcterms:created xsi:type="dcterms:W3CDTF">2015-09-09T15:02:00Z</dcterms:created>
  <dcterms:modified xsi:type="dcterms:W3CDTF">2015-09-20T12:00:30Z</dcterms:modified>
</cp:coreProperties>
</file>