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91" r:id="rId3"/>
    <p:sldId id="282" r:id="rId4"/>
    <p:sldId id="276" r:id="rId5"/>
    <p:sldId id="277" r:id="rId6"/>
    <p:sldId id="278" r:id="rId7"/>
    <p:sldId id="279" r:id="rId8"/>
    <p:sldId id="280" r:id="rId9"/>
    <p:sldId id="281" r:id="rId10"/>
    <p:sldId id="283" r:id="rId11"/>
    <p:sldId id="285" r:id="rId12"/>
    <p:sldId id="284" r:id="rId13"/>
    <p:sldId id="286" r:id="rId14"/>
    <p:sldId id="289" r:id="rId15"/>
    <p:sldId id="288" r:id="rId16"/>
    <p:sldId id="290" r:id="rId17"/>
    <p:sldId id="292" r:id="rId18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0A2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684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4FD4D-8F2B-4E21-8A2B-7B3265C3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A29C6-C262-4F32-A311-203A16047D3F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F1772-A2DB-40A6-A167-9C2EC8C7D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1C379-7C9D-49D4-841C-1F027B315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F2288-F9E7-4370-985B-DF62F02AC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936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3B89B-359F-475E-A164-DAB26B82F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895D4-DB15-4F77-8505-336D4E0D554B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B4503-34CA-4D90-95FC-2107E50C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9BE1E-7FCB-4AEF-A090-D516CA771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D71A3-4E05-4498-82D6-D2EE7FD2D6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155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E9A6B-5712-4CBE-8FC1-3BFED40AD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82E73-F228-484D-8506-0FC9E862D8EF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82550-5AAE-4D54-A1F0-148CD70CE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D011-A021-4D90-A583-E6CA400B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2D4B4-FD61-4EBD-8BDF-9FA0D4D13D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75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FF1DB-376E-4ED8-A023-3BC9AFD39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FE999-6037-44F0-87B3-CF5E11DFE2EB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D41B4-4FFC-4E16-B3C9-81F7C13AD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2C069-8895-4583-AB8C-69E68467E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B5478-FF49-4358-BC40-487645C72E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429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9A6AC-5854-4368-A610-EFB1EBAD5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54247-C518-4FF2-AB0F-D364B784E79C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407E9-4BA4-414C-A9FB-456FD64AA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4A56C-FEFB-42E9-8F67-F1F1838C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E0C1E-7F48-4E94-BFDF-EF889237E1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21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FC0F691-1933-4F4C-990D-CA00BCFC3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9E983-F0B7-4538-BFE4-C054DB50B905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33B5BA-0D60-487E-8EF5-BD7F0C991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617E4F-8BEE-4F70-92B8-410E3A66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6BA0B-8717-4FA8-AA0B-2FA5B32938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246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5D3FA1D-1D41-45B6-AB51-346E4D82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A9570-0254-49D5-940E-A06B8B3BD17C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61053A9-3075-41AE-945E-CDEFF68E9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68798A2-997A-4354-94ED-D2529F31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A4C7F-C95F-4391-B1F0-B67AE85142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50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90B481-52F7-4E97-833C-B9B37635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BAD94-E6BF-4E12-A220-AFAF4005AD3D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A39A335-B788-4F9B-8F02-DFCC8D87E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0B71E7-86D4-4D92-A9D8-79EA8DC3A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663FA-4949-470D-B0AE-1CAE27C1C8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1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1548155-71AE-4CDE-92EE-5F6E98106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4C92B-36C0-4C42-BB3B-5BA25CA07341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6F863FA-E27B-4941-9F40-687209C66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F6CA4CD-9F6E-4884-B404-763AA917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48CC7-06DD-45F0-825A-BE6E0F8292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22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1E9D4E-0032-4B9A-B1F2-C440462F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8EB6-BA0E-4DE9-B485-FE76A27FA681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5A6856-6885-41C5-8995-DABDAE834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AD3373-6233-42E7-9C44-97CE5A64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D6EC3-15CA-4661-B0A2-63628E40DB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0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695EAF-9DFB-4590-BFD4-1276EF45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6A942-56C2-49D9-B15B-4C044A2D0CA6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819CE5-0FCC-4773-BD4C-9CACBD03A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C58CC5-B056-450D-8CD0-B80F9242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BFCDB-53F6-4C5A-8862-5054B67FE6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06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66B2C7B-BFCF-42F0-BE38-633DF065E7D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719A83D-7B2D-4097-9FEF-4D25B85D00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D28F5-8546-4D33-A541-0B25E5942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652A738-9832-4A33-916C-F1156D0C85DC}" type="datetimeFigureOut">
              <a:rPr lang="en-US"/>
              <a:pPr>
                <a:defRPr/>
              </a:pPr>
              <a:t>1/3/2021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3395A-A869-4087-8D64-82A9FA2F6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D958B-2C33-45BF-A2A8-713DCF9F99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9232887-505E-4155-9A32-055E870AE1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Theme of </a:t>
            </a:r>
            <a:r>
              <a:rPr lang="en-US" i="1" dirty="0"/>
              <a:t>Hebrews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“But now [Jesus] has obtained a more excellent ministry, by as much as He is also the mediator of a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better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covenant, which has been enacted on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better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promises.” (8:6)</a:t>
            </a:r>
            <a:endParaRPr lang="en-US" dirty="0"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59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Theme of </a:t>
            </a:r>
            <a:r>
              <a:rPr lang="en-US" i="1" dirty="0"/>
              <a:t>Hebrews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Better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does not mean 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improved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The OT system was not a mistake</a:t>
            </a:r>
          </a:p>
          <a:p>
            <a:pPr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Better </a:t>
            </a:r>
            <a:r>
              <a:rPr lang="en-US" dirty="0">
                <a:latin typeface="+mj-lt"/>
                <a:cs typeface="+mj-cs"/>
              </a:rPr>
              <a:t>means</a:t>
            </a:r>
            <a:r>
              <a:rPr lang="en-US" i="1" dirty="0">
                <a:latin typeface="+mj-lt"/>
                <a:cs typeface="+mj-cs"/>
              </a:rPr>
              <a:t> complete, full, final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Partial -&gt; Whole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Promise -&gt; Fulfillment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Mystery -&gt; Revealed</a:t>
            </a:r>
          </a:p>
        </p:txBody>
      </p:sp>
    </p:spTree>
    <p:extLst>
      <p:ext uri="{BB962C8B-B14F-4D97-AF65-F5344CB8AC3E}">
        <p14:creationId xmlns:p14="http://schemas.microsoft.com/office/powerpoint/2010/main" val="221805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Better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333054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God spoke (Heb. 1:1-</a:t>
            </a:r>
            <a:r>
              <a:rPr lang="en-US" dirty="0" err="1">
                <a:latin typeface="+mj-lt"/>
                <a:cs typeface="+mj-cs"/>
              </a:rPr>
              <a:t>2a</a:t>
            </a:r>
            <a:r>
              <a:rPr lang="en-US" dirty="0">
                <a:latin typeface="+mj-lt"/>
                <a:cs typeface="+mj-cs"/>
              </a:rPr>
              <a:t>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long ago to the fathers in the prophets</a:t>
            </a:r>
          </a:p>
          <a:p>
            <a:pPr lvl="2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Integral to the argument (e.g. 1:5)</a:t>
            </a:r>
          </a:p>
          <a:p>
            <a:pPr lvl="2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OT </a:t>
            </a:r>
            <a:r>
              <a:rPr lang="en-US" i="1" u="sng" dirty="0">
                <a:latin typeface="+mj-lt"/>
                <a:cs typeface="+mj-cs"/>
              </a:rPr>
              <a:t>was</a:t>
            </a:r>
            <a:r>
              <a:rPr lang="en-US" i="1" dirty="0">
                <a:latin typeface="+mj-lt"/>
                <a:cs typeface="+mj-cs"/>
              </a:rPr>
              <a:t> </a:t>
            </a:r>
            <a:r>
              <a:rPr lang="en-US" dirty="0">
                <a:latin typeface="+mj-lt"/>
                <a:cs typeface="+mj-cs"/>
              </a:rPr>
              <a:t>and </a:t>
            </a:r>
            <a:r>
              <a:rPr lang="en-US" i="1" u="sng" dirty="0">
                <a:latin typeface="+mj-lt"/>
                <a:cs typeface="+mj-cs"/>
              </a:rPr>
              <a:t>is</a:t>
            </a:r>
            <a:r>
              <a:rPr lang="en-US" i="1" dirty="0">
                <a:latin typeface="+mj-lt"/>
                <a:cs typeface="+mj-cs"/>
              </a:rPr>
              <a:t> </a:t>
            </a:r>
            <a:r>
              <a:rPr lang="en-US" dirty="0">
                <a:latin typeface="+mj-lt"/>
                <a:cs typeface="+mj-cs"/>
              </a:rPr>
              <a:t>God speaking (see 3:7-4:7)</a:t>
            </a:r>
          </a:p>
        </p:txBody>
      </p:sp>
    </p:spTree>
    <p:extLst>
      <p:ext uri="{BB962C8B-B14F-4D97-AF65-F5344CB8AC3E}">
        <p14:creationId xmlns:p14="http://schemas.microsoft.com/office/powerpoint/2010/main" val="131778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Better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Many portions </a:t>
            </a:r>
            <a:r>
              <a:rPr lang="en-US" dirty="0">
                <a:latin typeface="+mj-lt"/>
                <a:cs typeface="+mj-cs"/>
              </a:rPr>
              <a:t>= bit by bit, not all at once, piecemeal, fragmented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27+ authors over 1,000 years</a:t>
            </a:r>
          </a:p>
          <a:p>
            <a:pPr lvl="1"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Progressive Revelation</a:t>
            </a:r>
            <a:endParaRPr lang="en-US" dirty="0">
              <a:latin typeface="+mj-lt"/>
              <a:cs typeface="+mj-cs"/>
            </a:endParaRPr>
          </a:p>
          <a:p>
            <a:pPr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Many ways </a:t>
            </a:r>
            <a:r>
              <a:rPr lang="en-US" dirty="0">
                <a:latin typeface="+mj-lt"/>
                <a:cs typeface="+mj-cs"/>
              </a:rPr>
              <a:t>= modes, styles, settings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Based on situation/needs</a:t>
            </a:r>
          </a:p>
        </p:txBody>
      </p:sp>
    </p:spTree>
    <p:extLst>
      <p:ext uri="{BB962C8B-B14F-4D97-AF65-F5344CB8AC3E}">
        <p14:creationId xmlns:p14="http://schemas.microsoft.com/office/powerpoint/2010/main" val="133599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Better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God spoke in these </a:t>
            </a:r>
            <a:r>
              <a:rPr lang="en-US" i="1" dirty="0">
                <a:latin typeface="+mj-lt"/>
                <a:cs typeface="+mj-cs"/>
              </a:rPr>
              <a:t>last days/times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A</a:t>
            </a:r>
            <a:r>
              <a:rPr lang="en-US" i="1" dirty="0">
                <a:latin typeface="+mj-lt"/>
                <a:cs typeface="+mj-cs"/>
              </a:rPr>
              <a:t> technical term </a:t>
            </a:r>
            <a:r>
              <a:rPr lang="en-US" dirty="0">
                <a:latin typeface="+mj-lt"/>
                <a:cs typeface="+mj-cs"/>
              </a:rPr>
              <a:t>in OT and 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B61599-D1EC-4FFE-AD6C-EC88A4353A02}"/>
              </a:ext>
            </a:extLst>
          </p:cNvPr>
          <p:cNvSpPr/>
          <p:nvPr/>
        </p:nvSpPr>
        <p:spPr>
          <a:xfrm>
            <a:off x="874352" y="2571750"/>
            <a:ext cx="3190391" cy="226722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These Days</a:t>
            </a:r>
          </a:p>
          <a:p>
            <a:pPr algn="ctr"/>
            <a:r>
              <a:rPr lang="en-US" sz="3200" i="1" dirty="0">
                <a:solidFill>
                  <a:schemeClr val="tx1"/>
                </a:solidFill>
              </a:rPr>
              <a:t>Present Age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532247-A1BB-498B-9FC1-8326A50E1453}"/>
              </a:ext>
            </a:extLst>
          </p:cNvPr>
          <p:cNvSpPr/>
          <p:nvPr/>
        </p:nvSpPr>
        <p:spPr>
          <a:xfrm>
            <a:off x="5079259" y="2571750"/>
            <a:ext cx="3190390" cy="226722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Last Days</a:t>
            </a:r>
          </a:p>
          <a:p>
            <a:pPr algn="ctr"/>
            <a:r>
              <a:rPr lang="en-US" sz="3200" i="1" dirty="0">
                <a:solidFill>
                  <a:schemeClr val="tx1"/>
                </a:solidFill>
              </a:rPr>
              <a:t>Age to Come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7873F3-C219-44AD-8654-1F84B125B6E2}"/>
              </a:ext>
            </a:extLst>
          </p:cNvPr>
          <p:cNvSpPr/>
          <p:nvPr/>
        </p:nvSpPr>
        <p:spPr>
          <a:xfrm>
            <a:off x="4064743" y="2571750"/>
            <a:ext cx="1014516" cy="22672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Messiah</a:t>
            </a:r>
            <a:endParaRPr lang="en-US" sz="8800" dirty="0">
              <a:solidFill>
                <a:schemeClr val="tx1"/>
              </a:solidFill>
            </a:endParaRPr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81060579-8753-4F19-A3C7-164864FD4AB1}"/>
              </a:ext>
            </a:extLst>
          </p:cNvPr>
          <p:cNvSpPr/>
          <p:nvPr/>
        </p:nvSpPr>
        <p:spPr>
          <a:xfrm>
            <a:off x="3797764" y="2409476"/>
            <a:ext cx="4665442" cy="2619723"/>
          </a:xfrm>
          <a:prstGeom prst="frame">
            <a:avLst>
              <a:gd name="adj1" fmla="val 6156"/>
            </a:avLst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6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Better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How? </a:t>
            </a:r>
            <a:r>
              <a:rPr lang="en-US" i="1" dirty="0"/>
              <a:t>In Son</a:t>
            </a:r>
          </a:p>
          <a:p>
            <a:pPr lvl="1">
              <a:spcBef>
                <a:spcPct val="0"/>
              </a:spcBef>
            </a:pPr>
            <a:r>
              <a:rPr lang="en-US" dirty="0"/>
              <a:t>Emphasizes </a:t>
            </a:r>
            <a:r>
              <a:rPr lang="en-US" i="1" dirty="0"/>
              <a:t>relationship</a:t>
            </a:r>
            <a:r>
              <a:rPr lang="en-US" dirty="0"/>
              <a:t> in the mode of speaking</a:t>
            </a:r>
          </a:p>
          <a:p>
            <a:pPr lvl="2">
              <a:spcBef>
                <a:spcPct val="0"/>
              </a:spcBef>
            </a:pPr>
            <a:r>
              <a:rPr lang="en-US" i="1" dirty="0"/>
              <a:t>in the prophets </a:t>
            </a:r>
            <a:r>
              <a:rPr lang="en-US" dirty="0"/>
              <a:t>(varied group, spokesman) vs. </a:t>
            </a:r>
            <a:r>
              <a:rPr lang="en-US" i="1" dirty="0"/>
              <a:t>in Son </a:t>
            </a:r>
            <a:r>
              <a:rPr lang="en-US" dirty="0"/>
              <a:t>(unique, intimate, shared essence)</a:t>
            </a:r>
          </a:p>
        </p:txBody>
      </p:sp>
    </p:spTree>
    <p:extLst>
      <p:ext uri="{BB962C8B-B14F-4D97-AF65-F5344CB8AC3E}">
        <p14:creationId xmlns:p14="http://schemas.microsoft.com/office/powerpoint/2010/main" val="11694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Better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What was God </a:t>
            </a:r>
            <a:r>
              <a:rPr lang="en-US" i="1" dirty="0">
                <a:latin typeface="+mj-lt"/>
                <a:cs typeface="+mj-cs"/>
              </a:rPr>
              <a:t>speaking</a:t>
            </a:r>
            <a:r>
              <a:rPr lang="en-US" dirty="0">
                <a:latin typeface="+mj-lt"/>
                <a:cs typeface="+mj-cs"/>
              </a:rPr>
              <a:t>?</a:t>
            </a:r>
          </a:p>
          <a:p>
            <a:pPr lvl="1"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Salvation</a:t>
            </a:r>
            <a:r>
              <a:rPr lang="en-US" dirty="0">
                <a:latin typeface="+mj-lt"/>
                <a:cs typeface="+mj-cs"/>
              </a:rPr>
              <a:t> (see 2:1-4)</a:t>
            </a:r>
          </a:p>
          <a:p>
            <a:pPr lvl="2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OT hints -&gt; NT full disclosure</a:t>
            </a:r>
          </a:p>
          <a:p>
            <a:pPr lvl="2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OT pictures -&gt; NT provision</a:t>
            </a:r>
          </a:p>
          <a:p>
            <a:pPr lvl="2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OT promises -&gt; NT fulfillment</a:t>
            </a:r>
          </a:p>
        </p:txBody>
      </p:sp>
    </p:spTree>
    <p:extLst>
      <p:ext uri="{BB962C8B-B14F-4D97-AF65-F5344CB8AC3E}">
        <p14:creationId xmlns:p14="http://schemas.microsoft.com/office/powerpoint/2010/main" val="220749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So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“we must pay much closer attention to what we have heard so that we do not drift away </a:t>
            </a:r>
            <a:r>
              <a:rPr lang="en-US" i="1" dirty="0"/>
              <a:t>from it”</a:t>
            </a:r>
            <a:r>
              <a:rPr lang="en-US" dirty="0"/>
              <a:t> (2:1)</a:t>
            </a:r>
          </a:p>
          <a:p>
            <a:pPr>
              <a:spcBef>
                <a:spcPct val="0"/>
              </a:spcBef>
            </a:pPr>
            <a:r>
              <a:rPr lang="en-US" dirty="0"/>
              <a:t>Stand firm in the true gospel</a:t>
            </a:r>
          </a:p>
          <a:p>
            <a:pPr lvl="1"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Hold fast; confidence; assurance; endurance</a:t>
            </a:r>
          </a:p>
        </p:txBody>
      </p:sp>
    </p:spTree>
    <p:extLst>
      <p:ext uri="{BB962C8B-B14F-4D97-AF65-F5344CB8AC3E}">
        <p14:creationId xmlns:p14="http://schemas.microsoft.com/office/powerpoint/2010/main" val="4244197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What is </a:t>
            </a:r>
            <a:r>
              <a:rPr lang="en-US" i="1" dirty="0"/>
              <a:t>Hebrews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4000" dirty="0">
                <a:latin typeface="+mj-lt"/>
                <a:cs typeface="+mj-cs"/>
              </a:rPr>
              <a:t>Not an </a:t>
            </a:r>
            <a:r>
              <a:rPr lang="en-US" sz="4000" i="1" dirty="0">
                <a:latin typeface="+mj-lt"/>
                <a:cs typeface="+mj-cs"/>
              </a:rPr>
              <a:t>epistle</a:t>
            </a:r>
            <a:r>
              <a:rPr lang="en-US" sz="4000" dirty="0">
                <a:latin typeface="+mj-lt"/>
                <a:cs typeface="+mj-cs"/>
              </a:rPr>
              <a:t> (similar to 1 John)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No greeting, addressees, blessing</a:t>
            </a:r>
            <a:endParaRPr lang="en-US" dirty="0"/>
          </a:p>
          <a:p>
            <a:pPr>
              <a:spcBef>
                <a:spcPct val="0"/>
              </a:spcBef>
            </a:pPr>
            <a:r>
              <a:rPr lang="en-US" dirty="0"/>
              <a:t>“But I urge you, brethren, bear with this </a:t>
            </a:r>
            <a:r>
              <a:rPr lang="en-US" u="sng" dirty="0"/>
              <a:t>word of exhortation</a:t>
            </a:r>
            <a:r>
              <a:rPr lang="en-US" dirty="0"/>
              <a:t>, for I have written to you briefly.” </a:t>
            </a:r>
            <a:r>
              <a:rPr lang="en-US" dirty="0">
                <a:latin typeface="+mj-lt"/>
                <a:cs typeface="+mj-cs"/>
              </a:rPr>
              <a:t>(13:22)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Sermon/homily (cf. Acts 13:15-41)</a:t>
            </a:r>
          </a:p>
        </p:txBody>
      </p:sp>
    </p:spTree>
    <p:extLst>
      <p:ext uri="{BB962C8B-B14F-4D97-AF65-F5344CB8AC3E}">
        <p14:creationId xmlns:p14="http://schemas.microsoft.com/office/powerpoint/2010/main" val="3992419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Who Wrote </a:t>
            </a:r>
            <a:r>
              <a:rPr lang="en-US" i="1" dirty="0"/>
              <a:t>Hebrews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4000" dirty="0">
                <a:latin typeface="+mj-lt"/>
                <a:cs typeface="+mj-cs"/>
              </a:rPr>
              <a:t>“Who the author of the epistle is God truly knows…” (Origen of Alexandria, ca. 185-253)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Pauline </a:t>
            </a:r>
            <a:r>
              <a:rPr lang="en-US" i="1" dirty="0">
                <a:latin typeface="+mj-lt"/>
                <a:cs typeface="+mj-cs"/>
              </a:rPr>
              <a:t>theology</a:t>
            </a:r>
            <a:r>
              <a:rPr lang="en-US" dirty="0">
                <a:latin typeface="+mj-lt"/>
                <a:cs typeface="+mj-cs"/>
              </a:rPr>
              <a:t> but someone else’s </a:t>
            </a:r>
            <a:r>
              <a:rPr lang="en-US" i="1" dirty="0">
                <a:latin typeface="+mj-lt"/>
                <a:cs typeface="+mj-cs"/>
              </a:rPr>
              <a:t>phraseology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[Sermon notes?]</a:t>
            </a:r>
          </a:p>
          <a:p>
            <a:pPr lvl="1">
              <a:spcBef>
                <a:spcPct val="0"/>
              </a:spcBef>
            </a:pPr>
            <a:endParaRPr lang="en-US" sz="4000" dirty="0"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5888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Who Wrote </a:t>
            </a:r>
            <a:r>
              <a:rPr lang="en-US" i="1" dirty="0"/>
              <a:t>Hebrews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It is unsigned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Suggestions: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Paul, Luke, Silas, Barnabas, Peter, Apollos, Silvanus, Philip, Jude, Clement of Rome, Aquila and/or Priscilla,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al </a:t>
            </a:r>
            <a:endParaRPr lang="en-US" i="1" dirty="0">
              <a:latin typeface="+mj-lt"/>
              <a:cs typeface="+mj-cs"/>
            </a:endParaRP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Not Timothy (see 13:23)</a:t>
            </a:r>
          </a:p>
        </p:txBody>
      </p:sp>
    </p:spTree>
    <p:extLst>
      <p:ext uri="{BB962C8B-B14F-4D97-AF65-F5344CB8AC3E}">
        <p14:creationId xmlns:p14="http://schemas.microsoft.com/office/powerpoint/2010/main" val="351097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Who Wrote </a:t>
            </a:r>
            <a:r>
              <a:rPr lang="en-US" i="1" dirty="0"/>
              <a:t>Hebrews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What we know about the author: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Well-trained in Greek (large vocabulary, polished style) 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Well-versed in the OT (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LXX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Well-versed in the Jewish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Moved by the Holy Spirit</a:t>
            </a:r>
            <a:endParaRPr lang="en-US" dirty="0"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027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Canonicity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Mostly accepted: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Polycarp (disciple of John), Justin Martyr, Theophilus,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Pantaenus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Clement of Alexandria, Origen, Eusebius, Augustine, Jerome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Others doubted it due to questions of authorship</a:t>
            </a:r>
          </a:p>
          <a:p>
            <a:pPr>
              <a:spcBef>
                <a:spcPct val="0"/>
              </a:spcBef>
            </a:pPr>
            <a:endParaRPr lang="en-US" dirty="0"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494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Canonicity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Quoted by Clement of Rome (95 AD)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Athanasius of Alexandria (367 AD) listed our 27 books as canonical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Third Council of Carthage (397 AD)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Council of Hippo (419 AD) </a:t>
            </a:r>
          </a:p>
          <a:p>
            <a:pPr>
              <a:spcBef>
                <a:spcPct val="0"/>
              </a:spcBef>
            </a:pPr>
            <a:endParaRPr lang="en-US" dirty="0"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005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When was </a:t>
            </a:r>
            <a:r>
              <a:rPr lang="en-US" i="1" dirty="0"/>
              <a:t>Hebrews</a:t>
            </a:r>
            <a:r>
              <a:rPr lang="en-US" dirty="0"/>
              <a:t> written?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Quoted by Clement of Rome (95 AD)</a:t>
            </a:r>
          </a:p>
          <a:p>
            <a:pPr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Likely before AD 70 – no reference to destruction of Jerusalem or temple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Present-tense verbs referring to rituals and sacrifices (e.g. - 7:8; 8:4; 10:1-2; 10:8; 10:11)</a:t>
            </a:r>
            <a:endParaRPr lang="en-US" dirty="0">
              <a:latin typeface="+mj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597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5F1CE-683B-4676-8A72-8E4D3A42068C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</p:spPr>
        <p:txBody>
          <a:bodyPr/>
          <a:lstStyle/>
          <a:p>
            <a:r>
              <a:rPr lang="en-US" dirty="0"/>
              <a:t>To Whom Was </a:t>
            </a:r>
            <a:r>
              <a:rPr lang="en-US" i="1" dirty="0"/>
              <a:t>Hebrews</a:t>
            </a:r>
            <a:r>
              <a:rPr lang="en-US" dirty="0"/>
              <a:t> Written?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4472-DC9F-43F4-AD7E-DC8BB6D4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29050"/>
          </a:xfrm>
          <a:gradFill>
            <a:gsLst>
              <a:gs pos="0">
                <a:srgbClr val="FFFFCC"/>
              </a:gs>
              <a:gs pos="100000">
                <a:schemeClr val="accent6">
                  <a:alpha val="50000"/>
                </a:schemeClr>
              </a:gs>
            </a:gsLst>
            <a:lin ang="5400000" scaled="1"/>
          </a:gradFill>
          <a:ln>
            <a:noFill/>
          </a:ln>
          <a:effectLst>
            <a:softEdge rad="63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To Hebrews </a:t>
            </a:r>
            <a:r>
              <a:rPr lang="en-US" dirty="0">
                <a:latin typeface="+mj-lt"/>
                <a:cs typeface="+mj-cs"/>
              </a:rPr>
              <a:t>(added ca. 175-200 </a:t>
            </a:r>
            <a:r>
              <a:rPr lang="en-US" sz="3200" dirty="0">
                <a:latin typeface="+mj-lt"/>
                <a:cs typeface="+mj-cs"/>
              </a:rPr>
              <a:t>AD</a:t>
            </a:r>
            <a:r>
              <a:rPr lang="en-US" dirty="0">
                <a:latin typeface="+mj-lt"/>
                <a:cs typeface="+mj-cs"/>
              </a:rPr>
              <a:t>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Focus: fulfillment of OT covenants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No pagan/gnostic issues addressed</a:t>
            </a:r>
          </a:p>
          <a:p>
            <a:pPr>
              <a:spcBef>
                <a:spcPct val="0"/>
              </a:spcBef>
            </a:pPr>
            <a:r>
              <a:rPr lang="en-US" i="1" dirty="0">
                <a:latin typeface="+mj-lt"/>
                <a:cs typeface="+mj-cs"/>
              </a:rPr>
              <a:t>2</a:t>
            </a:r>
            <a:r>
              <a:rPr lang="en-US" i="1" baseline="30000" dirty="0">
                <a:latin typeface="+mj-lt"/>
                <a:cs typeface="+mj-cs"/>
              </a:rPr>
              <a:t>nd</a:t>
            </a:r>
            <a:r>
              <a:rPr lang="en-US" i="1" dirty="0">
                <a:latin typeface="+mj-lt"/>
                <a:cs typeface="+mj-cs"/>
              </a:rPr>
              <a:t> generation </a:t>
            </a:r>
            <a:r>
              <a:rPr lang="en-US" dirty="0">
                <a:latin typeface="+mj-lt"/>
                <a:cs typeface="+mj-cs"/>
              </a:rPr>
              <a:t>believers (see 2:3-4)</a:t>
            </a:r>
          </a:p>
          <a:p>
            <a:pPr lvl="1">
              <a:spcBef>
                <a:spcPct val="0"/>
              </a:spcBef>
            </a:pPr>
            <a:r>
              <a:rPr lang="en-US" dirty="0">
                <a:latin typeface="+mj-lt"/>
                <a:cs typeface="+mj-cs"/>
              </a:rPr>
              <a:t>Tempted to return to Judaism? (cf. Gal. 2:11-21)</a:t>
            </a:r>
          </a:p>
        </p:txBody>
      </p:sp>
    </p:spTree>
    <p:extLst>
      <p:ext uri="{BB962C8B-B14F-4D97-AF65-F5344CB8AC3E}">
        <p14:creationId xmlns:p14="http://schemas.microsoft.com/office/powerpoint/2010/main" val="190909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622</Words>
  <Application>Microsoft Office PowerPoint</Application>
  <PresentationFormat>On-screen Show (16:9)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What is Hebrews?</vt:lpstr>
      <vt:lpstr>Who Wrote Hebrews?</vt:lpstr>
      <vt:lpstr>Who Wrote Hebrews?</vt:lpstr>
      <vt:lpstr>Who Wrote Hebrews?</vt:lpstr>
      <vt:lpstr>Canonicity</vt:lpstr>
      <vt:lpstr>Canonicity</vt:lpstr>
      <vt:lpstr>When was Hebrews written?</vt:lpstr>
      <vt:lpstr>To Whom Was Hebrews Written?</vt:lpstr>
      <vt:lpstr>Theme of Hebrews</vt:lpstr>
      <vt:lpstr>Theme of Hebrews</vt:lpstr>
      <vt:lpstr>Better Revelation</vt:lpstr>
      <vt:lpstr>Better Revelation</vt:lpstr>
      <vt:lpstr>Better Revelation</vt:lpstr>
      <vt:lpstr>Better Revelation</vt:lpstr>
      <vt:lpstr>Better Revelation</vt:lpstr>
      <vt:lpstr>So What?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Juliet Towner</dc:creator>
  <cp:lastModifiedBy>Eric Bjorkfelt</cp:lastModifiedBy>
  <cp:revision>136</cp:revision>
  <dcterms:created xsi:type="dcterms:W3CDTF">2012-12-17T22:11:49Z</dcterms:created>
  <dcterms:modified xsi:type="dcterms:W3CDTF">2021-01-03T14:09:34Z</dcterms:modified>
</cp:coreProperties>
</file>