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0" r:id="rId2"/>
    <p:sldId id="296" r:id="rId3"/>
    <p:sldId id="291" r:id="rId4"/>
    <p:sldId id="293" r:id="rId5"/>
    <p:sldId id="302" r:id="rId6"/>
    <p:sldId id="294" r:id="rId7"/>
    <p:sldId id="295" r:id="rId8"/>
    <p:sldId id="297" r:id="rId9"/>
    <p:sldId id="282" r:id="rId10"/>
    <p:sldId id="298" r:id="rId11"/>
    <p:sldId id="299" r:id="rId12"/>
    <p:sldId id="300" r:id="rId13"/>
    <p:sldId id="301" r:id="rId14"/>
    <p:sldId id="303" r:id="rId15"/>
    <p:sldId id="304" r:id="rId16"/>
    <p:sldId id="306" r:id="rId17"/>
    <p:sldId id="305" r:id="rId18"/>
    <p:sldId id="307" r:id="rId19"/>
    <p:sldId id="308" r:id="rId20"/>
    <p:sldId id="292" r:id="rId21"/>
  </p:sldIdLst>
  <p:sldSz cx="9144000" cy="5143500" type="screen16x9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0A2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43" d="100"/>
          <a:sy n="143" d="100"/>
        </p:scale>
        <p:origin x="684" y="10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D4FD4D-8F2B-4E21-8A2B-7B3265C3DC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DA29C6-C262-4F32-A311-203A16047D3F}" type="datetimeFigureOut">
              <a:rPr lang="en-US"/>
              <a:pPr>
                <a:defRPr/>
              </a:pPr>
              <a:t>1/10/2021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CF1772-A2DB-40A6-A167-9C2EC8C7D0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21C379-7C9D-49D4-841C-1F027B315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EF2288-F9E7-4370-985B-DF62F02AC6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2936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A3B89B-359F-475E-A164-DAB26B82FA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B895D4-DB15-4F77-8505-336D4E0D554B}" type="datetimeFigureOut">
              <a:rPr lang="en-US"/>
              <a:pPr>
                <a:defRPr/>
              </a:pPr>
              <a:t>1/10/2021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EB4503-34CA-4D90-95FC-2107E50C85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A9BE1E-7FCB-4AEF-A090-D516CA771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7D71A3-4E05-4498-82D6-D2EE7FD2D6C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1554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AE9A6B-5712-4CBE-8FC1-3BFED40AD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182E73-F228-484D-8506-0FC9E862D8EF}" type="datetimeFigureOut">
              <a:rPr lang="en-US"/>
              <a:pPr>
                <a:defRPr/>
              </a:pPr>
              <a:t>1/10/2021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382550-5AAE-4D54-A1F0-148CD70CED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7BD011-A021-4D90-A583-E6CA400BA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A2D4B4-FD61-4EBD-8BDF-9FA0D4D13D8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9754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4000"/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1FF1DB-376E-4ED8-A023-3BC9AFD395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0FE999-6037-44F0-87B3-CF5E11DFE2EB}" type="datetimeFigureOut">
              <a:rPr lang="en-US"/>
              <a:pPr>
                <a:defRPr/>
              </a:pPr>
              <a:t>1/10/2021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8D41B4-4FFC-4E16-B3C9-81F7C13AD1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12C069-8895-4583-AB8C-69E68467E7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BB5478-FF49-4358-BC40-487645C72EA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4299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C9A6AC-5854-4368-A610-EFB1EBAD55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654247-C518-4FF2-AB0F-D364B784E79C}" type="datetimeFigureOut">
              <a:rPr lang="en-US"/>
              <a:pPr>
                <a:defRPr/>
              </a:pPr>
              <a:t>1/10/2021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3407E9-4BA4-414C-A9FB-456FD64AA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F4A56C-FEFB-42E9-8F67-F1F1838CC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4E0C1E-7F48-4E94-BFDF-EF889237E16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9210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FC0F691-1933-4F4C-990D-CA00BCFC3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A9E983-F0B7-4538-BFE4-C054DB50B905}" type="datetimeFigureOut">
              <a:rPr lang="en-US"/>
              <a:pPr>
                <a:defRPr/>
              </a:pPr>
              <a:t>1/10/2021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233B5BA-0D60-487E-8EF5-BD7F0C991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E617E4F-8BEE-4F70-92B8-410E3A66A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46BA0B-8717-4FA8-AA0B-2FA5B32938E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4246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C5D3FA1D-1D41-45B6-AB51-346E4D8260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8A9570-0254-49D5-940E-A06B8B3BD17C}" type="datetimeFigureOut">
              <a:rPr lang="en-US"/>
              <a:pPr>
                <a:defRPr/>
              </a:pPr>
              <a:t>1/10/2021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A61053A9-3075-41AE-945E-CDEFF68E9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68798A2-997A-4354-94ED-D2529F31D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8A4C7F-C95F-4391-B1F0-B67AE851423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8501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5490B481-52F7-4E97-833C-B9B376356D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5BAD94-E6BF-4E12-A220-AFAF4005AD3D}" type="datetimeFigureOut">
              <a:rPr lang="en-US"/>
              <a:pPr>
                <a:defRPr/>
              </a:pPr>
              <a:t>1/10/2021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8A39A335-B788-4F9B-8F02-DFCC8D87E4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A00B71E7-86D4-4D92-A9D8-79EA8DC3A3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B663FA-4949-470D-B0AE-1CAE27C1C8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211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31548155-71AE-4CDE-92EE-5F6E98106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84C92B-36C0-4C42-BB3B-5BA25CA07341}" type="datetimeFigureOut">
              <a:rPr lang="en-US"/>
              <a:pPr>
                <a:defRPr/>
              </a:pPr>
              <a:t>1/10/2021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F6F863FA-E27B-4941-9F40-687209C66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1F6CA4CD-9F6E-4884-B404-763AA91726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048CC7-06DD-45F0-825A-BE6E0F82921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0221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B1E9D4E-0032-4B9A-B1F2-C440462F93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38EB6-BA0E-4DE9-B485-FE76A27FA681}" type="datetimeFigureOut">
              <a:rPr lang="en-US"/>
              <a:pPr>
                <a:defRPr/>
              </a:pPr>
              <a:t>1/10/2021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D5A6856-6885-41C5-8995-DABDAE834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4AD3373-6233-42E7-9C44-97CE5A649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DD6EC3-15CA-4661-B0A2-63628E40DB4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808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7695EAF-9DFB-4590-BFD4-1276EF45AA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06A942-56C2-49D9-B15B-4C044A2D0CA6}" type="datetimeFigureOut">
              <a:rPr lang="en-US"/>
              <a:pPr>
                <a:defRPr/>
              </a:pPr>
              <a:t>1/10/2021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4819CE5-0FCC-4773-BD4C-9CACBD03AF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7C58CC5-B056-450D-8CD0-B80F92421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3BFCDB-53F6-4C5A-8862-5054B67FE6C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0064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F66B2C7B-BFCF-42F0-BE38-633DF065E7D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9719A83D-7B2D-4097-9FEF-4D25B85D009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DD28F5-8546-4D33-A541-0B25E59422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F652A738-9832-4A33-916C-F1156D0C85DC}" type="datetimeFigureOut">
              <a:rPr lang="en-US"/>
              <a:pPr>
                <a:defRPr/>
              </a:pPr>
              <a:t>1/10/2021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53395A-A869-4087-8D64-82A9FA2F6C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3D958B-2C33-45BF-A2A8-713DCF9F99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59232887-505E-4155-9A32-055E870AE1D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35F1CE-683B-4676-8A72-8E4D3A42068C}"/>
              </a:ext>
            </a:extLst>
          </p:cNvPr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rgbClr val="FFFFCC"/>
              </a:gs>
              <a:gs pos="100000">
                <a:schemeClr val="accent6">
                  <a:alpha val="50000"/>
                </a:schemeClr>
              </a:gs>
            </a:gsLst>
            <a:lin ang="5400000" scaled="1"/>
          </a:gradFill>
          <a:ln>
            <a:noFill/>
          </a:ln>
          <a:effectLst>
            <a:softEdge rad="63500"/>
          </a:effectLst>
        </p:spPr>
        <p:txBody>
          <a:bodyPr/>
          <a:lstStyle/>
          <a:p>
            <a:r>
              <a:rPr lang="en-US" dirty="0"/>
              <a:t>2. His Being (3)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094472-DC9F-43F4-AD7E-DC8BB6D45E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829050"/>
          </a:xfrm>
          <a:gradFill>
            <a:gsLst>
              <a:gs pos="0">
                <a:srgbClr val="FFFFCC"/>
              </a:gs>
              <a:gs pos="100000">
                <a:schemeClr val="accent6">
                  <a:alpha val="50000"/>
                </a:schemeClr>
              </a:gs>
            </a:gsLst>
            <a:lin ang="5400000" scaled="1"/>
          </a:gradFill>
          <a:ln>
            <a:noFill/>
          </a:ln>
          <a:effectLst>
            <a:softEdge rad="63500"/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Upholds all things by the word of His power</a:t>
            </a:r>
          </a:p>
          <a:p>
            <a:pPr lvl="1">
              <a:spcBef>
                <a:spcPct val="0"/>
              </a:spcBef>
            </a:pPr>
            <a:r>
              <a:rPr lang="en-US" dirty="0">
                <a:latin typeface="+mj-lt"/>
                <a:cs typeface="+mj-cs"/>
              </a:rPr>
              <a:t>He who spoke creation into existence</a:t>
            </a:r>
            <a:r>
              <a:rPr lang="en-US" i="1" dirty="0">
                <a:latin typeface="+mj-lt"/>
                <a:cs typeface="+mj-cs"/>
              </a:rPr>
              <a:t> bears</a:t>
            </a:r>
            <a:r>
              <a:rPr lang="en-US" dirty="0">
                <a:latin typeface="+mj-lt"/>
                <a:cs typeface="+mj-cs"/>
              </a:rPr>
              <a:t> it along to a pre-determined end (cf. Num. 11:14)</a:t>
            </a:r>
          </a:p>
        </p:txBody>
      </p:sp>
    </p:spTree>
    <p:extLst>
      <p:ext uri="{BB962C8B-B14F-4D97-AF65-F5344CB8AC3E}">
        <p14:creationId xmlns:p14="http://schemas.microsoft.com/office/powerpoint/2010/main" val="2578181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35F1CE-683B-4676-8A72-8E4D3A42068C}"/>
              </a:ext>
            </a:extLst>
          </p:cNvPr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rgbClr val="FFFFCC"/>
              </a:gs>
              <a:gs pos="100000">
                <a:schemeClr val="accent6">
                  <a:alpha val="50000"/>
                </a:schemeClr>
              </a:gs>
            </a:gsLst>
            <a:lin ang="5400000" scaled="1"/>
          </a:gradFill>
          <a:ln>
            <a:noFill/>
          </a:ln>
          <a:effectLst>
            <a:softEdge rad="63500"/>
          </a:effectLst>
        </p:spPr>
        <p:txBody>
          <a:bodyPr/>
          <a:lstStyle/>
          <a:p>
            <a:r>
              <a:rPr lang="en-US" dirty="0"/>
              <a:t>3. His Work (3-4)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094472-DC9F-43F4-AD7E-DC8BB6D45E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829050"/>
          </a:xfrm>
          <a:gradFill>
            <a:gsLst>
              <a:gs pos="0">
                <a:srgbClr val="FFFFCC"/>
              </a:gs>
              <a:gs pos="100000">
                <a:schemeClr val="accent6">
                  <a:alpha val="50000"/>
                </a:schemeClr>
              </a:gs>
            </a:gsLst>
            <a:lin ang="5400000" scaled="1"/>
          </a:gradFill>
          <a:ln>
            <a:noFill/>
          </a:ln>
          <a:effectLst>
            <a:softEdge rad="63500"/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Made purification of sins</a:t>
            </a:r>
          </a:p>
          <a:p>
            <a:pPr lvl="1">
              <a:spcBef>
                <a:spcPct val="0"/>
              </a:spcBef>
            </a:pP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Atonement/covering -&gt; purification (cf. Lev. 16)</a:t>
            </a:r>
          </a:p>
          <a:p>
            <a:pPr lvl="1">
              <a:spcBef>
                <a:spcPct val="0"/>
              </a:spcBef>
            </a:pP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Thru substitutionary atonement, Jesus </a:t>
            </a:r>
            <a:r>
              <a:rPr lang="en-US" i="1" dirty="0">
                <a:latin typeface="Calibri" panose="020F0502020204030204" pitchFamily="34" charset="0"/>
                <a:cs typeface="Times New Roman" panose="02020603050405020304" pitchFamily="18" charset="0"/>
              </a:rPr>
              <a:t>in Himself 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accomplished complete cleansing (see 9:1-10:18)</a:t>
            </a:r>
            <a:endParaRPr lang="en-US" dirty="0">
              <a:latin typeface="+mj-lt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292875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35F1CE-683B-4676-8A72-8E4D3A42068C}"/>
              </a:ext>
            </a:extLst>
          </p:cNvPr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rgbClr val="FFFFCC"/>
              </a:gs>
              <a:gs pos="100000">
                <a:schemeClr val="accent6">
                  <a:alpha val="50000"/>
                </a:schemeClr>
              </a:gs>
            </a:gsLst>
            <a:lin ang="5400000" scaled="1"/>
          </a:gradFill>
          <a:ln>
            <a:noFill/>
          </a:ln>
          <a:effectLst>
            <a:softEdge rad="63500"/>
          </a:effectLst>
        </p:spPr>
        <p:txBody>
          <a:bodyPr/>
          <a:lstStyle/>
          <a:p>
            <a:r>
              <a:rPr lang="en-US" dirty="0"/>
              <a:t>3. His Work (3-4)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094472-DC9F-43F4-AD7E-DC8BB6D45E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829050"/>
          </a:xfrm>
          <a:gradFill>
            <a:gsLst>
              <a:gs pos="0">
                <a:srgbClr val="FFFFCC"/>
              </a:gs>
              <a:gs pos="100000">
                <a:schemeClr val="accent6">
                  <a:alpha val="50000"/>
                </a:schemeClr>
              </a:gs>
            </a:gsLst>
            <a:lin ang="5400000" scaled="1"/>
          </a:gradFill>
          <a:ln>
            <a:noFill/>
          </a:ln>
          <a:effectLst>
            <a:softEdge rad="63500"/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Sat down at the right hand of the Majesty on high</a:t>
            </a:r>
          </a:p>
          <a:p>
            <a:pPr lvl="1">
              <a:spcBef>
                <a:spcPct val="0"/>
              </a:spcBef>
            </a:pP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He completed His work! (10:11-18)</a:t>
            </a:r>
          </a:p>
          <a:p>
            <a:pPr lvl="1">
              <a:spcBef>
                <a:spcPct val="0"/>
              </a:spcBef>
            </a:pP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en-US" i="1" dirty="0">
                <a:latin typeface="Calibri" panose="020F0502020204030204" pitchFamily="34" charset="0"/>
                <a:cs typeface="Times New Roman" panose="02020603050405020304" pitchFamily="18" charset="0"/>
              </a:rPr>
              <a:t>joy set before Him 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(12:2)</a:t>
            </a:r>
          </a:p>
          <a:p>
            <a:pPr lvl="1">
              <a:spcBef>
                <a:spcPct val="0"/>
              </a:spcBef>
            </a:pP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Reward for His obedience (2:9; cf. 11:26; Phil. 2:5-11)</a:t>
            </a:r>
            <a:endParaRPr lang="en-US" dirty="0">
              <a:latin typeface="+mj-lt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878554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35F1CE-683B-4676-8A72-8E4D3A42068C}"/>
              </a:ext>
            </a:extLst>
          </p:cNvPr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rgbClr val="FFFFCC"/>
              </a:gs>
              <a:gs pos="100000">
                <a:schemeClr val="accent6">
                  <a:alpha val="50000"/>
                </a:schemeClr>
              </a:gs>
            </a:gsLst>
            <a:lin ang="5400000" scaled="1"/>
          </a:gradFill>
          <a:ln>
            <a:noFill/>
          </a:ln>
          <a:effectLst>
            <a:softEdge rad="63500"/>
          </a:effectLst>
        </p:spPr>
        <p:txBody>
          <a:bodyPr/>
          <a:lstStyle/>
          <a:p>
            <a:r>
              <a:rPr lang="en-US" dirty="0"/>
              <a:t>4. His Name (4)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094472-DC9F-43F4-AD7E-DC8BB6D45E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829050"/>
          </a:xfrm>
          <a:gradFill>
            <a:gsLst>
              <a:gs pos="0">
                <a:srgbClr val="FFFFCC"/>
              </a:gs>
              <a:gs pos="100000">
                <a:schemeClr val="accent6">
                  <a:alpha val="50000"/>
                </a:schemeClr>
              </a:gs>
            </a:gsLst>
            <a:lin ang="5400000" scaled="1"/>
          </a:gradFill>
          <a:ln>
            <a:noFill/>
          </a:ln>
          <a:effectLst>
            <a:softEdge rad="63500"/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>
                <a:latin typeface="+mj-lt"/>
                <a:cs typeface="+mj-cs"/>
              </a:rPr>
              <a:t>He has inherited a more excellent name than the angels</a:t>
            </a:r>
          </a:p>
          <a:p>
            <a:pPr lvl="1">
              <a:spcBef>
                <a:spcPct val="0"/>
              </a:spcBef>
            </a:pPr>
            <a:r>
              <a:rPr lang="en-US" dirty="0">
                <a:latin typeface="+mj-lt"/>
                <a:cs typeface="+mj-cs"/>
              </a:rPr>
              <a:t>Not </a:t>
            </a:r>
            <a:r>
              <a:rPr lang="en-US" i="1" dirty="0">
                <a:latin typeface="+mj-lt"/>
                <a:cs typeface="+mj-cs"/>
              </a:rPr>
              <a:t>Jesus</a:t>
            </a:r>
            <a:r>
              <a:rPr lang="en-US" dirty="0">
                <a:latin typeface="+mj-lt"/>
                <a:cs typeface="+mj-cs"/>
              </a:rPr>
              <a:t> but </a:t>
            </a:r>
            <a:r>
              <a:rPr lang="en-US" i="1" dirty="0">
                <a:latin typeface="+mj-lt"/>
                <a:cs typeface="+mj-cs"/>
              </a:rPr>
              <a:t>Son of God </a:t>
            </a:r>
            <a:r>
              <a:rPr lang="en-US" dirty="0">
                <a:latin typeface="+mj-lt"/>
                <a:cs typeface="+mj-cs"/>
              </a:rPr>
              <a:t>(See Rom. 1:1-4)</a:t>
            </a:r>
          </a:p>
          <a:p>
            <a:pPr lvl="1">
              <a:spcBef>
                <a:spcPct val="0"/>
              </a:spcBef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Aren’t angels called </a:t>
            </a: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sons of God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 (Job 1:6; 2:1; cf. Ps. 29:1; 89:6)</a:t>
            </a:r>
            <a:endParaRPr lang="en-US" dirty="0">
              <a:latin typeface="+mj-lt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483875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35F1CE-683B-4676-8A72-8E4D3A42068C}"/>
              </a:ext>
            </a:extLst>
          </p:cNvPr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rgbClr val="FFFFCC"/>
              </a:gs>
              <a:gs pos="100000">
                <a:schemeClr val="accent6">
                  <a:alpha val="50000"/>
                </a:schemeClr>
              </a:gs>
            </a:gsLst>
            <a:lin ang="5400000" scaled="1"/>
          </a:gradFill>
          <a:ln>
            <a:noFill/>
          </a:ln>
          <a:effectLst>
            <a:softEdge rad="63500"/>
          </a:effectLst>
        </p:spPr>
        <p:txBody>
          <a:bodyPr/>
          <a:lstStyle/>
          <a:p>
            <a:r>
              <a:rPr lang="en-US" dirty="0"/>
              <a:t>Homer A. Kent, Jr.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094472-DC9F-43F4-AD7E-DC8BB6D45E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829050"/>
          </a:xfrm>
          <a:gradFill>
            <a:gsLst>
              <a:gs pos="0">
                <a:srgbClr val="FFFFCC"/>
              </a:gs>
              <a:gs pos="100000">
                <a:schemeClr val="accent6">
                  <a:alpha val="50000"/>
                </a:schemeClr>
              </a:gs>
            </a:gsLst>
            <a:lin ang="5400000" scaled="1"/>
          </a:gradFill>
          <a:ln>
            <a:noFill/>
          </a:ln>
          <a:effectLst>
            <a:softEdge rad="63500"/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lnSpc>
                <a:spcPts val="4200"/>
              </a:lnSpc>
              <a:spcBef>
                <a:spcPct val="0"/>
              </a:spcBef>
              <a:buNone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“Even though angels are called ‘sons of God’ in the wider sense of direct creations of God, it was always as a group. No individual angel is ever addressed as ‘son of God’ in all of Scripture, and certainly not in the unique sense indicated by Psalm 2:7.” </a:t>
            </a:r>
            <a:endParaRPr lang="en-US" dirty="0">
              <a:latin typeface="+mj-lt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822703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35F1CE-683B-4676-8A72-8E4D3A42068C}"/>
              </a:ext>
            </a:extLst>
          </p:cNvPr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rgbClr val="FFFFCC"/>
              </a:gs>
              <a:gs pos="100000">
                <a:schemeClr val="accent6">
                  <a:alpha val="50000"/>
                </a:schemeClr>
              </a:gs>
            </a:gsLst>
            <a:lin ang="5400000" scaled="1"/>
          </a:gradFill>
          <a:ln>
            <a:noFill/>
          </a:ln>
          <a:effectLst>
            <a:softEdge rad="63500"/>
          </a:effectLst>
        </p:spPr>
        <p:txBody>
          <a:bodyPr/>
          <a:lstStyle/>
          <a:p>
            <a:r>
              <a:rPr lang="en-US" dirty="0">
                <a:latin typeface="+mj-lt"/>
                <a:cs typeface="+mj-cs"/>
              </a:rPr>
              <a:t>5. His Superiority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094472-DC9F-43F4-AD7E-DC8BB6D45E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829050"/>
          </a:xfrm>
          <a:gradFill>
            <a:gsLst>
              <a:gs pos="0">
                <a:srgbClr val="FFFFCC"/>
              </a:gs>
              <a:gs pos="100000">
                <a:schemeClr val="accent6">
                  <a:alpha val="50000"/>
                </a:schemeClr>
              </a:gs>
            </a:gsLst>
            <a:lin ang="5400000" scaled="1"/>
          </a:gradFill>
          <a:ln>
            <a:noFill/>
          </a:ln>
          <a:effectLst>
            <a:softEdge rad="63500"/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>
                <a:latin typeface="+mj-lt"/>
                <a:cs typeface="+mj-cs"/>
              </a:rPr>
              <a:t>Must be understood in His redemptive role as Messiah</a:t>
            </a:r>
          </a:p>
          <a:p>
            <a:pPr>
              <a:spcBef>
                <a:spcPct val="0"/>
              </a:spcBef>
            </a:pPr>
            <a:r>
              <a:rPr lang="en-US" dirty="0">
                <a:latin typeface="+mj-lt"/>
                <a:cs typeface="+mj-cs"/>
              </a:rPr>
              <a:t>Proven with Scripture – </a:t>
            </a:r>
            <a:r>
              <a:rPr lang="en-US" i="1" dirty="0">
                <a:latin typeface="+mj-lt"/>
                <a:cs typeface="+mj-cs"/>
              </a:rPr>
              <a:t>God spoke in the prophets</a:t>
            </a:r>
            <a:r>
              <a:rPr lang="en-US" dirty="0">
                <a:latin typeface="+mj-lt"/>
                <a:cs typeface="+mj-cs"/>
              </a:rPr>
              <a:t> (see 1:1; cf. Acts 2:14-36; 3:11-26; 4:16-43)</a:t>
            </a:r>
          </a:p>
          <a:p>
            <a:pPr>
              <a:spcBef>
                <a:spcPct val="0"/>
              </a:spcBef>
            </a:pPr>
            <a:endParaRPr lang="en-US" dirty="0">
              <a:latin typeface="+mj-lt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863964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35F1CE-683B-4676-8A72-8E4D3A42068C}"/>
              </a:ext>
            </a:extLst>
          </p:cNvPr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rgbClr val="FFFFCC"/>
              </a:gs>
              <a:gs pos="100000">
                <a:schemeClr val="accent6">
                  <a:alpha val="50000"/>
                </a:schemeClr>
              </a:gs>
            </a:gsLst>
            <a:lin ang="5400000" scaled="1"/>
          </a:gradFill>
          <a:ln>
            <a:noFill/>
          </a:ln>
          <a:effectLst>
            <a:softEdge rad="63500"/>
          </a:effectLst>
        </p:spPr>
        <p:txBody>
          <a:bodyPr/>
          <a:lstStyle/>
          <a:p>
            <a:r>
              <a:rPr lang="en-US" dirty="0">
                <a:latin typeface="+mj-lt"/>
                <a:cs typeface="+mj-cs"/>
              </a:rPr>
              <a:t>5. His Superiority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094472-DC9F-43F4-AD7E-DC8BB6D45E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829050"/>
          </a:xfrm>
          <a:gradFill>
            <a:gsLst>
              <a:gs pos="0">
                <a:srgbClr val="FFFFCC"/>
              </a:gs>
              <a:gs pos="100000">
                <a:schemeClr val="accent6">
                  <a:alpha val="50000"/>
                </a:schemeClr>
              </a:gs>
            </a:gsLst>
            <a:lin ang="5400000" scaled="1"/>
          </a:gradFill>
          <a:ln>
            <a:noFill/>
          </a:ln>
          <a:effectLst>
            <a:softEdge rad="63500"/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i="1" dirty="0">
                <a:latin typeface="+mj-lt"/>
                <a:cs typeface="+mj-cs"/>
              </a:rPr>
              <a:t>Begotten</a:t>
            </a:r>
            <a:r>
              <a:rPr lang="en-US" dirty="0">
                <a:latin typeface="+mj-lt"/>
                <a:cs typeface="+mj-cs"/>
              </a:rPr>
              <a:t> (5) -&gt; </a:t>
            </a:r>
            <a:r>
              <a:rPr lang="en-US" i="1" dirty="0">
                <a:latin typeface="+mj-lt"/>
                <a:cs typeface="+mj-cs"/>
              </a:rPr>
              <a:t>acknowledged</a:t>
            </a:r>
            <a:r>
              <a:rPr lang="en-US" dirty="0">
                <a:latin typeface="+mj-lt"/>
                <a:cs typeface="+mj-cs"/>
              </a:rPr>
              <a:t> (thru </a:t>
            </a:r>
            <a:r>
              <a:rPr lang="en-US" i="1" dirty="0">
                <a:latin typeface="+mj-lt"/>
                <a:cs typeface="+mj-cs"/>
              </a:rPr>
              <a:t>resurrection</a:t>
            </a:r>
            <a:r>
              <a:rPr lang="en-US" dirty="0">
                <a:latin typeface="+mj-lt"/>
                <a:cs typeface="+mj-cs"/>
              </a:rPr>
              <a:t> - see Acts 13:33)</a:t>
            </a:r>
          </a:p>
          <a:p>
            <a:pPr lvl="1">
              <a:spcBef>
                <a:spcPct val="0"/>
              </a:spcBef>
            </a:pPr>
            <a:r>
              <a:rPr lang="en-US" dirty="0">
                <a:latin typeface="+mj-lt"/>
                <a:cs typeface="+mj-cs"/>
              </a:rPr>
              <a:t>Coronation, exaltation (2:9; cf. Phil. 2:5-11)</a:t>
            </a:r>
          </a:p>
          <a:p>
            <a:pPr lvl="2">
              <a:spcBef>
                <a:spcPct val="0"/>
              </a:spcBef>
            </a:pPr>
            <a:r>
              <a:rPr lang="en-US" i="1" dirty="0">
                <a:latin typeface="+mj-lt"/>
                <a:cs typeface="+mj-cs"/>
              </a:rPr>
              <a:t>Father/Son </a:t>
            </a:r>
            <a:r>
              <a:rPr lang="en-US" dirty="0">
                <a:latin typeface="+mj-lt"/>
                <a:cs typeface="+mj-cs"/>
              </a:rPr>
              <a:t>from 2 Sam. 7:14</a:t>
            </a:r>
          </a:p>
        </p:txBody>
      </p:sp>
    </p:spTree>
    <p:extLst>
      <p:ext uri="{BB962C8B-B14F-4D97-AF65-F5344CB8AC3E}">
        <p14:creationId xmlns:p14="http://schemas.microsoft.com/office/powerpoint/2010/main" val="2795831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35F1CE-683B-4676-8A72-8E4D3A42068C}"/>
              </a:ext>
            </a:extLst>
          </p:cNvPr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rgbClr val="FFFFCC"/>
              </a:gs>
              <a:gs pos="100000">
                <a:schemeClr val="accent6">
                  <a:alpha val="50000"/>
                </a:schemeClr>
              </a:gs>
            </a:gsLst>
            <a:lin ang="5400000" scaled="1"/>
          </a:gradFill>
          <a:ln>
            <a:noFill/>
          </a:ln>
          <a:effectLst>
            <a:softEdge rad="63500"/>
          </a:effectLst>
        </p:spPr>
        <p:txBody>
          <a:bodyPr/>
          <a:lstStyle/>
          <a:p>
            <a:r>
              <a:rPr lang="en-US" dirty="0">
                <a:latin typeface="+mj-lt"/>
                <a:cs typeface="+mj-cs"/>
              </a:rPr>
              <a:t>5. His Superiority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094472-DC9F-43F4-AD7E-DC8BB6D45E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829050"/>
          </a:xfrm>
          <a:gradFill>
            <a:gsLst>
              <a:gs pos="0">
                <a:srgbClr val="FFFFCC"/>
              </a:gs>
              <a:gs pos="100000">
                <a:schemeClr val="accent6">
                  <a:alpha val="50000"/>
                </a:schemeClr>
              </a:gs>
            </a:gsLst>
            <a:lin ang="5400000" scaled="1"/>
          </a:gradFill>
          <a:ln>
            <a:noFill/>
          </a:ln>
          <a:effectLst>
            <a:softEdge rad="63500"/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i="1" dirty="0"/>
              <a:t>Firstborn</a:t>
            </a:r>
            <a:r>
              <a:rPr lang="en-US" dirty="0"/>
              <a:t> (6) </a:t>
            </a:r>
            <a:r>
              <a:rPr lang="en-US" dirty="0">
                <a:latin typeface="+mj-lt"/>
                <a:cs typeface="+mj-cs"/>
              </a:rPr>
              <a:t>– place of prominence in relation to man (cf. Gen. 48:13-20)</a:t>
            </a:r>
          </a:p>
          <a:p>
            <a:pPr lvl="1">
              <a:spcBef>
                <a:spcPct val="0"/>
              </a:spcBef>
            </a:pPr>
            <a:r>
              <a:rPr lang="en-US" dirty="0">
                <a:latin typeface="+mj-lt"/>
                <a:cs typeface="+mj-cs"/>
              </a:rPr>
              <a:t>From the dead (Col. 1:18; Rev. 1:5)</a:t>
            </a:r>
          </a:p>
          <a:p>
            <a:pPr lvl="1">
              <a:spcBef>
                <a:spcPct val="0"/>
              </a:spcBef>
            </a:pPr>
            <a:r>
              <a:rPr lang="en-US" dirty="0">
                <a:latin typeface="+mj-lt"/>
                <a:cs typeface="+mj-cs"/>
              </a:rPr>
              <a:t>We are conformed to His image (Rom. 8:29; cf. Col. 1:15)</a:t>
            </a:r>
          </a:p>
          <a:p>
            <a:pPr>
              <a:spcBef>
                <a:spcPct val="0"/>
              </a:spcBef>
            </a:pPr>
            <a:r>
              <a:rPr lang="en-US" dirty="0">
                <a:latin typeface="+mj-lt"/>
                <a:cs typeface="+mj-cs"/>
              </a:rPr>
              <a:t>Angels commanded to worship Him</a:t>
            </a:r>
          </a:p>
        </p:txBody>
      </p:sp>
    </p:spTree>
    <p:extLst>
      <p:ext uri="{BB962C8B-B14F-4D97-AF65-F5344CB8AC3E}">
        <p14:creationId xmlns:p14="http://schemas.microsoft.com/office/powerpoint/2010/main" val="2989903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35F1CE-683B-4676-8A72-8E4D3A42068C}"/>
              </a:ext>
            </a:extLst>
          </p:cNvPr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rgbClr val="FFFFCC"/>
              </a:gs>
              <a:gs pos="100000">
                <a:schemeClr val="accent6">
                  <a:alpha val="50000"/>
                </a:schemeClr>
              </a:gs>
            </a:gsLst>
            <a:lin ang="5400000" scaled="1"/>
          </a:gradFill>
          <a:ln>
            <a:noFill/>
          </a:ln>
          <a:effectLst>
            <a:softEdge rad="63500"/>
          </a:effectLst>
        </p:spPr>
        <p:txBody>
          <a:bodyPr/>
          <a:lstStyle/>
          <a:p>
            <a:r>
              <a:rPr lang="en-US" dirty="0">
                <a:latin typeface="+mj-lt"/>
                <a:cs typeface="+mj-cs"/>
              </a:rPr>
              <a:t>5. His Superiority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094472-DC9F-43F4-AD7E-DC8BB6D45E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829050"/>
          </a:xfrm>
          <a:gradFill>
            <a:gsLst>
              <a:gs pos="0">
                <a:srgbClr val="FFFFCC"/>
              </a:gs>
              <a:gs pos="100000">
                <a:schemeClr val="accent6">
                  <a:alpha val="50000"/>
                </a:schemeClr>
              </a:gs>
            </a:gsLst>
            <a:lin ang="5400000" scaled="1"/>
          </a:gradFill>
          <a:ln>
            <a:noFill/>
          </a:ln>
          <a:effectLst>
            <a:softEdge rad="63500"/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i="1" dirty="0"/>
              <a:t>Throne / scepter </a:t>
            </a:r>
            <a:r>
              <a:rPr lang="en-US" dirty="0"/>
              <a:t>(8) – the Son is </a:t>
            </a:r>
            <a:r>
              <a:rPr lang="en-US" i="1" dirty="0"/>
              <a:t>King</a:t>
            </a:r>
          </a:p>
          <a:p>
            <a:pPr lvl="1">
              <a:spcBef>
                <a:spcPct val="0"/>
              </a:spcBef>
            </a:pPr>
            <a:r>
              <a:rPr lang="en-US" dirty="0">
                <a:latin typeface="+mj-lt"/>
                <a:cs typeface="+mj-cs"/>
              </a:rPr>
              <a:t>“</a:t>
            </a:r>
            <a:r>
              <a:rPr lang="en-US" cap="smal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Sit at My right hand</a:t>
            </a:r>
            <a:r>
              <a:rPr lang="en-US" dirty="0"/>
              <a:t>”</a:t>
            </a:r>
            <a:endParaRPr lang="en-US" dirty="0">
              <a:latin typeface="+mj-lt"/>
              <a:cs typeface="+mj-cs"/>
            </a:endParaRPr>
          </a:p>
          <a:p>
            <a:pPr lvl="1">
              <a:spcBef>
                <a:spcPct val="0"/>
              </a:spcBef>
            </a:pPr>
            <a:r>
              <a:rPr lang="en-US" dirty="0">
                <a:latin typeface="+mj-lt"/>
                <a:cs typeface="+mj-cs"/>
              </a:rPr>
              <a:t>Angels are only servants (7, 14)</a:t>
            </a:r>
          </a:p>
          <a:p>
            <a:pPr>
              <a:spcBef>
                <a:spcPct val="0"/>
              </a:spcBef>
            </a:pPr>
            <a:r>
              <a:rPr lang="en-US" dirty="0">
                <a:latin typeface="+mj-lt"/>
                <a:cs typeface="+mj-cs"/>
              </a:rPr>
              <a:t>Creator (10-12)</a:t>
            </a:r>
          </a:p>
          <a:p>
            <a:pPr lvl="1">
              <a:spcBef>
                <a:spcPct val="0"/>
              </a:spcBef>
            </a:pPr>
            <a:r>
              <a:rPr lang="en-US" dirty="0">
                <a:latin typeface="+mj-lt"/>
                <a:cs typeface="+mj-cs"/>
              </a:rPr>
              <a:t>Pre-existent, powerful, imperishable, immutable, e</a:t>
            </a:r>
            <a:r>
              <a:rPr lang="en-US" dirty="0"/>
              <a:t>ternal</a:t>
            </a:r>
            <a:endParaRPr lang="en-US" dirty="0">
              <a:latin typeface="+mj-lt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777262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35F1CE-683B-4676-8A72-8E4D3A42068C}"/>
              </a:ext>
            </a:extLst>
          </p:cNvPr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rgbClr val="FFFFCC"/>
              </a:gs>
              <a:gs pos="100000">
                <a:schemeClr val="accent6">
                  <a:alpha val="50000"/>
                </a:schemeClr>
              </a:gs>
            </a:gsLst>
            <a:lin ang="5400000" scaled="1"/>
          </a:gradFill>
          <a:ln>
            <a:noFill/>
          </a:ln>
          <a:effectLst>
            <a:softEdge rad="63500"/>
          </a:effectLst>
        </p:spPr>
        <p:txBody>
          <a:bodyPr/>
          <a:lstStyle/>
          <a:p>
            <a:r>
              <a:rPr lang="en-US" dirty="0">
                <a:latin typeface="+mj-lt"/>
                <a:cs typeface="+mj-cs"/>
              </a:rPr>
              <a:t>5. His Superiority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094472-DC9F-43F4-AD7E-DC8BB6D45E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829050"/>
          </a:xfrm>
          <a:gradFill>
            <a:gsLst>
              <a:gs pos="0">
                <a:srgbClr val="FFFFCC"/>
              </a:gs>
              <a:gs pos="100000">
                <a:schemeClr val="accent6">
                  <a:alpha val="50000"/>
                </a:schemeClr>
              </a:gs>
            </a:gsLst>
            <a:lin ang="5400000" scaled="1"/>
          </a:gradFill>
          <a:ln>
            <a:noFill/>
          </a:ln>
          <a:effectLst>
            <a:softEdge rad="63500"/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i="1" dirty="0"/>
              <a:t>Enemies / footstool </a:t>
            </a:r>
            <a:r>
              <a:rPr lang="en-US" dirty="0"/>
              <a:t>(13) –  God wins</a:t>
            </a:r>
            <a:endParaRPr lang="en-US" i="1" dirty="0"/>
          </a:p>
          <a:p>
            <a:pPr lvl="1">
              <a:spcBef>
                <a:spcPct val="0"/>
              </a:spcBef>
            </a:pPr>
            <a:r>
              <a:rPr lang="en-US" dirty="0">
                <a:latin typeface="+mj-lt"/>
                <a:cs typeface="+mj-cs"/>
              </a:rPr>
              <a:t>No matter what happens, God will prevail over the rebellion</a:t>
            </a:r>
          </a:p>
          <a:p>
            <a:pPr lvl="1">
              <a:spcBef>
                <a:spcPct val="0"/>
              </a:spcBef>
            </a:pPr>
            <a:r>
              <a:rPr lang="en-US" dirty="0">
                <a:latin typeface="+mj-lt"/>
                <a:cs typeface="+mj-cs"/>
              </a:rPr>
              <a:t>Because of what Jesus did on the cross, the enemies are defeated</a:t>
            </a:r>
          </a:p>
          <a:p>
            <a:pPr lvl="1">
              <a:spcBef>
                <a:spcPct val="0"/>
              </a:spcBef>
            </a:pPr>
            <a:r>
              <a:rPr lang="en-US" dirty="0">
                <a:latin typeface="+mj-lt"/>
                <a:cs typeface="+mj-cs"/>
              </a:rPr>
              <a:t>All will be made right in the end</a:t>
            </a:r>
          </a:p>
        </p:txBody>
      </p:sp>
    </p:spTree>
    <p:extLst>
      <p:ext uri="{BB962C8B-B14F-4D97-AF65-F5344CB8AC3E}">
        <p14:creationId xmlns:p14="http://schemas.microsoft.com/office/powerpoint/2010/main" val="16686595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094472-DC9F-43F4-AD7E-DC8BB6D45E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7764"/>
            <a:ext cx="8229600" cy="4911436"/>
          </a:xfrm>
          <a:gradFill>
            <a:gsLst>
              <a:gs pos="0">
                <a:srgbClr val="FFFFCC"/>
              </a:gs>
              <a:gs pos="100000">
                <a:schemeClr val="accent6">
                  <a:alpha val="50000"/>
                </a:schemeClr>
              </a:gs>
            </a:gsLst>
            <a:lin ang="5400000" scaled="1"/>
          </a:gradFill>
          <a:ln>
            <a:noFill/>
          </a:ln>
          <a:effectLst>
            <a:softEdge rad="63500"/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spcBef>
                <a:spcPct val="0"/>
              </a:spcBef>
              <a:buNone/>
            </a:pPr>
            <a:endParaRPr lang="en-US" dirty="0">
              <a:latin typeface="+mj-lt"/>
              <a:cs typeface="+mj-cs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1626238-4A69-4DF3-9950-05DC82061A5B}"/>
              </a:ext>
            </a:extLst>
          </p:cNvPr>
          <p:cNvSpPr/>
          <p:nvPr/>
        </p:nvSpPr>
        <p:spPr>
          <a:xfrm>
            <a:off x="798948" y="1002089"/>
            <a:ext cx="7546105" cy="313932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6600" b="1" cap="none" spc="0" dirty="0">
                <a:ln/>
                <a:solidFill>
                  <a:schemeClr val="accent1"/>
                </a:solidFill>
                <a:effectLst/>
              </a:rPr>
              <a:t>How do you describe</a:t>
            </a:r>
          </a:p>
          <a:p>
            <a:pPr algn="ctr"/>
            <a:r>
              <a:rPr lang="en-US" sz="6600" b="1" cap="none" spc="0" dirty="0">
                <a:ln/>
                <a:solidFill>
                  <a:schemeClr val="accent1"/>
                </a:solidFill>
                <a:effectLst/>
              </a:rPr>
              <a:t>what </a:t>
            </a:r>
            <a:r>
              <a:rPr lang="en-US" sz="6600" b="1" dirty="0">
                <a:ln/>
                <a:solidFill>
                  <a:schemeClr val="accent1"/>
                </a:solidFill>
              </a:rPr>
              <a:t>cannot </a:t>
            </a:r>
          </a:p>
          <a:p>
            <a:pPr algn="ctr"/>
            <a:r>
              <a:rPr lang="en-US" sz="6600" b="1" dirty="0">
                <a:ln/>
                <a:solidFill>
                  <a:schemeClr val="accent1"/>
                </a:solidFill>
              </a:rPr>
              <a:t>be described?</a:t>
            </a:r>
            <a:endParaRPr lang="en-US" sz="6600" b="1" cap="none" spc="0" dirty="0">
              <a:ln/>
              <a:solidFill>
                <a:schemeClr val="accent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562791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35F1CE-683B-4676-8A72-8E4D3A42068C}"/>
              </a:ext>
            </a:extLst>
          </p:cNvPr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rgbClr val="FFFFCC"/>
              </a:gs>
              <a:gs pos="100000">
                <a:schemeClr val="accent6">
                  <a:alpha val="50000"/>
                </a:schemeClr>
              </a:gs>
            </a:gsLst>
            <a:lin ang="5400000" scaled="1"/>
          </a:gradFill>
          <a:ln>
            <a:noFill/>
          </a:ln>
          <a:effectLst>
            <a:softEdge rad="63500"/>
          </a:effectLst>
        </p:spPr>
        <p:txBody>
          <a:bodyPr/>
          <a:lstStyle/>
          <a:p>
            <a:r>
              <a:rPr lang="en-US" dirty="0"/>
              <a:t>So What?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094472-DC9F-43F4-AD7E-DC8BB6D45E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829050"/>
          </a:xfrm>
          <a:gradFill>
            <a:gsLst>
              <a:gs pos="0">
                <a:srgbClr val="FFFFCC"/>
              </a:gs>
              <a:gs pos="100000">
                <a:schemeClr val="accent6">
                  <a:alpha val="50000"/>
                </a:schemeClr>
              </a:gs>
            </a:gsLst>
            <a:lin ang="5400000" scaled="1"/>
          </a:gradFill>
          <a:ln>
            <a:noFill/>
          </a:ln>
          <a:effectLst>
            <a:softEdge rad="63500"/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>
                <a:latin typeface="+mj-lt"/>
                <a:cs typeface="+mj-cs"/>
              </a:rPr>
              <a:t>Jesus is superior to democracy</a:t>
            </a:r>
          </a:p>
          <a:p>
            <a:pPr>
              <a:spcBef>
                <a:spcPct val="0"/>
              </a:spcBef>
            </a:pPr>
            <a:r>
              <a:rPr lang="en-US" dirty="0"/>
              <a:t>Jesus is superior to democratically- elected republic</a:t>
            </a:r>
          </a:p>
          <a:p>
            <a:pPr>
              <a:spcBef>
                <a:spcPct val="0"/>
              </a:spcBef>
            </a:pPr>
            <a:r>
              <a:rPr lang="en-US" dirty="0"/>
              <a:t>Mankind is in rebellion against God</a:t>
            </a:r>
          </a:p>
          <a:p>
            <a:pPr lvl="1">
              <a:spcBef>
                <a:spcPct val="0"/>
              </a:spcBef>
            </a:pPr>
            <a:r>
              <a:rPr lang="en-US" dirty="0"/>
              <a:t>Rebels hate those who love God</a:t>
            </a:r>
          </a:p>
          <a:p>
            <a:pPr>
              <a:spcBef>
                <a:spcPct val="0"/>
              </a:spcBef>
            </a:pPr>
            <a:r>
              <a:rPr lang="en-US" dirty="0">
                <a:latin typeface="+mj-lt"/>
                <a:cs typeface="+mj-cs"/>
              </a:rPr>
              <a:t>God will win (Ps. 2)</a:t>
            </a:r>
          </a:p>
        </p:txBody>
      </p:sp>
    </p:spTree>
    <p:extLst>
      <p:ext uri="{BB962C8B-B14F-4D97-AF65-F5344CB8AC3E}">
        <p14:creationId xmlns:p14="http://schemas.microsoft.com/office/powerpoint/2010/main" val="4244197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35F1CE-683B-4676-8A72-8E4D3A42068C}"/>
              </a:ext>
            </a:extLst>
          </p:cNvPr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rgbClr val="FFFFCC"/>
              </a:gs>
              <a:gs pos="100000">
                <a:schemeClr val="accent6">
                  <a:alpha val="50000"/>
                </a:schemeClr>
              </a:gs>
            </a:gsLst>
            <a:lin ang="5400000" scaled="1"/>
          </a:gradFill>
          <a:ln>
            <a:noFill/>
          </a:ln>
          <a:effectLst>
            <a:softEdge rad="63500"/>
          </a:effectLst>
        </p:spPr>
        <p:txBody>
          <a:bodyPr/>
          <a:lstStyle/>
          <a:p>
            <a:r>
              <a:rPr lang="en-US" dirty="0"/>
              <a:t>Hebrews 1:1-14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094472-DC9F-43F4-AD7E-DC8BB6D45E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829050"/>
          </a:xfrm>
          <a:gradFill>
            <a:gsLst>
              <a:gs pos="0">
                <a:srgbClr val="FFFFCC"/>
              </a:gs>
              <a:gs pos="100000">
                <a:schemeClr val="accent6">
                  <a:alpha val="50000"/>
                </a:schemeClr>
              </a:gs>
            </a:gsLst>
            <a:lin ang="5400000" scaled="1"/>
          </a:gradFill>
          <a:ln>
            <a:noFill/>
          </a:ln>
          <a:effectLst>
            <a:softEdge rad="63500"/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>
                <a:latin typeface="+mj-lt"/>
                <a:cs typeface="+mj-cs"/>
              </a:rPr>
              <a:t>Who is </a:t>
            </a:r>
            <a:r>
              <a:rPr lang="en-US" i="1" dirty="0">
                <a:latin typeface="+mj-lt"/>
                <a:cs typeface="+mj-cs"/>
              </a:rPr>
              <a:t>the Son</a:t>
            </a:r>
            <a:r>
              <a:rPr lang="en-US" dirty="0">
                <a:latin typeface="+mj-lt"/>
                <a:cs typeface="+mj-cs"/>
              </a:rPr>
              <a:t>?</a:t>
            </a:r>
          </a:p>
          <a:p>
            <a:pPr marL="1200150" lvl="1" indent="-742950">
              <a:spcBef>
                <a:spcPct val="0"/>
              </a:spcBef>
              <a:buFont typeface="+mj-lt"/>
              <a:buAutoNum type="arabicPeriod"/>
            </a:pPr>
            <a:r>
              <a:rPr lang="en-US" dirty="0">
                <a:latin typeface="+mj-lt"/>
                <a:cs typeface="+mj-cs"/>
              </a:rPr>
              <a:t>His Sonship</a:t>
            </a:r>
          </a:p>
          <a:p>
            <a:pPr marL="1200150" lvl="1" indent="-742950">
              <a:spcBef>
                <a:spcPct val="0"/>
              </a:spcBef>
              <a:buFont typeface="+mj-lt"/>
              <a:buAutoNum type="arabicPeriod"/>
            </a:pPr>
            <a:r>
              <a:rPr lang="en-US" dirty="0">
                <a:latin typeface="+mj-lt"/>
                <a:cs typeface="+mj-cs"/>
              </a:rPr>
              <a:t>His Being</a:t>
            </a:r>
          </a:p>
          <a:p>
            <a:pPr marL="1200150" lvl="1" indent="-742950">
              <a:spcBef>
                <a:spcPct val="0"/>
              </a:spcBef>
              <a:buFont typeface="+mj-lt"/>
              <a:buAutoNum type="arabicPeriod"/>
            </a:pPr>
            <a:r>
              <a:rPr lang="en-US" dirty="0">
                <a:latin typeface="+mj-lt"/>
                <a:cs typeface="+mj-cs"/>
              </a:rPr>
              <a:t>His Work</a:t>
            </a:r>
          </a:p>
          <a:p>
            <a:pPr marL="1200150" lvl="1" indent="-742950">
              <a:spcBef>
                <a:spcPct val="0"/>
              </a:spcBef>
              <a:buFont typeface="+mj-lt"/>
              <a:buAutoNum type="arabicPeriod"/>
            </a:pPr>
            <a:r>
              <a:rPr lang="en-US" dirty="0">
                <a:latin typeface="+mj-lt"/>
                <a:cs typeface="+mj-cs"/>
              </a:rPr>
              <a:t>His Name</a:t>
            </a:r>
          </a:p>
          <a:p>
            <a:pPr marL="1200150" lvl="1" indent="-742950">
              <a:spcBef>
                <a:spcPct val="0"/>
              </a:spcBef>
              <a:buFont typeface="+mj-lt"/>
              <a:buAutoNum type="arabicPeriod"/>
            </a:pPr>
            <a:r>
              <a:rPr lang="en-US" dirty="0">
                <a:latin typeface="+mj-lt"/>
                <a:cs typeface="+mj-cs"/>
              </a:rPr>
              <a:t>His Superiority</a:t>
            </a:r>
          </a:p>
        </p:txBody>
      </p:sp>
    </p:spTree>
    <p:extLst>
      <p:ext uri="{BB962C8B-B14F-4D97-AF65-F5344CB8AC3E}">
        <p14:creationId xmlns:p14="http://schemas.microsoft.com/office/powerpoint/2010/main" val="3992419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35F1CE-683B-4676-8A72-8E4D3A42068C}"/>
              </a:ext>
            </a:extLst>
          </p:cNvPr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rgbClr val="FFFFCC"/>
              </a:gs>
              <a:gs pos="100000">
                <a:schemeClr val="accent6">
                  <a:alpha val="50000"/>
                </a:schemeClr>
              </a:gs>
            </a:gsLst>
            <a:lin ang="5400000" scaled="1"/>
          </a:gradFill>
          <a:ln>
            <a:noFill/>
          </a:ln>
          <a:effectLst>
            <a:softEdge rad="63500"/>
          </a:effectLst>
        </p:spPr>
        <p:txBody>
          <a:bodyPr/>
          <a:lstStyle/>
          <a:p>
            <a:r>
              <a:rPr lang="en-US" dirty="0"/>
              <a:t>1. His Sonship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094472-DC9F-43F4-AD7E-DC8BB6D45E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829050"/>
          </a:xfrm>
          <a:gradFill>
            <a:gsLst>
              <a:gs pos="0">
                <a:srgbClr val="FFFFCC"/>
              </a:gs>
              <a:gs pos="100000">
                <a:schemeClr val="accent6">
                  <a:alpha val="50000"/>
                </a:schemeClr>
              </a:gs>
            </a:gsLst>
            <a:lin ang="5400000" scaled="1"/>
          </a:gradFill>
          <a:ln>
            <a:noFill/>
          </a:ln>
          <a:effectLst>
            <a:softEdge rad="63500"/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Appointed heir of all things (cf. Ps. 2)</a:t>
            </a:r>
          </a:p>
          <a:p>
            <a:pPr lvl="1">
              <a:spcBef>
                <a:spcPct val="0"/>
              </a:spcBef>
            </a:pPr>
            <a:r>
              <a:rPr lang="en-US" dirty="0">
                <a:latin typeface="+mj-lt"/>
                <a:cs typeface="+mj-cs"/>
              </a:rPr>
              <a:t>Tied to </a:t>
            </a:r>
            <a:r>
              <a:rPr lang="en-US" i="1" dirty="0">
                <a:latin typeface="+mj-lt"/>
                <a:cs typeface="+mj-cs"/>
              </a:rPr>
              <a:t>Creation</a:t>
            </a:r>
            <a:r>
              <a:rPr lang="en-US" dirty="0">
                <a:latin typeface="+mj-lt"/>
                <a:cs typeface="+mj-cs"/>
              </a:rPr>
              <a:t> &amp; </a:t>
            </a:r>
            <a:r>
              <a:rPr lang="en-US" i="1" dirty="0">
                <a:latin typeface="+mj-lt"/>
                <a:cs typeface="+mj-cs"/>
              </a:rPr>
              <a:t>Incarnation</a:t>
            </a:r>
          </a:p>
          <a:p>
            <a:pPr lvl="1">
              <a:spcBef>
                <a:spcPct val="0"/>
              </a:spcBef>
            </a:pPr>
            <a:r>
              <a:rPr lang="en-US" dirty="0"/>
              <a:t>Includes the </a:t>
            </a:r>
            <a:r>
              <a:rPr lang="en-US" i="1" dirty="0"/>
              <a:t>world to come </a:t>
            </a:r>
            <a:r>
              <a:rPr lang="en-US" dirty="0"/>
              <a:t>(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2:5-9)</a:t>
            </a:r>
          </a:p>
          <a:p>
            <a:pPr lvl="1">
              <a:spcBef>
                <a:spcPct val="0"/>
              </a:spcBef>
            </a:pPr>
            <a:r>
              <a:rPr lang="en-US" dirty="0">
                <a:latin typeface="+mj-lt"/>
                <a:cs typeface="+mj-cs"/>
              </a:rPr>
              <a:t>Ultimately fulfilled in Messianic Kingdom (Dan. 7:13-14; cf. 1 Cor. 15:22-28)</a:t>
            </a:r>
          </a:p>
        </p:txBody>
      </p:sp>
    </p:spTree>
    <p:extLst>
      <p:ext uri="{BB962C8B-B14F-4D97-AF65-F5344CB8AC3E}">
        <p14:creationId xmlns:p14="http://schemas.microsoft.com/office/powerpoint/2010/main" val="370043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35F1CE-683B-4676-8A72-8E4D3A42068C}"/>
              </a:ext>
            </a:extLst>
          </p:cNvPr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rgbClr val="FFFFCC"/>
              </a:gs>
              <a:gs pos="100000">
                <a:schemeClr val="accent6">
                  <a:alpha val="50000"/>
                </a:schemeClr>
              </a:gs>
            </a:gsLst>
            <a:lin ang="5400000" scaled="1"/>
          </a:gradFill>
          <a:ln>
            <a:noFill/>
          </a:ln>
          <a:effectLst>
            <a:softEdge rad="63500"/>
          </a:effectLst>
        </p:spPr>
        <p:txBody>
          <a:bodyPr/>
          <a:lstStyle/>
          <a:p>
            <a:r>
              <a:rPr lang="en-US" i="1" dirty="0"/>
              <a:t>Nota Bene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094472-DC9F-43F4-AD7E-DC8BB6D45E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829050"/>
          </a:xfrm>
          <a:gradFill>
            <a:gsLst>
              <a:gs pos="0">
                <a:srgbClr val="FFFFCC"/>
              </a:gs>
              <a:gs pos="100000">
                <a:schemeClr val="accent6">
                  <a:alpha val="50000"/>
                </a:schemeClr>
              </a:gs>
            </a:gsLst>
            <a:lin ang="5400000" scaled="1"/>
          </a:gradFill>
          <a:ln>
            <a:noFill/>
          </a:ln>
          <a:effectLst>
            <a:softEdge rad="63500"/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Son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does not mean procreation</a:t>
            </a:r>
          </a:p>
          <a:p>
            <a:pPr lvl="1">
              <a:spcBef>
                <a:spcPct val="0"/>
              </a:spcBef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2</a:t>
            </a:r>
            <a:r>
              <a:rPr lang="en-US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nd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Member of the Trinity is and has always been (John 1:1-2)</a:t>
            </a:r>
          </a:p>
          <a:p>
            <a:pPr>
              <a:spcBef>
                <a:spcPct val="0"/>
              </a:spcBef>
            </a:pP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Heir/Inherit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does NOT mean the Father will </a:t>
            </a: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pass away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!!!  - 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God is immortal (1 Tim. 6:15-16)</a:t>
            </a:r>
            <a:endParaRPr lang="en-US" dirty="0">
              <a:latin typeface="+mj-lt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576249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35F1CE-683B-4676-8A72-8E4D3A42068C}"/>
              </a:ext>
            </a:extLst>
          </p:cNvPr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rgbClr val="FFFFCC"/>
              </a:gs>
              <a:gs pos="100000">
                <a:schemeClr val="accent6">
                  <a:alpha val="50000"/>
                </a:schemeClr>
              </a:gs>
            </a:gsLst>
            <a:lin ang="5400000" scaled="1"/>
          </a:gradFill>
          <a:ln>
            <a:noFill/>
          </a:ln>
          <a:effectLst>
            <a:softEdge rad="63500"/>
          </a:effectLst>
        </p:spPr>
        <p:txBody>
          <a:bodyPr/>
          <a:lstStyle/>
          <a:p>
            <a:r>
              <a:rPr lang="en-US" dirty="0"/>
              <a:t>1. His Sonship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094472-DC9F-43F4-AD7E-DC8BB6D45E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829050"/>
          </a:xfrm>
          <a:gradFill>
            <a:gsLst>
              <a:gs pos="0">
                <a:srgbClr val="FFFFCC"/>
              </a:gs>
              <a:gs pos="100000">
                <a:schemeClr val="accent6">
                  <a:alpha val="50000"/>
                </a:schemeClr>
              </a:gs>
            </a:gsLst>
            <a:lin ang="5400000" scaled="1"/>
          </a:gradFill>
          <a:ln>
            <a:noFill/>
          </a:ln>
          <a:effectLst>
            <a:softEdge rad="63500"/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God made the world through Him (</a:t>
            </a:r>
            <a:r>
              <a:rPr lang="en-US" dirty="0">
                <a:latin typeface="+mj-lt"/>
                <a:cs typeface="+mj-cs"/>
              </a:rPr>
              <a:t>John 1:1-3, 10; Col. 1:15-17)</a:t>
            </a:r>
          </a:p>
          <a:p>
            <a:pPr lvl="1">
              <a:spcBef>
                <a:spcPct val="0"/>
              </a:spcBef>
            </a:pPr>
            <a:r>
              <a:rPr lang="en-US" i="1" dirty="0">
                <a:latin typeface="+mj-lt"/>
                <a:cs typeface="+mj-cs"/>
              </a:rPr>
              <a:t>World</a:t>
            </a:r>
            <a:r>
              <a:rPr lang="en-US" dirty="0">
                <a:latin typeface="+mj-lt"/>
                <a:cs typeface="+mj-cs"/>
              </a:rPr>
              <a:t> = </a:t>
            </a:r>
            <a:r>
              <a:rPr lang="en-US" i="1" dirty="0">
                <a:latin typeface="+mj-lt"/>
                <a:cs typeface="+mj-cs"/>
              </a:rPr>
              <a:t>ages</a:t>
            </a:r>
            <a:r>
              <a:rPr lang="en-US" dirty="0">
                <a:latin typeface="+mj-lt"/>
                <a:cs typeface="+mj-cs"/>
              </a:rPr>
              <a:t> -&gt; everything that is contained in all time</a:t>
            </a:r>
          </a:p>
          <a:p>
            <a:pPr lvl="1">
              <a:spcBef>
                <a:spcPct val="0"/>
              </a:spcBef>
            </a:pPr>
            <a:r>
              <a:rPr lang="en-US" dirty="0">
                <a:latin typeface="+mj-lt"/>
                <a:cs typeface="+mj-cs"/>
              </a:rPr>
              <a:t>The Son reveals the Father, in creation &amp; the Incarnation</a:t>
            </a:r>
          </a:p>
        </p:txBody>
      </p:sp>
    </p:spTree>
    <p:extLst>
      <p:ext uri="{BB962C8B-B14F-4D97-AF65-F5344CB8AC3E}">
        <p14:creationId xmlns:p14="http://schemas.microsoft.com/office/powerpoint/2010/main" val="3879132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35F1CE-683B-4676-8A72-8E4D3A42068C}"/>
              </a:ext>
            </a:extLst>
          </p:cNvPr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rgbClr val="FFFFCC"/>
              </a:gs>
              <a:gs pos="100000">
                <a:schemeClr val="accent6">
                  <a:alpha val="50000"/>
                </a:schemeClr>
              </a:gs>
            </a:gsLst>
            <a:lin ang="5400000" scaled="1"/>
          </a:gradFill>
          <a:ln>
            <a:noFill/>
          </a:ln>
          <a:effectLst>
            <a:softEdge rad="63500"/>
          </a:effectLst>
        </p:spPr>
        <p:txBody>
          <a:bodyPr/>
          <a:lstStyle/>
          <a:p>
            <a:r>
              <a:rPr lang="en-US" dirty="0"/>
              <a:t>2. His Being (3)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094472-DC9F-43F4-AD7E-DC8BB6D45E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829050"/>
          </a:xfrm>
          <a:gradFill>
            <a:gsLst>
              <a:gs pos="0">
                <a:srgbClr val="FFFFCC"/>
              </a:gs>
              <a:gs pos="100000">
                <a:schemeClr val="accent6">
                  <a:alpha val="50000"/>
                </a:schemeClr>
              </a:gs>
            </a:gsLst>
            <a:lin ang="5400000" scaled="1"/>
          </a:gradFill>
          <a:ln>
            <a:noFill/>
          </a:ln>
          <a:effectLst>
            <a:softEdge rad="63500"/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radiance of God’s glory</a:t>
            </a:r>
          </a:p>
          <a:p>
            <a:pPr lvl="1">
              <a:spcBef>
                <a:spcPct val="0"/>
              </a:spcBef>
            </a:pPr>
            <a:r>
              <a:rPr lang="en-US" i="1" dirty="0">
                <a:latin typeface="+mj-lt"/>
                <a:cs typeface="+mj-cs"/>
              </a:rPr>
              <a:t>Effulgence</a:t>
            </a:r>
            <a:r>
              <a:rPr lang="en-US" dirty="0">
                <a:latin typeface="+mj-lt"/>
                <a:cs typeface="+mj-cs"/>
              </a:rPr>
              <a:t> – </a:t>
            </a:r>
            <a:r>
              <a:rPr lang="en-US" i="1" dirty="0">
                <a:latin typeface="+mj-lt"/>
                <a:cs typeface="+mj-cs"/>
              </a:rPr>
              <a:t>complete shining forth</a:t>
            </a:r>
          </a:p>
          <a:p>
            <a:pPr lvl="2">
              <a:spcBef>
                <a:spcPct val="0"/>
              </a:spcBef>
            </a:pPr>
            <a:r>
              <a:rPr lang="en-US" dirty="0">
                <a:latin typeface="+mj-lt"/>
                <a:cs typeface="+mj-cs"/>
              </a:rPr>
              <a:t>The </a:t>
            </a:r>
            <a:r>
              <a:rPr lang="en-US" i="1" dirty="0">
                <a:latin typeface="+mj-lt"/>
                <a:cs typeface="+mj-cs"/>
              </a:rPr>
              <a:t>shining of</a:t>
            </a:r>
            <a:r>
              <a:rPr lang="en-US" dirty="0">
                <a:latin typeface="+mj-lt"/>
                <a:cs typeface="+mj-cs"/>
              </a:rPr>
              <a:t>, not </a:t>
            </a:r>
            <a:r>
              <a:rPr lang="en-US" i="1" dirty="0">
                <a:latin typeface="+mj-lt"/>
                <a:cs typeface="+mj-cs"/>
              </a:rPr>
              <a:t>the</a:t>
            </a:r>
            <a:r>
              <a:rPr lang="en-US" dirty="0">
                <a:latin typeface="+mj-lt"/>
                <a:cs typeface="+mj-cs"/>
              </a:rPr>
              <a:t> </a:t>
            </a:r>
            <a:r>
              <a:rPr lang="en-US" i="1" dirty="0">
                <a:latin typeface="+mj-lt"/>
                <a:cs typeface="+mj-cs"/>
              </a:rPr>
              <a:t>light from </a:t>
            </a:r>
          </a:p>
          <a:p>
            <a:pPr lvl="2">
              <a:spcBef>
                <a:spcPct val="0"/>
              </a:spcBef>
            </a:pPr>
            <a:r>
              <a:rPr lang="en-US" dirty="0">
                <a:latin typeface="+mj-lt"/>
                <a:cs typeface="+mj-cs"/>
              </a:rPr>
              <a:t>Not </a:t>
            </a:r>
            <a:r>
              <a:rPr lang="en-US" i="1" dirty="0">
                <a:latin typeface="+mj-lt"/>
                <a:cs typeface="+mj-cs"/>
              </a:rPr>
              <a:t>Partialism</a:t>
            </a:r>
            <a:r>
              <a:rPr lang="en-US" dirty="0">
                <a:latin typeface="+mj-lt"/>
                <a:cs typeface="+mj-cs"/>
              </a:rPr>
              <a:t>! (distinct &amp; same)</a:t>
            </a:r>
          </a:p>
          <a:p>
            <a:pPr lvl="1">
              <a:spcBef>
                <a:spcPct val="0"/>
              </a:spcBef>
            </a:pPr>
            <a:r>
              <a:rPr lang="en-US" i="1" dirty="0">
                <a:latin typeface="+mj-lt"/>
                <a:cs typeface="+mj-cs"/>
              </a:rPr>
              <a:t>Glory</a:t>
            </a:r>
            <a:r>
              <a:rPr lang="en-US" dirty="0">
                <a:latin typeface="+mj-lt"/>
                <a:cs typeface="+mj-cs"/>
              </a:rPr>
              <a:t> -&gt; the total expression of His attributes (cf. </a:t>
            </a:r>
            <a:r>
              <a:rPr lang="en-US" i="1" dirty="0">
                <a:latin typeface="+mj-lt"/>
                <a:cs typeface="+mj-cs"/>
              </a:rPr>
              <a:t>goodness</a:t>
            </a:r>
            <a:r>
              <a:rPr lang="en-US" dirty="0">
                <a:latin typeface="+mj-lt"/>
                <a:cs typeface="+mj-cs"/>
              </a:rPr>
              <a:t> - Ex. 33:19)</a:t>
            </a:r>
          </a:p>
        </p:txBody>
      </p:sp>
    </p:spTree>
    <p:extLst>
      <p:ext uri="{BB962C8B-B14F-4D97-AF65-F5344CB8AC3E}">
        <p14:creationId xmlns:p14="http://schemas.microsoft.com/office/powerpoint/2010/main" val="3328591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35F1CE-683B-4676-8A72-8E4D3A42068C}"/>
              </a:ext>
            </a:extLst>
          </p:cNvPr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rgbClr val="FFFFCC"/>
              </a:gs>
              <a:gs pos="100000">
                <a:schemeClr val="accent6">
                  <a:alpha val="50000"/>
                </a:schemeClr>
              </a:gs>
            </a:gsLst>
            <a:lin ang="5400000" scaled="1"/>
          </a:gradFill>
          <a:ln>
            <a:noFill/>
          </a:ln>
          <a:effectLst>
            <a:softEdge rad="63500"/>
          </a:effectLst>
        </p:spPr>
        <p:txBody>
          <a:bodyPr/>
          <a:lstStyle/>
          <a:p>
            <a:r>
              <a:rPr lang="en-US" dirty="0"/>
              <a:t>2. His Being (3)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094472-DC9F-43F4-AD7E-DC8BB6D45E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829050"/>
          </a:xfrm>
          <a:gradFill>
            <a:gsLst>
              <a:gs pos="0">
                <a:srgbClr val="FFFFCC"/>
              </a:gs>
              <a:gs pos="100000">
                <a:schemeClr val="accent6">
                  <a:alpha val="50000"/>
                </a:schemeClr>
              </a:gs>
            </a:gsLst>
            <a:lin ang="5400000" scaled="1"/>
          </a:gradFill>
          <a:ln>
            <a:noFill/>
          </a:ln>
          <a:effectLst>
            <a:softEdge rad="63500"/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exact representation of God’s nature or essence</a:t>
            </a:r>
          </a:p>
          <a:p>
            <a:pPr lvl="1">
              <a:spcBef>
                <a:spcPct val="0"/>
              </a:spcBef>
            </a:pPr>
            <a:r>
              <a:rPr lang="en-US" dirty="0">
                <a:latin typeface="+mj-lt"/>
                <a:cs typeface="+mj-cs"/>
              </a:rPr>
              <a:t>A manifestation of what the Godhead </a:t>
            </a:r>
            <a:r>
              <a:rPr lang="en-US" i="1" dirty="0">
                <a:latin typeface="+mj-lt"/>
                <a:cs typeface="+mj-cs"/>
              </a:rPr>
              <a:t>is</a:t>
            </a:r>
            <a:r>
              <a:rPr lang="en-US" dirty="0">
                <a:latin typeface="+mj-lt"/>
                <a:cs typeface="+mj-cs"/>
              </a:rPr>
              <a:t> (i.e. – </a:t>
            </a:r>
            <a:r>
              <a:rPr lang="en-US" i="1" dirty="0">
                <a:latin typeface="+mj-lt"/>
                <a:cs typeface="+mj-cs"/>
              </a:rPr>
              <a:t>divinity</a:t>
            </a:r>
            <a:r>
              <a:rPr lang="en-US" dirty="0">
                <a:latin typeface="+mj-lt"/>
                <a:cs typeface="+mj-cs"/>
              </a:rPr>
              <a:t>)</a:t>
            </a:r>
            <a:endParaRPr lang="en-US" i="1" dirty="0">
              <a:latin typeface="+mj-lt"/>
              <a:cs typeface="+mj-cs"/>
            </a:endParaRPr>
          </a:p>
          <a:p>
            <a:pPr lvl="1">
              <a:spcBef>
                <a:spcPct val="0"/>
              </a:spcBef>
            </a:pPr>
            <a:r>
              <a:rPr lang="en-US" dirty="0">
                <a:latin typeface="+mj-lt"/>
                <a:cs typeface="+mj-cs"/>
              </a:rPr>
              <a:t>“He who has seen Me has seen the Father” (John 14:9)</a:t>
            </a:r>
          </a:p>
        </p:txBody>
      </p:sp>
    </p:spTree>
    <p:extLst>
      <p:ext uri="{BB962C8B-B14F-4D97-AF65-F5344CB8AC3E}">
        <p14:creationId xmlns:p14="http://schemas.microsoft.com/office/powerpoint/2010/main" val="2933459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35F1CE-683B-4676-8A72-8E4D3A42068C}"/>
              </a:ext>
            </a:extLst>
          </p:cNvPr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rgbClr val="FFFFCC"/>
              </a:gs>
              <a:gs pos="100000">
                <a:schemeClr val="accent6">
                  <a:alpha val="50000"/>
                </a:schemeClr>
              </a:gs>
            </a:gsLst>
            <a:lin ang="5400000" scaled="1"/>
          </a:gradFill>
          <a:ln>
            <a:noFill/>
          </a:ln>
          <a:effectLst>
            <a:softEdge rad="63500"/>
          </a:effectLst>
        </p:spPr>
        <p:txBody>
          <a:bodyPr/>
          <a:lstStyle/>
          <a:p>
            <a:r>
              <a:rPr lang="en-US" dirty="0"/>
              <a:t>Nicene Creed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094472-DC9F-43F4-AD7E-DC8BB6D45E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829050"/>
          </a:xfrm>
          <a:gradFill>
            <a:gsLst>
              <a:gs pos="0">
                <a:srgbClr val="FFFFCC"/>
              </a:gs>
              <a:gs pos="100000">
                <a:schemeClr val="accent6">
                  <a:alpha val="50000"/>
                </a:schemeClr>
              </a:gs>
            </a:gsLst>
            <a:lin ang="5400000" scaled="1"/>
          </a:gradFill>
          <a:ln>
            <a:noFill/>
          </a:ln>
          <a:effectLst>
            <a:softEdge rad="63500"/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lnSpc>
                <a:spcPts val="4200"/>
              </a:lnSpc>
              <a:spcBef>
                <a:spcPct val="0"/>
              </a:spcBef>
              <a:buNone/>
            </a:pPr>
            <a:r>
              <a:rPr lang="en-US" i="1" dirty="0">
                <a:latin typeface="+mj-lt"/>
                <a:cs typeface="+mj-cs"/>
              </a:rPr>
              <a:t>We believe in one Lord Jesus Christ, the only-begotten Son of God, begotten of the Father before all worlds; God of God, Light of Light, very God of very God; begotten, not made, being of one substance with the Father, by whom all things were made.</a:t>
            </a:r>
          </a:p>
        </p:txBody>
      </p:sp>
    </p:spTree>
    <p:extLst>
      <p:ext uri="{BB962C8B-B14F-4D97-AF65-F5344CB8AC3E}">
        <p14:creationId xmlns:p14="http://schemas.microsoft.com/office/powerpoint/2010/main" val="4158882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3958</TotalTime>
  <Words>807</Words>
  <Application>Microsoft Office PowerPoint</Application>
  <PresentationFormat>On-screen Show (16:9)</PresentationFormat>
  <Paragraphs>82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Arial</vt:lpstr>
      <vt:lpstr>Calibri</vt:lpstr>
      <vt:lpstr>Office Theme</vt:lpstr>
      <vt:lpstr>PowerPoint Presentation</vt:lpstr>
      <vt:lpstr>PowerPoint Presentation</vt:lpstr>
      <vt:lpstr>Hebrews 1:1-14</vt:lpstr>
      <vt:lpstr>1. His Sonship (2)</vt:lpstr>
      <vt:lpstr>Nota Bene</vt:lpstr>
      <vt:lpstr>1. His Sonship (2)</vt:lpstr>
      <vt:lpstr>2. His Being (3)</vt:lpstr>
      <vt:lpstr>2. His Being (3)</vt:lpstr>
      <vt:lpstr>Nicene Creed</vt:lpstr>
      <vt:lpstr>2. His Being (3)</vt:lpstr>
      <vt:lpstr>3. His Work (3-4)</vt:lpstr>
      <vt:lpstr>3. His Work (3-4)</vt:lpstr>
      <vt:lpstr>4. His Name (4)</vt:lpstr>
      <vt:lpstr>Homer A. Kent, Jr.</vt:lpstr>
      <vt:lpstr>5. His Superiority</vt:lpstr>
      <vt:lpstr>5. His Superiority</vt:lpstr>
      <vt:lpstr>5. His Superiority</vt:lpstr>
      <vt:lpstr>5. His Superiority</vt:lpstr>
      <vt:lpstr>5. His Superiority</vt:lpstr>
      <vt:lpstr>So What?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Juliet Towner</dc:creator>
  <cp:lastModifiedBy>Eric Bjorkfelt</cp:lastModifiedBy>
  <cp:revision>181</cp:revision>
  <dcterms:created xsi:type="dcterms:W3CDTF">2012-12-17T22:11:49Z</dcterms:created>
  <dcterms:modified xsi:type="dcterms:W3CDTF">2021-01-10T14:36:56Z</dcterms:modified>
</cp:coreProperties>
</file>