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22"/>
  </p:notesMasterIdLst>
  <p:sldIdLst>
    <p:sldId id="264" r:id="rId3"/>
    <p:sldId id="256" r:id="rId4"/>
    <p:sldId id="311" r:id="rId5"/>
    <p:sldId id="670" r:id="rId6"/>
    <p:sldId id="687" r:id="rId7"/>
    <p:sldId id="689" r:id="rId8"/>
    <p:sldId id="681" r:id="rId9"/>
    <p:sldId id="688" r:id="rId10"/>
    <p:sldId id="672" r:id="rId11"/>
    <p:sldId id="690" r:id="rId12"/>
    <p:sldId id="667" r:id="rId13"/>
    <p:sldId id="694" r:id="rId14"/>
    <p:sldId id="699" r:id="rId15"/>
    <p:sldId id="692" r:id="rId16"/>
    <p:sldId id="696" r:id="rId17"/>
    <p:sldId id="697" r:id="rId18"/>
    <p:sldId id="693" r:id="rId19"/>
    <p:sldId id="698" r:id="rId20"/>
    <p:sldId id="661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2984" autoAdjust="0"/>
  </p:normalViewPr>
  <p:slideViewPr>
    <p:cSldViewPr>
      <p:cViewPr>
        <p:scale>
          <a:sx n="150" d="100"/>
          <a:sy n="150" d="100"/>
        </p:scale>
        <p:origin x="4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3167" tIns="46585" rIns="93167" bIns="46585" rtlCol="0"/>
          <a:lstStyle>
            <a:lvl1pPr algn="r">
              <a:defRPr sz="1200"/>
            </a:lvl1pPr>
          </a:lstStyle>
          <a:p>
            <a:fld id="{B53699FE-FBFE-443A-93D5-6244A1DACBD2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5" rIns="93167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3167" tIns="46585" rIns="93167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3167" tIns="46585" rIns="93167" bIns="46585" rtlCol="0" anchor="b"/>
          <a:lstStyle>
            <a:lvl1pPr algn="r">
              <a:defRPr sz="1200"/>
            </a:lvl1pPr>
          </a:lstStyle>
          <a:p>
            <a:fld id="{F9806218-5C51-4ADB-914E-82CF7BA67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9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428750"/>
            <a:ext cx="6859786" cy="2000250"/>
          </a:xfrm>
        </p:spPr>
        <p:txBody>
          <a:bodyPr>
            <a:no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188982" y="3543300"/>
            <a:ext cx="6475638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829050"/>
            <a:ext cx="6859786" cy="800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81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480">
              <a:defRPr/>
            </a:lvl2pPr>
            <a:lvl3pPr marL="582930">
              <a:defRPr/>
            </a:lvl3pPr>
            <a:lvl4pPr marL="754380">
              <a:defRPr/>
            </a:lvl4pPr>
            <a:lvl5pPr marL="925830">
              <a:defRPr/>
            </a:lvl5pPr>
            <a:lvl6pPr marL="1097280">
              <a:defRPr baseline="0"/>
            </a:lvl6pPr>
            <a:lvl7pPr marL="1268730">
              <a:defRPr baseline="0"/>
            </a:lvl7pPr>
            <a:lvl8pPr marL="1440180">
              <a:defRPr baseline="0"/>
            </a:lvl8pPr>
            <a:lvl9pPr marL="161163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428750"/>
            <a:ext cx="6859786" cy="2000250"/>
          </a:xfrm>
        </p:spPr>
        <p:txBody>
          <a:bodyPr anchor="b">
            <a:noAutofit/>
          </a:bodyPr>
          <a:lstStyle>
            <a:lvl1pPr algn="l">
              <a:defRPr sz="33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188982" y="3543300"/>
            <a:ext cx="6475638" cy="48006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3826894"/>
            <a:ext cx="6859786" cy="802256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25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428750"/>
            <a:ext cx="3315563" cy="320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428750"/>
            <a:ext cx="3315562" cy="320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14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428750"/>
            <a:ext cx="3313277" cy="5715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114550"/>
            <a:ext cx="3313277" cy="25146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7612">
              <a:defRPr sz="1200"/>
            </a:lvl6pPr>
            <a:lvl7pPr marL="1467612">
              <a:defRPr sz="1200" baseline="0"/>
            </a:lvl7pPr>
            <a:lvl8pPr marL="1467612">
              <a:defRPr sz="1200" baseline="0"/>
            </a:lvl8pPr>
            <a:lvl9pPr marL="1467612"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428750"/>
            <a:ext cx="3313277" cy="5715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114550"/>
            <a:ext cx="3313277" cy="25146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7612">
              <a:defRPr sz="1200"/>
            </a:lvl5pPr>
            <a:lvl6pPr marL="1467612">
              <a:defRPr sz="1200"/>
            </a:lvl6pPr>
            <a:lvl7pPr marL="1467612">
              <a:defRPr sz="1200"/>
            </a:lvl7pPr>
            <a:lvl8pPr marL="1467612">
              <a:defRPr sz="1200"/>
            </a:lvl8pPr>
            <a:lvl9pPr marL="1467612"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6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3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2571750"/>
            <a:ext cx="2057936" cy="20574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428750"/>
            <a:ext cx="4253068" cy="30289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3314242" y="1223116"/>
            <a:ext cx="4719500" cy="3431914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433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09719" y="1413233"/>
            <a:ext cx="4253068" cy="3031236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085908" y="1223116"/>
            <a:ext cx="4719500" cy="3431914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sz="135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2558811"/>
            <a:ext cx="2057936" cy="20574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53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135856"/>
            <a:ext cx="7929246" cy="48006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7612">
              <a:defRPr/>
            </a:lvl6pPr>
            <a:lvl7pPr marL="1467612">
              <a:defRPr/>
            </a:lvl7pPr>
            <a:lvl8pPr marL="1467612">
              <a:defRPr/>
            </a:lvl8pPr>
            <a:lvl9pPr marL="146761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432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65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05980"/>
            <a:ext cx="1028968" cy="442631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5150284" y="2604442"/>
            <a:ext cx="486918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350"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08360"/>
            <a:ext cx="6859787" cy="4423930"/>
          </a:xfrm>
        </p:spPr>
        <p:txBody>
          <a:bodyPr vert="eaVert"/>
          <a:lstStyle>
            <a:lvl5pPr>
              <a:defRPr/>
            </a:lvl5pPr>
            <a:lvl6pPr marL="946404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11/15/2020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9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7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8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1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C9C64-4D6E-469D-89D9-615E77F6A964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0D195-23BA-4E81-885B-8A5FC7E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05978"/>
            <a:ext cx="6859785" cy="7655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428750"/>
            <a:ext cx="6859786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4800601"/>
            <a:ext cx="4744685" cy="207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4800601"/>
            <a:ext cx="933137" cy="207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11/15/2020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4800601"/>
            <a:ext cx="857475" cy="2071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7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lnSpc>
          <a:spcPct val="90000"/>
        </a:lnSpc>
        <a:spcBef>
          <a:spcPts val="135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indent="-20574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35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749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64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1178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893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5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Consolas" pitchFamily="49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" indent="-171450" algn="l" defTabSz="685800" rtl="0" eaLnBrk="1" latinLnBrk="0" hangingPunct="1">
        <a:lnSpc>
          <a:spcPct val="90000"/>
        </a:lnSpc>
        <a:spcBef>
          <a:spcPts val="450"/>
        </a:spcBef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EE739C-5630-4DC1-A664-86422DB213EE}"/>
                  </a:ext>
                </a:extLst>
              </p:cNvPr>
              <p:cNvSpPr/>
              <p:nvPr/>
            </p:nvSpPr>
            <p:spPr>
              <a:xfrm>
                <a:off x="408905" y="1047750"/>
                <a:ext cx="8370689" cy="1300356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defTabSz="685800"/>
                <a:r>
                  <a:rPr lang="en-US" sz="8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80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8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 + 15 = 2/3</a:t>
                </a:r>
                <a14:m>
                  <m:oMath xmlns:m="http://schemas.openxmlformats.org/officeDocument/2006/math">
                    <m:r>
                      <a:rPr lang="en-US" sz="8000" i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8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 - 4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CEE739C-5630-4DC1-A664-86422DB21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5" y="1047750"/>
                <a:ext cx="8370689" cy="1300356"/>
              </a:xfrm>
              <a:prstGeom prst="rect">
                <a:avLst/>
              </a:prstGeom>
              <a:blipFill>
                <a:blip r:embed="rId2"/>
                <a:stretch>
                  <a:fillRect l="-6992" t="-22535" r="-6045" b="-4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C84D54-978E-41A2-A227-57EEB2422454}"/>
                  </a:ext>
                </a:extLst>
              </p:cNvPr>
              <p:cNvSpPr/>
              <p:nvPr/>
            </p:nvSpPr>
            <p:spPr>
              <a:xfrm>
                <a:off x="3352800" y="2876550"/>
                <a:ext cx="3736023" cy="1300356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sz="80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Arial Rounded MT Bold" panose="020F0704030504030204" pitchFamily="34" charset="0"/>
                      </a:rPr>
                      <m:t>𝜒</m:t>
                    </m:r>
                  </m:oMath>
                </a14:m>
                <a:r>
                  <a:rPr lang="en-US" sz="8000" dirty="0">
                    <a:ln w="0"/>
                    <a:solidFill>
                      <a:schemeClr val="tx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Arial Rounded MT Bold" panose="020F0704030504030204" pitchFamily="34" charset="0"/>
                  </a:rPr>
                  <a:t> = -5.7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2C84D54-978E-41A2-A227-57EEB2422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876550"/>
                <a:ext cx="3736023" cy="1300356"/>
              </a:xfrm>
              <a:prstGeom prst="rect">
                <a:avLst/>
              </a:prstGeom>
              <a:blipFill>
                <a:blip r:embed="rId3"/>
                <a:stretch>
                  <a:fillRect t="-22535" r="-14682" b="-48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327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Remember/return to the covenant!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Constant theme throughout their history (cf.– Deut. 28-30; prophets)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They accused God of being unfaithful: “</a:t>
            </a:r>
            <a:r>
              <a:rPr lang="en-US" sz="4000" dirty="0">
                <a:solidFill>
                  <a:srgbClr val="00B0F0"/>
                </a:solidFill>
              </a:rPr>
              <a:t>Where is the God of justice?</a:t>
            </a:r>
            <a:r>
              <a:rPr lang="en-US" sz="4000" dirty="0"/>
              <a:t>” (2:17)</a:t>
            </a:r>
          </a:p>
          <a:p>
            <a:pPr lvl="1"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Theme of </a:t>
            </a:r>
            <a:r>
              <a:rPr lang="en-US" sz="4800" i="1" dirty="0"/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26231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Ex. 23:20-33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</a:t>
            </a:r>
            <a:r>
              <a:rPr lang="en-US" sz="4000" dirty="0">
                <a:solidFill>
                  <a:schemeClr val="accent2"/>
                </a:solidFill>
              </a:rPr>
              <a:t>Behold</a:t>
            </a:r>
            <a:r>
              <a:rPr lang="en-US" sz="4000" dirty="0"/>
              <a:t>, I am going to send an angel before you…”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“My name is in him”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“You shall not worship their gods … nor do according to their deeds”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8750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Ex. 32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Israel: “Come, make us a god…” (1)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God: “</a:t>
            </a:r>
            <a:r>
              <a:rPr lang="en-US" sz="4000" dirty="0">
                <a:solidFill>
                  <a:schemeClr val="accent2"/>
                </a:solidFill>
              </a:rPr>
              <a:t>behold</a:t>
            </a:r>
            <a:r>
              <a:rPr lang="en-US" sz="4000" dirty="0"/>
              <a:t>, they are an obstinate [KJV: </a:t>
            </a:r>
            <a:r>
              <a:rPr lang="en-US" sz="4000" dirty="0" err="1"/>
              <a:t>stiffnecked</a:t>
            </a:r>
            <a:r>
              <a:rPr lang="en-US" sz="4000" dirty="0"/>
              <a:t>] people” (9)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</a:t>
            </a:r>
            <a:r>
              <a:rPr lang="en-US" sz="4000" dirty="0">
                <a:solidFill>
                  <a:schemeClr val="accent2"/>
                </a:solidFill>
              </a:rPr>
              <a:t>Behold</a:t>
            </a:r>
            <a:r>
              <a:rPr lang="en-US" sz="4000" dirty="0"/>
              <a:t>, My angel shall go before you; nevertheless…” (34; 33:1-6)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6957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3058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Judges 2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Angel: “I brought you up out of Egypt and led you…” (1-2)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“But you have not obeyed Me”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“Because this nation has transgressed My covenant…” (20)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415836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Mal. 3:1-7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</a:t>
            </a:r>
            <a:r>
              <a:rPr lang="en-US" sz="4000" dirty="0">
                <a:solidFill>
                  <a:schemeClr val="accent2"/>
                </a:solidFill>
              </a:rPr>
              <a:t>Behold</a:t>
            </a:r>
            <a:r>
              <a:rPr lang="en-US" sz="4000" dirty="0"/>
              <a:t>, I am going to send My messenger [angel], </a:t>
            </a:r>
            <a:r>
              <a:rPr lang="en-US" sz="4000" dirty="0">
                <a:solidFill>
                  <a:srgbClr val="00B0F0"/>
                </a:solidFill>
              </a:rPr>
              <a:t>and he will clear the way before Me</a:t>
            </a:r>
            <a:r>
              <a:rPr lang="en-US" sz="4000" dirty="0"/>
              <a:t>.”</a:t>
            </a:r>
          </a:p>
          <a:p>
            <a:pPr lvl="2">
              <a:spcBef>
                <a:spcPts val="0"/>
              </a:spcBef>
            </a:pPr>
            <a:r>
              <a:rPr lang="en-US" sz="4000" dirty="0"/>
              <a:t>Israel was like the wicked nations</a:t>
            </a:r>
          </a:p>
          <a:p>
            <a:pPr lvl="2">
              <a:spcBef>
                <a:spcPts val="0"/>
              </a:spcBef>
            </a:pPr>
            <a:r>
              <a:rPr lang="en-US" sz="4000" dirty="0"/>
              <a:t>God would drive out the wicked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395904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Mal. 3:1-7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“And the Lord,” “the messenger of the covenant,” “</a:t>
            </a:r>
            <a:r>
              <a:rPr lang="en-US" sz="4000" dirty="0">
                <a:solidFill>
                  <a:schemeClr val="accent2"/>
                </a:solidFill>
              </a:rPr>
              <a:t>behold</a:t>
            </a:r>
            <a:r>
              <a:rPr lang="en-US" sz="4000" dirty="0"/>
              <a:t>, He is coming” (i.e. – Jesus)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“But who can endure the day of His coming?” (see 2:17)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42484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Mal. 4:4-6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“Remember the law of </a:t>
            </a:r>
            <a:r>
              <a:rPr lang="en-US" sz="4000" u="sng" dirty="0"/>
              <a:t>Moses</a:t>
            </a:r>
            <a:r>
              <a:rPr lang="en-US" sz="4000" dirty="0"/>
              <a:t> …”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</a:t>
            </a:r>
            <a:r>
              <a:rPr lang="en-US" sz="4000" dirty="0">
                <a:solidFill>
                  <a:schemeClr val="accent2"/>
                </a:solidFill>
              </a:rPr>
              <a:t>Behold</a:t>
            </a:r>
            <a:r>
              <a:rPr lang="en-US" sz="4000" dirty="0"/>
              <a:t>, I am going to send you </a:t>
            </a:r>
            <a:r>
              <a:rPr lang="en-US" sz="4000" u="sng" dirty="0"/>
              <a:t>Elijah</a:t>
            </a:r>
            <a:r>
              <a:rPr lang="en-US" sz="4000" dirty="0"/>
              <a:t> the prophet…” 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cf. </a:t>
            </a:r>
            <a:r>
              <a:rPr lang="en-US" sz="4000" i="1" dirty="0"/>
              <a:t>Transfiguration </a:t>
            </a:r>
            <a:r>
              <a:rPr lang="en-US" sz="4000" dirty="0"/>
              <a:t>(Matt. 17:1-13)</a:t>
            </a:r>
          </a:p>
          <a:p>
            <a:pPr lvl="2">
              <a:spcBef>
                <a:spcPts val="0"/>
              </a:spcBef>
            </a:pPr>
            <a:r>
              <a:rPr lang="en-US" sz="4000" dirty="0"/>
              <a:t>Two witnesses??? (Rev. 11:1-13)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12018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See Matt. 11:7-15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</a:t>
            </a:r>
            <a:r>
              <a:rPr lang="en-US" sz="4000" cap="small" dirty="0">
                <a:solidFill>
                  <a:schemeClr val="accent2"/>
                </a:solidFill>
              </a:rPr>
              <a:t>Behold</a:t>
            </a:r>
            <a:r>
              <a:rPr lang="en-US" sz="4000" dirty="0"/>
              <a:t>, I </a:t>
            </a:r>
            <a:r>
              <a:rPr lang="en-US" sz="4000" cap="small" dirty="0"/>
              <a:t>send My messenger</a:t>
            </a:r>
            <a:r>
              <a:rPr lang="en-US" sz="4000" dirty="0"/>
              <a:t> </a:t>
            </a:r>
            <a:r>
              <a:rPr lang="en-US" sz="4000" cap="small" dirty="0"/>
              <a:t>ahead of You</a:t>
            </a:r>
            <a:r>
              <a:rPr lang="en-US" sz="4000" dirty="0"/>
              <a:t>, </a:t>
            </a:r>
            <a:r>
              <a:rPr lang="en-US" sz="4000" cap="small" dirty="0"/>
              <a:t>Who will prepare Your way before You</a:t>
            </a:r>
            <a:r>
              <a:rPr lang="en-US" sz="4000" dirty="0"/>
              <a:t>.” (cf. Isa. 40:3-5)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“John himself is Elijah who was to come” (a </a:t>
            </a:r>
            <a:r>
              <a:rPr lang="en-US" sz="4000" i="1" dirty="0"/>
              <a:t>type</a:t>
            </a:r>
            <a:r>
              <a:rPr lang="en-US" sz="4000" dirty="0"/>
              <a:t>; cf. Matt. 3:1-12)</a:t>
            </a:r>
          </a:p>
          <a:p>
            <a:pPr lvl="1"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20518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When Jesus returns: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He will purify and unify Israel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He will restore Israel’s relationship with God (</a:t>
            </a:r>
            <a:r>
              <a:rPr lang="en-US" sz="4000" i="1" dirty="0"/>
              <a:t>New Covenant</a:t>
            </a:r>
            <a:r>
              <a:rPr lang="en-US" sz="4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He will restore Israel to the land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He will fulfill the kingdom promises</a:t>
            </a:r>
          </a:p>
          <a:p>
            <a:pPr lvl="1"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Where is Jesus?</a:t>
            </a:r>
          </a:p>
        </p:txBody>
      </p:sp>
    </p:spTree>
    <p:extLst>
      <p:ext uri="{BB962C8B-B14F-4D97-AF65-F5344CB8AC3E}">
        <p14:creationId xmlns:p14="http://schemas.microsoft.com/office/powerpoint/2010/main" val="1154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1D1-82D1-4B39-9A85-5FE1E5F7D2D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i="1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09999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Are we like Israel: complacent, careless, mechanical, tolerant of sin?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We are not under the Old Covenant!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But the New Covenant has the same goal: </a:t>
            </a:r>
            <a:r>
              <a:rPr lang="en-US" sz="4000" i="1" dirty="0">
                <a:solidFill>
                  <a:srgbClr val="00B0F0"/>
                </a:solidFill>
              </a:rPr>
              <a:t>holiness</a:t>
            </a:r>
            <a:r>
              <a:rPr lang="en-US" sz="4000" dirty="0"/>
              <a:t> (1 Pet. 1:13-16)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Requires </a:t>
            </a:r>
            <a:r>
              <a:rPr lang="en-US" sz="4000" i="1" dirty="0"/>
              <a:t>purification</a:t>
            </a:r>
            <a:r>
              <a:rPr lang="en-US" sz="4000" dirty="0"/>
              <a:t> (1 Pet. 4:7-19)</a:t>
            </a:r>
          </a:p>
        </p:txBody>
      </p:sp>
    </p:spTree>
    <p:extLst>
      <p:ext uri="{BB962C8B-B14F-4D97-AF65-F5344CB8AC3E}">
        <p14:creationId xmlns:p14="http://schemas.microsoft.com/office/powerpoint/2010/main" val="36157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97CB89-AD34-4ABA-8FD0-D0DDDB9569E9}"/>
              </a:ext>
            </a:extLst>
          </p:cNvPr>
          <p:cNvSpPr txBox="1">
            <a:spLocks/>
          </p:cNvSpPr>
          <p:nvPr/>
        </p:nvSpPr>
        <p:spPr>
          <a:xfrm>
            <a:off x="152400" y="133350"/>
            <a:ext cx="8839200" cy="2286001"/>
          </a:xfrm>
          <a:prstGeom prst="rect">
            <a:avLst/>
          </a:prstGeo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i="1" dirty="0"/>
              <a:t>Then beginning with Moses and with all the prophets, He explained to them the things concerning Himself in all the Scriptures. </a:t>
            </a:r>
            <a:r>
              <a:rPr lang="en-US" sz="4400" dirty="0"/>
              <a:t>(Luke 24:27)</a:t>
            </a:r>
          </a:p>
        </p:txBody>
      </p:sp>
    </p:spTree>
    <p:extLst>
      <p:ext uri="{BB962C8B-B14F-4D97-AF65-F5344CB8AC3E}">
        <p14:creationId xmlns:p14="http://schemas.microsoft.com/office/powerpoint/2010/main" val="29541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50"/>
            <a:ext cx="7772400" cy="1102519"/>
          </a:xfrm>
          <a:solidFill>
            <a:srgbClr val="FCFAEE"/>
          </a:solidFill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i="1" dirty="0"/>
              <a:t>“Remember Me?”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97CB89-AD34-4ABA-8FD0-D0DDDB9569E9}"/>
              </a:ext>
            </a:extLst>
          </p:cNvPr>
          <p:cNvSpPr txBox="1">
            <a:spLocks/>
          </p:cNvSpPr>
          <p:nvPr/>
        </p:nvSpPr>
        <p:spPr>
          <a:xfrm>
            <a:off x="152400" y="3867150"/>
            <a:ext cx="3124200" cy="1102519"/>
          </a:xfrm>
          <a:prstGeom prst="rect">
            <a:avLst/>
          </a:prstGeo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Malachi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i="1" dirty="0"/>
              <a:t>Malachi</a:t>
            </a:r>
            <a:r>
              <a:rPr lang="en-US" sz="4000" dirty="0"/>
              <a:t> = </a:t>
            </a:r>
            <a:r>
              <a:rPr lang="en-US" sz="4000" i="1" dirty="0"/>
              <a:t>My Messenger </a:t>
            </a:r>
            <a:r>
              <a:rPr lang="en-US" sz="4000" dirty="0"/>
              <a:t>(</a:t>
            </a:r>
            <a:r>
              <a:rPr lang="en-US" sz="4000" i="1" dirty="0"/>
              <a:t>Angel</a:t>
            </a:r>
            <a:r>
              <a:rPr lang="en-US" sz="40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Delivered </a:t>
            </a:r>
            <a:r>
              <a:rPr lang="en-US" sz="4000" i="1" dirty="0"/>
              <a:t>oracles</a:t>
            </a:r>
            <a:r>
              <a:rPr lang="en-US" sz="4000" dirty="0"/>
              <a:t> for YHWH (1:1)</a:t>
            </a:r>
          </a:p>
          <a:p>
            <a:pPr lvl="2">
              <a:spcBef>
                <a:spcPts val="0"/>
              </a:spcBef>
            </a:pPr>
            <a:r>
              <a:rPr lang="en-US" sz="4000" i="1" dirty="0"/>
              <a:t>Oracle = load, burden </a:t>
            </a:r>
            <a:endParaRPr lang="en-US" sz="4000" dirty="0"/>
          </a:p>
          <a:p>
            <a:pPr lvl="2">
              <a:spcBef>
                <a:spcPts val="0"/>
              </a:spcBef>
            </a:pPr>
            <a:r>
              <a:rPr lang="en-US" sz="4000" i="1" dirty="0"/>
              <a:t>Responsibility</a:t>
            </a:r>
            <a:r>
              <a:rPr lang="en-US" sz="4000" dirty="0"/>
              <a:t> (cf. Rom. 3:1-2)</a:t>
            </a:r>
            <a:endParaRPr lang="en-US" sz="4000" i="1" dirty="0"/>
          </a:p>
          <a:p>
            <a:pPr>
              <a:spcBef>
                <a:spcPts val="0"/>
              </a:spcBef>
            </a:pPr>
            <a:r>
              <a:rPr lang="en-US" sz="4000" dirty="0"/>
              <a:t>Returned from exile in Babylon (with Ezra or Nehemiah?)</a:t>
            </a:r>
          </a:p>
          <a:p>
            <a:pPr>
              <a:spcBef>
                <a:spcPts val="0"/>
              </a:spcBef>
            </a:pP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Who was Malachi?</a:t>
            </a:r>
          </a:p>
        </p:txBody>
      </p:sp>
    </p:spTree>
    <p:extLst>
      <p:ext uri="{BB962C8B-B14F-4D97-AF65-F5344CB8AC3E}">
        <p14:creationId xmlns:p14="http://schemas.microsoft.com/office/powerpoint/2010/main" val="153240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A series of </a:t>
            </a:r>
            <a:r>
              <a:rPr lang="en-US" sz="4000" i="1" dirty="0"/>
              <a:t>disputes</a:t>
            </a:r>
            <a:r>
              <a:rPr lang="en-US" sz="4000" dirty="0"/>
              <a:t>: 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Assertion: “I have loved you” (1:2)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Question (accusation): “How have you loved us?” 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Response (evidence): “Jacob I loved; Esau I hated”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Structure of </a:t>
            </a:r>
            <a:r>
              <a:rPr lang="en-US" sz="4800" i="1" dirty="0"/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33073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A series of </a:t>
            </a:r>
            <a:r>
              <a:rPr lang="en-US" sz="4000" i="1" dirty="0"/>
              <a:t>disputes</a:t>
            </a:r>
            <a:r>
              <a:rPr lang="en-US" sz="4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No honor or respect (1:6-2:12)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You broke the covenant (2:13-16)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You perverted justice (2:17-3:6)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You turned aside (3:7-12)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Spoke words against God (3:13-15)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Structure of </a:t>
            </a:r>
            <a:r>
              <a:rPr lang="en-US" sz="4800" i="1" dirty="0"/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40430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78CE2-056A-457B-BC71-B007E5774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/>
          <a:stretch/>
        </p:blipFill>
        <p:spPr>
          <a:xfrm>
            <a:off x="0" y="0"/>
            <a:ext cx="8458200" cy="5143500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BEF12E8-283D-4DBA-B466-95BF922C015C}"/>
              </a:ext>
            </a:extLst>
          </p:cNvPr>
          <p:cNvSpPr/>
          <p:nvPr/>
        </p:nvSpPr>
        <p:spPr>
          <a:xfrm>
            <a:off x="8458200" y="2038350"/>
            <a:ext cx="609600" cy="2057400"/>
          </a:xfrm>
          <a:prstGeom prst="wedgeRectCallout">
            <a:avLst>
              <a:gd name="adj1" fmla="val -60416"/>
              <a:gd name="adj2" fmla="val 69599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/>
              <a:t>MALACHI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C841EC-B4EC-4AA8-9461-616E72D5756B}"/>
              </a:ext>
            </a:extLst>
          </p:cNvPr>
          <p:cNvSpPr/>
          <p:nvPr/>
        </p:nvSpPr>
        <p:spPr>
          <a:xfrm>
            <a:off x="8305800" y="4533900"/>
            <a:ext cx="838200" cy="590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48952-0B58-4713-84F7-ADA5F0F03F0A}"/>
              </a:ext>
            </a:extLst>
          </p:cNvPr>
          <p:cNvSpPr/>
          <p:nvPr/>
        </p:nvSpPr>
        <p:spPr>
          <a:xfrm rot="17592067">
            <a:off x="8247971" y="4502615"/>
            <a:ext cx="7328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400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1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After the exile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The 2</a:t>
            </a:r>
            <a:r>
              <a:rPr lang="en-US" sz="4000" baseline="30000" dirty="0"/>
              <a:t>nd</a:t>
            </a:r>
            <a:r>
              <a:rPr lang="en-US" sz="4000" dirty="0"/>
              <a:t> temple was completed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The priests were careless/corrupt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The people had become complacent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Religious life was </a:t>
            </a:r>
            <a:r>
              <a:rPr lang="en-US" sz="4000" i="1" dirty="0"/>
              <a:t>mechanical</a:t>
            </a:r>
            <a:r>
              <a:rPr lang="en-US" sz="4000" dirty="0"/>
              <a:t>/empty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Setting of </a:t>
            </a:r>
            <a:r>
              <a:rPr lang="en-US" sz="4800" i="1" dirty="0"/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349006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7817-A27C-4A07-94EF-089AD87D8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3816350"/>
          </a:xfrm>
          <a:solidFill>
            <a:srgbClr val="FCFAEE"/>
          </a:solidFill>
          <a:effectLst>
            <a:softEdge rad="63500"/>
          </a:effectLst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dirty="0"/>
              <a:t>Remember/return to the covenant!</a:t>
            </a:r>
          </a:p>
          <a:p>
            <a:pPr lvl="1">
              <a:spcBef>
                <a:spcPts val="0"/>
              </a:spcBef>
            </a:pPr>
            <a:r>
              <a:rPr lang="en-US" sz="4000" dirty="0"/>
              <a:t>“‘From the days of your fathers you have turned aside from My statutes and have not kept </a:t>
            </a:r>
            <a:r>
              <a:rPr lang="en-US" sz="4000" i="1" dirty="0"/>
              <a:t>them</a:t>
            </a:r>
            <a:r>
              <a:rPr lang="en-US" sz="4000" dirty="0"/>
              <a:t>. Return to Me, and I will return to you,’ says the </a:t>
            </a:r>
            <a:r>
              <a:rPr lang="en-US" sz="4000" cap="small" dirty="0"/>
              <a:t>Lord</a:t>
            </a:r>
            <a:r>
              <a:rPr lang="en-US" sz="4000" dirty="0"/>
              <a:t> of hosts.” (3:7)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6C1F2-52A0-4E68-A7DD-6324A2B6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solidFill>
            <a:srgbClr val="FCFAEE"/>
          </a:solidFill>
          <a:effectLst>
            <a:softEdge rad="635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Theme of </a:t>
            </a:r>
            <a:r>
              <a:rPr lang="en-US" sz="4800" i="1" dirty="0"/>
              <a:t>Malachi</a:t>
            </a:r>
          </a:p>
        </p:txBody>
      </p:sp>
    </p:spTree>
    <p:extLst>
      <p:ext uri="{BB962C8B-B14F-4D97-AF65-F5344CB8AC3E}">
        <p14:creationId xmlns:p14="http://schemas.microsoft.com/office/powerpoint/2010/main" val="30507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46247</TotalTime>
  <Words>715</Words>
  <Application>Microsoft Office PowerPoint</Application>
  <PresentationFormat>On-screen Show (16:9)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Rounded MT Bold</vt:lpstr>
      <vt:lpstr>Calibri</vt:lpstr>
      <vt:lpstr>Cambria Math</vt:lpstr>
      <vt:lpstr>Consolas</vt:lpstr>
      <vt:lpstr>Corbel</vt:lpstr>
      <vt:lpstr>Blank</vt:lpstr>
      <vt:lpstr>Chalkboard 16x9</vt:lpstr>
      <vt:lpstr>PowerPoint Presentation</vt:lpstr>
      <vt:lpstr>PowerPoint Presentation</vt:lpstr>
      <vt:lpstr>“Remember Me?”</vt:lpstr>
      <vt:lpstr>Who was Malachi?</vt:lpstr>
      <vt:lpstr>Structure of Malachi</vt:lpstr>
      <vt:lpstr>Structure of Malachi</vt:lpstr>
      <vt:lpstr>PowerPoint Presentation</vt:lpstr>
      <vt:lpstr>Setting of Malachi</vt:lpstr>
      <vt:lpstr>Theme of Malachi</vt:lpstr>
      <vt:lpstr>Theme of Malachi</vt:lpstr>
      <vt:lpstr>Where is Jesus?</vt:lpstr>
      <vt:lpstr>Where is Jesus?</vt:lpstr>
      <vt:lpstr>Where is Jesus?</vt:lpstr>
      <vt:lpstr>Where is Jesus?</vt:lpstr>
      <vt:lpstr>Where is Jesus?</vt:lpstr>
      <vt:lpstr>Where is Jesus?</vt:lpstr>
      <vt:lpstr>Where is Jesus?</vt:lpstr>
      <vt:lpstr>Where is Jesus?</vt:lpstr>
      <vt:lpstr>So What?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“Did God really say…?”</dc:title>
  <dc:creator>Eric Bjorkfelt</dc:creator>
  <cp:lastModifiedBy>Eric Bjorkfelt</cp:lastModifiedBy>
  <cp:revision>1100</cp:revision>
  <cp:lastPrinted>2020-11-15T13:29:01Z</cp:lastPrinted>
  <dcterms:created xsi:type="dcterms:W3CDTF">2019-12-24T14:48:17Z</dcterms:created>
  <dcterms:modified xsi:type="dcterms:W3CDTF">2020-11-15T13:29:58Z</dcterms:modified>
</cp:coreProperties>
</file>