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11" r:id="rId3"/>
    <p:sldId id="670" r:id="rId4"/>
    <p:sldId id="669" r:id="rId5"/>
    <p:sldId id="672" r:id="rId6"/>
    <p:sldId id="681" r:id="rId7"/>
    <p:sldId id="683" r:id="rId8"/>
    <p:sldId id="684" r:id="rId9"/>
    <p:sldId id="682" r:id="rId10"/>
    <p:sldId id="676" r:id="rId11"/>
    <p:sldId id="687" r:id="rId12"/>
    <p:sldId id="667" r:id="rId13"/>
    <p:sldId id="678" r:id="rId14"/>
    <p:sldId id="679" r:id="rId15"/>
    <p:sldId id="685" r:id="rId16"/>
    <p:sldId id="677" r:id="rId17"/>
    <p:sldId id="661" r:id="rId18"/>
    <p:sldId id="688" r:id="rId19"/>
    <p:sldId id="671" r:id="rId20"/>
    <p:sldId id="686" r:id="rId21"/>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A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82984" autoAdjust="0"/>
  </p:normalViewPr>
  <p:slideViewPr>
    <p:cSldViewPr>
      <p:cViewPr varScale="1">
        <p:scale>
          <a:sx n="151" d="100"/>
          <a:sy n="151" d="100"/>
        </p:scale>
        <p:origin x="456"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53699FE-FBFE-443A-93D5-6244A1DACBD2}" type="datetimeFigureOut">
              <a:rPr lang="en-US" smtClean="0"/>
              <a:t>9/27/2020</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9806218-5C51-4ADB-914E-82CF7BA67A70}" type="slidenum">
              <a:rPr lang="en-US" smtClean="0"/>
              <a:t>‹#›</a:t>
            </a:fld>
            <a:endParaRPr lang="en-US"/>
          </a:p>
        </p:txBody>
      </p:sp>
    </p:spTree>
    <p:extLst>
      <p:ext uri="{BB962C8B-B14F-4D97-AF65-F5344CB8AC3E}">
        <p14:creationId xmlns:p14="http://schemas.microsoft.com/office/powerpoint/2010/main" val="2087381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ormAutofit/>
          </a:bodyPr>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AC9C64-4D6E-469D-89D9-615E77F6A964}"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209929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Date Placeholder 3"/>
          <p:cNvSpPr>
            <a:spLocks noGrp="1"/>
          </p:cNvSpPr>
          <p:nvPr>
            <p:ph type="dt" sz="half" idx="10"/>
          </p:nvPr>
        </p:nvSpPr>
        <p:spPr/>
        <p:txBody>
          <a:bodyPr/>
          <a:lstStyle/>
          <a:p>
            <a:fld id="{3FAC9C64-4D6E-469D-89D9-615E77F6A964}"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520665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AC9C64-4D6E-469D-89D9-615E77F6A964}" type="datetimeFigureOut">
              <a:rPr lang="en-US" smtClean="0"/>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391981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200151"/>
            <a:ext cx="4038600" cy="3394472"/>
          </a:xfrm>
        </p:spPr>
        <p:txBody>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AC9C64-4D6E-469D-89D9-615E77F6A964}"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3631878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AC9C64-4D6E-469D-89D9-615E77F6A964}" type="datetimeFigureOut">
              <a:rPr lang="en-US" smtClean="0"/>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2299138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AC9C64-4D6E-469D-89D9-615E77F6A964}" type="datetimeFigureOut">
              <a:rPr lang="en-US" smtClean="0"/>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168497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AC9C64-4D6E-469D-89D9-615E77F6A964}" type="datetimeFigureOut">
              <a:rPr lang="en-US" smtClean="0"/>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3844387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C9C64-4D6E-469D-89D9-615E77F6A964}"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2889124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FAC9C64-4D6E-469D-89D9-615E77F6A964}" type="datetimeFigureOut">
              <a:rPr lang="en-US" smtClean="0"/>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00D195-23BA-4E81-885B-8A5FC7E562E4}" type="slidenum">
              <a:rPr lang="en-US" smtClean="0"/>
              <a:t>‹#›</a:t>
            </a:fld>
            <a:endParaRPr lang="en-US"/>
          </a:p>
        </p:txBody>
      </p:sp>
    </p:spTree>
    <p:extLst>
      <p:ext uri="{BB962C8B-B14F-4D97-AF65-F5344CB8AC3E}">
        <p14:creationId xmlns:p14="http://schemas.microsoft.com/office/powerpoint/2010/main" val="267371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FAC9C64-4D6E-469D-89D9-615E77F6A964}" type="datetimeFigureOut">
              <a:rPr lang="en-US" smtClean="0"/>
              <a:t>9/27/2020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800D195-23BA-4E81-885B-8A5FC7E562E4}" type="slidenum">
              <a:rPr lang="en-US" smtClean="0"/>
              <a:t>‹#›</a:t>
            </a:fld>
            <a:endParaRPr lang="en-US"/>
          </a:p>
        </p:txBody>
      </p:sp>
    </p:spTree>
    <p:extLst>
      <p:ext uri="{BB962C8B-B14F-4D97-AF65-F5344CB8AC3E}">
        <p14:creationId xmlns:p14="http://schemas.microsoft.com/office/powerpoint/2010/main" val="377644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4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97CB89-AD34-4ABA-8FD0-D0DDDB9569E9}"/>
              </a:ext>
            </a:extLst>
          </p:cNvPr>
          <p:cNvSpPr txBox="1">
            <a:spLocks/>
          </p:cNvSpPr>
          <p:nvPr/>
        </p:nvSpPr>
        <p:spPr>
          <a:xfrm>
            <a:off x="152400" y="133350"/>
            <a:ext cx="8839200" cy="2286001"/>
          </a:xfrm>
          <a:prstGeom prst="rect">
            <a:avLst/>
          </a:prstGeom>
          <a:solidFill>
            <a:srgbClr val="FCFAEE"/>
          </a:solidFill>
          <a:effectLst>
            <a:softEdge rad="63500"/>
          </a:effectLst>
        </p:spPr>
        <p:txBody>
          <a:bodyPr vert="horz" lIns="91440" tIns="45720" rIns="91440" bIns="45720" rtlCol="0" anchor="ctr">
            <a:normAutofit fontScale="92500" lnSpcReduction="20000"/>
          </a:bodyPr>
          <a:lstStyle>
            <a:lvl1pPr algn="ctr" defTabSz="914400" rtl="0" eaLnBrk="1" latinLnBrk="0" hangingPunct="1">
              <a:spcBef>
                <a:spcPct val="0"/>
              </a:spcBef>
              <a:buNone/>
              <a:defRPr sz="4800" kern="1200">
                <a:solidFill>
                  <a:schemeClr val="tx1"/>
                </a:solidFill>
                <a:latin typeface="+mj-lt"/>
                <a:ea typeface="+mj-ea"/>
                <a:cs typeface="+mj-cs"/>
              </a:defRPr>
            </a:lvl1pPr>
          </a:lstStyle>
          <a:p>
            <a:r>
              <a:rPr lang="en-US" sz="4400" i="1" dirty="0"/>
              <a:t>Then beginning with Moses and with all the prophets, He explained to them the things concerning Himself in all the Scriptures. </a:t>
            </a:r>
            <a:r>
              <a:rPr lang="en-US" sz="4400" dirty="0"/>
              <a:t>(Luke 24:27)</a:t>
            </a:r>
          </a:p>
        </p:txBody>
      </p:sp>
    </p:spTree>
    <p:extLst>
      <p:ext uri="{BB962C8B-B14F-4D97-AF65-F5344CB8AC3E}">
        <p14:creationId xmlns:p14="http://schemas.microsoft.com/office/powerpoint/2010/main" val="295416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The Sentence:</a:t>
            </a:r>
          </a:p>
          <a:p>
            <a:pPr lvl="1">
              <a:spcBef>
                <a:spcPts val="0"/>
              </a:spcBef>
            </a:pPr>
            <a:r>
              <a:rPr lang="en-US" sz="4000" dirty="0"/>
              <a:t>“As you have done, it will be done to you.” (</a:t>
            </a:r>
            <a:r>
              <a:rPr lang="en-US" sz="4000" dirty="0" err="1"/>
              <a:t>15b</a:t>
            </a:r>
            <a:r>
              <a:rPr lang="en-US" sz="4000" dirty="0"/>
              <a:t>)</a:t>
            </a:r>
          </a:p>
          <a:p>
            <a:pPr lvl="1">
              <a:spcBef>
                <a:spcPts val="0"/>
              </a:spcBef>
            </a:pPr>
            <a:r>
              <a:rPr lang="en-US" sz="4000" dirty="0"/>
              <a:t>“you will be cut off forever” (</a:t>
            </a:r>
            <a:r>
              <a:rPr lang="en-US" sz="4000" dirty="0" err="1"/>
              <a:t>10c</a:t>
            </a:r>
            <a:r>
              <a:rPr lang="en-US" sz="4000" dirty="0"/>
              <a:t>)</a:t>
            </a:r>
          </a:p>
          <a:p>
            <a:pPr lvl="1">
              <a:spcBef>
                <a:spcPts val="0"/>
              </a:spcBef>
            </a:pPr>
            <a:r>
              <a:rPr lang="en-US" sz="4000" dirty="0"/>
              <a:t>“there will be no survivor of the house of Esau” (</a:t>
            </a:r>
            <a:r>
              <a:rPr lang="en-US" sz="4000" dirty="0" err="1"/>
              <a:t>18e</a:t>
            </a:r>
            <a:r>
              <a:rPr lang="en-US" sz="4000" dirty="0"/>
              <a:t>)</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a:t>Theme of </a:t>
            </a:r>
            <a:r>
              <a:rPr lang="en-US" sz="4800" i="1" dirty="0"/>
              <a:t>Obadiah</a:t>
            </a:r>
          </a:p>
        </p:txBody>
      </p:sp>
    </p:spTree>
    <p:extLst>
      <p:ext uri="{BB962C8B-B14F-4D97-AF65-F5344CB8AC3E}">
        <p14:creationId xmlns:p14="http://schemas.microsoft.com/office/powerpoint/2010/main" val="4003474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marL="0" indent="0">
              <a:spcBef>
                <a:spcPts val="0"/>
              </a:spcBef>
              <a:buNone/>
            </a:pPr>
            <a:r>
              <a:rPr lang="en-US" sz="4000" dirty="0"/>
              <a:t>A: Edom’s Humiliation (1-4)</a:t>
            </a:r>
          </a:p>
          <a:p>
            <a:pPr marL="0" indent="0">
              <a:spcBef>
                <a:spcPts val="0"/>
              </a:spcBef>
              <a:buNone/>
            </a:pPr>
            <a:r>
              <a:rPr lang="en-US" sz="4000" dirty="0"/>
              <a:t>   B: Judgment on Edom (5-9)</a:t>
            </a:r>
          </a:p>
          <a:p>
            <a:pPr marL="0" indent="0">
              <a:spcBef>
                <a:spcPts val="0"/>
              </a:spcBef>
              <a:buNone/>
            </a:pPr>
            <a:r>
              <a:rPr lang="en-US" sz="4000" dirty="0"/>
              <a:t>   B’: Judgment on Israel (10-14)</a:t>
            </a:r>
          </a:p>
          <a:p>
            <a:pPr marL="0" indent="0">
              <a:spcBef>
                <a:spcPts val="0"/>
              </a:spcBef>
              <a:buNone/>
            </a:pPr>
            <a:r>
              <a:rPr lang="en-US" sz="4000" dirty="0"/>
              <a:t>A’: Israel’s Exaltation (15-21)</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a:t>Structure of </a:t>
            </a:r>
            <a:r>
              <a:rPr lang="en-US" sz="4800" i="1" dirty="0"/>
              <a:t>Obadiah</a:t>
            </a:r>
          </a:p>
        </p:txBody>
      </p:sp>
    </p:spTree>
    <p:extLst>
      <p:ext uri="{BB962C8B-B14F-4D97-AF65-F5344CB8AC3E}">
        <p14:creationId xmlns:p14="http://schemas.microsoft.com/office/powerpoint/2010/main" val="330731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“the </a:t>
            </a:r>
            <a:r>
              <a:rPr lang="en-US" sz="4000" dirty="0">
                <a:solidFill>
                  <a:srgbClr val="C00000"/>
                </a:solidFill>
              </a:rPr>
              <a:t>day of the </a:t>
            </a:r>
            <a:r>
              <a:rPr lang="en-US" sz="4000" cap="small" dirty="0">
                <a:solidFill>
                  <a:srgbClr val="C00000"/>
                </a:solidFill>
              </a:rPr>
              <a:t>Lord</a:t>
            </a:r>
            <a:r>
              <a:rPr lang="en-US" sz="4000" dirty="0">
                <a:solidFill>
                  <a:srgbClr val="C00000"/>
                </a:solidFill>
              </a:rPr>
              <a:t> </a:t>
            </a:r>
            <a:r>
              <a:rPr lang="en-US" sz="4000" dirty="0"/>
              <a:t>draws near” (</a:t>
            </a:r>
            <a:r>
              <a:rPr lang="en-US" sz="4000" dirty="0" err="1"/>
              <a:t>15a</a:t>
            </a:r>
            <a:r>
              <a:rPr lang="en-US" sz="4000" dirty="0"/>
              <a:t>)</a:t>
            </a:r>
          </a:p>
          <a:p>
            <a:pPr lvl="1">
              <a:spcBef>
                <a:spcPts val="0"/>
              </a:spcBef>
            </a:pPr>
            <a:r>
              <a:rPr lang="en-US" sz="4000" dirty="0"/>
              <a:t>Past </a:t>
            </a:r>
            <a:r>
              <a:rPr lang="en-US" sz="4000" i="1" dirty="0"/>
              <a:t>day</a:t>
            </a:r>
            <a:r>
              <a:rPr lang="en-US" sz="4000" dirty="0"/>
              <a:t>: e.g. - Assyria (Amos 5:18)</a:t>
            </a:r>
          </a:p>
          <a:p>
            <a:pPr lvl="1">
              <a:spcBef>
                <a:spcPts val="0"/>
              </a:spcBef>
            </a:pPr>
            <a:r>
              <a:rPr lang="en-US" sz="4000" dirty="0"/>
              <a:t>Mostly future: e.g. - Isa. 2:10-22</a:t>
            </a:r>
          </a:p>
          <a:p>
            <a:pPr lvl="2">
              <a:spcBef>
                <a:spcPts val="0"/>
              </a:spcBef>
            </a:pPr>
            <a:r>
              <a:rPr lang="en-US" sz="4000" dirty="0"/>
              <a:t>Jesus is central (2 Thess. 1:9-10; cf. </a:t>
            </a:r>
            <a:r>
              <a:rPr lang="en-US" sz="4000" i="1" dirty="0"/>
              <a:t>Revelation</a:t>
            </a:r>
            <a:r>
              <a:rPr lang="en-US" sz="4000" dirty="0"/>
              <a:t>)</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Where is Jesus?</a:t>
            </a:r>
          </a:p>
        </p:txBody>
      </p:sp>
    </p:spTree>
    <p:extLst>
      <p:ext uri="{BB962C8B-B14F-4D97-AF65-F5344CB8AC3E}">
        <p14:creationId xmlns:p14="http://schemas.microsoft.com/office/powerpoint/2010/main" val="87506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lnSpc>
                <a:spcPts val="4200"/>
              </a:lnSpc>
              <a:spcBef>
                <a:spcPts val="0"/>
              </a:spcBef>
            </a:pPr>
            <a:r>
              <a:rPr lang="en-US" sz="4000" dirty="0"/>
              <a:t>“The Day of the Lord refers to God’s special interventions into the course of world events to judge His enemies, accomplish His purposes for history, and thereby demonstrate who He is—the sovereign God of the universe….”</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err="1"/>
              <a:t>Renald</a:t>
            </a:r>
            <a:r>
              <a:rPr lang="en-US" sz="4800" dirty="0"/>
              <a:t> Showers</a:t>
            </a:r>
          </a:p>
        </p:txBody>
      </p:sp>
    </p:spTree>
    <p:extLst>
      <p:ext uri="{BB962C8B-B14F-4D97-AF65-F5344CB8AC3E}">
        <p14:creationId xmlns:p14="http://schemas.microsoft.com/office/powerpoint/2010/main" val="117060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42" name="Arrow: Down 41">
            <a:extLst>
              <a:ext uri="{FF2B5EF4-FFF2-40B4-BE49-F238E27FC236}">
                <a16:creationId xmlns:a16="http://schemas.microsoft.com/office/drawing/2014/main" id="{336B03FA-6E19-4A31-8CC7-415A0B88A68A}"/>
              </a:ext>
            </a:extLst>
          </p:cNvPr>
          <p:cNvSpPr/>
          <p:nvPr/>
        </p:nvSpPr>
        <p:spPr>
          <a:xfrm>
            <a:off x="4304184" y="273499"/>
            <a:ext cx="1219200" cy="4870001"/>
          </a:xfrm>
          <a:prstGeom prst="downArrow">
            <a:avLst/>
          </a:prstGeom>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n-US" sz="4000" dirty="0"/>
              <a:t>2</a:t>
            </a:r>
            <a:r>
              <a:rPr lang="en-US" sz="4000" baseline="30000" dirty="0"/>
              <a:t>nd</a:t>
            </a:r>
            <a:r>
              <a:rPr lang="en-US" sz="4000" dirty="0"/>
              <a:t> COMING</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4114800" cy="857250"/>
          </a:xfrm>
          <a:solidFill>
            <a:srgbClr val="FCFAEE"/>
          </a:solidFill>
          <a:effectLst>
            <a:softEdge rad="63500"/>
          </a:effectLst>
        </p:spPr>
        <p:txBody>
          <a:bodyPr vert="horz" lIns="91440" tIns="45720" rIns="91440" bIns="45720" rtlCol="0" anchor="ctr">
            <a:normAutofit/>
          </a:bodyPr>
          <a:lstStyle/>
          <a:p>
            <a:r>
              <a:rPr lang="en-US" sz="4800" dirty="0"/>
              <a:t>The Future </a:t>
            </a:r>
            <a:r>
              <a:rPr lang="en-US" sz="4800" i="1" dirty="0"/>
              <a:t>Day</a:t>
            </a:r>
          </a:p>
        </p:txBody>
      </p:sp>
      <p:grpSp>
        <p:nvGrpSpPr>
          <p:cNvPr id="25" name="Group 24">
            <a:extLst>
              <a:ext uri="{FF2B5EF4-FFF2-40B4-BE49-F238E27FC236}">
                <a16:creationId xmlns:a16="http://schemas.microsoft.com/office/drawing/2014/main" id="{630FDFE2-D019-4E74-996B-9F4BDB54D27B}"/>
              </a:ext>
            </a:extLst>
          </p:cNvPr>
          <p:cNvGrpSpPr/>
          <p:nvPr/>
        </p:nvGrpSpPr>
        <p:grpSpPr>
          <a:xfrm>
            <a:off x="1295400" y="2090356"/>
            <a:ext cx="3183417" cy="3053144"/>
            <a:chOff x="2324100" y="3276600"/>
            <a:chExt cx="4114800" cy="3276600"/>
          </a:xfrm>
        </p:grpSpPr>
        <p:sp>
          <p:nvSpPr>
            <p:cNvPr id="26" name="Rectangle 25">
              <a:extLst>
                <a:ext uri="{FF2B5EF4-FFF2-40B4-BE49-F238E27FC236}">
                  <a16:creationId xmlns:a16="http://schemas.microsoft.com/office/drawing/2014/main" id="{36ED35BA-729E-4DD6-8CD2-A15E45A7DB65}"/>
                </a:ext>
              </a:extLst>
            </p:cNvPr>
            <p:cNvSpPr/>
            <p:nvPr/>
          </p:nvSpPr>
          <p:spPr>
            <a:xfrm>
              <a:off x="4381500" y="3276600"/>
              <a:ext cx="2057400" cy="3276600"/>
            </a:xfrm>
            <a:prstGeom prst="rect">
              <a:avLst/>
            </a:prstGeom>
            <a:gradFill rotWithShape="1">
              <a:gsLst>
                <a:gs pos="0">
                  <a:sysClr val="windowText" lastClr="000000">
                    <a:satMod val="103000"/>
                    <a:lumMod val="102000"/>
                    <a:tint val="94000"/>
                  </a:sysClr>
                </a:gs>
                <a:gs pos="50000">
                  <a:sysClr val="windowText" lastClr="000000">
                    <a:satMod val="110000"/>
                    <a:lumMod val="100000"/>
                    <a:shade val="100000"/>
                  </a:sysClr>
                </a:gs>
                <a:gs pos="100000">
                  <a:sysClr val="windowText" lastClr="000000">
                    <a:lumMod val="99000"/>
                    <a:satMod val="120000"/>
                    <a:shade val="78000"/>
                  </a:sys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18FF638E-F2CD-40FF-8343-CDB1A2C78D17}"/>
                </a:ext>
              </a:extLst>
            </p:cNvPr>
            <p:cNvSpPr/>
            <p:nvPr/>
          </p:nvSpPr>
          <p:spPr>
            <a:xfrm>
              <a:off x="2324100" y="3276600"/>
              <a:ext cx="2057400" cy="3276600"/>
            </a:xfrm>
            <a:prstGeom prst="rect">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BC6B549B-5A03-415F-87AB-D8E1CEA00434}"/>
                </a:ext>
              </a:extLst>
            </p:cNvPr>
            <p:cNvSpPr/>
            <p:nvPr/>
          </p:nvSpPr>
          <p:spPr>
            <a:xfrm>
              <a:off x="2708563" y="4032220"/>
              <a:ext cx="3407579" cy="155242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srgbClr val="FF0000"/>
                  </a:solidFill>
                  <a:effectLst/>
                  <a:uLnTx/>
                  <a:uFillTx/>
                </a:rPr>
                <a:t>TRIBULATION</a:t>
              </a:r>
            </a:p>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a:ln/>
                  <a:solidFill>
                    <a:srgbClr val="FF0000"/>
                  </a:solidFill>
                  <a:effectLst/>
                  <a:uLnTx/>
                  <a:uFillTx/>
                </a:rPr>
                <a:t>7 yrs.</a:t>
              </a:r>
            </a:p>
          </p:txBody>
        </p:sp>
      </p:grpSp>
      <p:grpSp>
        <p:nvGrpSpPr>
          <p:cNvPr id="35" name="Group 34">
            <a:extLst>
              <a:ext uri="{FF2B5EF4-FFF2-40B4-BE49-F238E27FC236}">
                <a16:creationId xmlns:a16="http://schemas.microsoft.com/office/drawing/2014/main" id="{ACA224CB-7CDF-42E1-BDEB-8C20DB907748}"/>
              </a:ext>
            </a:extLst>
          </p:cNvPr>
          <p:cNvGrpSpPr/>
          <p:nvPr/>
        </p:nvGrpSpPr>
        <p:grpSpPr>
          <a:xfrm>
            <a:off x="1295400" y="1167026"/>
            <a:ext cx="7797873" cy="923330"/>
            <a:chOff x="2324100" y="1690688"/>
            <a:chExt cx="9410700" cy="923330"/>
          </a:xfrm>
        </p:grpSpPr>
        <p:sp>
          <p:nvSpPr>
            <p:cNvPr id="36" name="Rectangle 35">
              <a:extLst>
                <a:ext uri="{FF2B5EF4-FFF2-40B4-BE49-F238E27FC236}">
                  <a16:creationId xmlns:a16="http://schemas.microsoft.com/office/drawing/2014/main" id="{96903D49-93A1-4489-9D37-15361526E165}"/>
                </a:ext>
              </a:extLst>
            </p:cNvPr>
            <p:cNvSpPr/>
            <p:nvPr/>
          </p:nvSpPr>
          <p:spPr>
            <a:xfrm>
              <a:off x="2324100" y="1733253"/>
              <a:ext cx="9410700" cy="838200"/>
            </a:xfrm>
            <a:prstGeom prst="rect">
              <a:avLst/>
            </a:prstGeom>
            <a:gradFill rotWithShape="1">
              <a:gsLst>
                <a:gs pos="0">
                  <a:srgbClr val="A5A5A5">
                    <a:satMod val="103000"/>
                    <a:lumMod val="102000"/>
                    <a:tint val="94000"/>
                  </a:srgbClr>
                </a:gs>
                <a:gs pos="50000">
                  <a:srgbClr val="A5A5A5">
                    <a:satMod val="110000"/>
                    <a:lumMod val="100000"/>
                    <a:shade val="100000"/>
                  </a:srgbClr>
                </a:gs>
                <a:gs pos="100000">
                  <a:srgbClr val="A5A5A5">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marL="0" marR="0" lvl="0" indent="0" algn="ctr" defTabSz="457200" eaLnBrk="0" fontAlgn="base" latinLnBrk="0" hangingPunct="0">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38DE5A63-5997-4FE7-A28F-9D030776944E}"/>
                </a:ext>
              </a:extLst>
            </p:cNvPr>
            <p:cNvSpPr/>
            <p:nvPr/>
          </p:nvSpPr>
          <p:spPr>
            <a:xfrm>
              <a:off x="4093024" y="1690688"/>
              <a:ext cx="5796651" cy="923330"/>
            </a:xfrm>
            <a:prstGeom prst="rect">
              <a:avLst/>
            </a:prstGeom>
            <a:noFill/>
          </p:spPr>
          <p:txBody>
            <a:bodyPr wrap="none" lIns="91440" tIns="45720" rIns="91440" bIns="45720">
              <a:spAutoFit/>
            </a:bodyPr>
            <a:lstStyle/>
            <a:p>
              <a:pPr marL="0" marR="0" lvl="0" indent="0" algn="ctr" defTabSz="457200" eaLnBrk="0" fontAlgn="base" latinLnBrk="0" hangingPunct="0">
                <a:lnSpc>
                  <a:spcPct val="100000"/>
                </a:lnSpc>
                <a:spcBef>
                  <a:spcPct val="0"/>
                </a:spcBef>
                <a:spcAft>
                  <a:spcPct val="0"/>
                </a:spcAft>
                <a:buClrTx/>
                <a:buSzTx/>
                <a:buFontTx/>
                <a:buNone/>
                <a:tabLst/>
                <a:defRPr/>
              </a:pPr>
              <a:r>
                <a:rPr kumimoji="0" lang="en-US" sz="5400" b="1" i="1" u="none" strike="noStrike" kern="0" cap="none" spc="0" normalizeH="0" baseline="0" noProof="0" dirty="0">
                  <a:ln w="10160">
                    <a:solidFill>
                      <a:srgbClr val="5B9BD5"/>
                    </a:solidFill>
                    <a:prstDash val="solid"/>
                  </a:ln>
                  <a:solidFill>
                    <a:srgbClr val="FFFFFF"/>
                  </a:solidFill>
                  <a:effectLst>
                    <a:outerShdw blurRad="38100" dist="22860" dir="5400000" algn="tl" rotWithShape="0">
                      <a:srgbClr val="000000">
                        <a:alpha val="30000"/>
                      </a:srgbClr>
                    </a:outerShdw>
                  </a:effectLst>
                  <a:uLnTx/>
                  <a:uFillTx/>
                </a:rPr>
                <a:t>The Day of the Lord</a:t>
              </a:r>
            </a:p>
          </p:txBody>
        </p:sp>
      </p:grpSp>
      <p:sp>
        <p:nvSpPr>
          <p:cNvPr id="39" name="Arrow: Up 38">
            <a:extLst>
              <a:ext uri="{FF2B5EF4-FFF2-40B4-BE49-F238E27FC236}">
                <a16:creationId xmlns:a16="http://schemas.microsoft.com/office/drawing/2014/main" id="{FD28D296-B313-46E8-8BFC-C9DC827F9AE3}"/>
              </a:ext>
            </a:extLst>
          </p:cNvPr>
          <p:cNvSpPr/>
          <p:nvPr/>
        </p:nvSpPr>
        <p:spPr>
          <a:xfrm>
            <a:off x="50727" y="1063229"/>
            <a:ext cx="1292410" cy="4055316"/>
          </a:xfrm>
          <a:prstGeom prst="upArrow">
            <a:avLst/>
          </a:prstGeom>
        </p:spPr>
        <p:style>
          <a:lnRef idx="0">
            <a:schemeClr val="accent5"/>
          </a:lnRef>
          <a:fillRef idx="3">
            <a:schemeClr val="accent5"/>
          </a:fillRef>
          <a:effectRef idx="3">
            <a:schemeClr val="accent5"/>
          </a:effectRef>
          <a:fontRef idx="minor">
            <a:schemeClr val="lt1"/>
          </a:fontRef>
        </p:style>
        <p:txBody>
          <a:bodyPr vert="vert270" rtlCol="0" anchor="ctr"/>
          <a:lstStyle/>
          <a:p>
            <a:pPr algn="ctr"/>
            <a:r>
              <a:rPr lang="en-US" sz="4000" dirty="0"/>
              <a:t>RAPTURE</a:t>
            </a:r>
          </a:p>
        </p:txBody>
      </p:sp>
      <p:sp>
        <p:nvSpPr>
          <p:cNvPr id="43" name="Rectangle 42">
            <a:extLst>
              <a:ext uri="{FF2B5EF4-FFF2-40B4-BE49-F238E27FC236}">
                <a16:creationId xmlns:a16="http://schemas.microsoft.com/office/drawing/2014/main" id="{0305C13E-50D6-4883-BAB1-46B63ABFDE8B}"/>
              </a:ext>
            </a:extLst>
          </p:cNvPr>
          <p:cNvSpPr/>
          <p:nvPr/>
        </p:nvSpPr>
        <p:spPr>
          <a:xfrm>
            <a:off x="5334000" y="2090356"/>
            <a:ext cx="3810000" cy="3053144"/>
          </a:xfrm>
          <a:prstGeom prst="rect">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4400" dirty="0"/>
              <a:t>MILLENNIAL KINGDOM</a:t>
            </a:r>
          </a:p>
        </p:txBody>
      </p:sp>
    </p:spTree>
    <p:extLst>
      <p:ext uri="{BB962C8B-B14F-4D97-AF65-F5344CB8AC3E}">
        <p14:creationId xmlns:p14="http://schemas.microsoft.com/office/powerpoint/2010/main" val="989953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up)">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barn(outVertical)">
                                      <p:cBhvr>
                                        <p:cTn id="2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9" grpId="0" animBg="1"/>
      <p:bldP spid="4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“the day of the </a:t>
            </a:r>
            <a:r>
              <a:rPr lang="en-US" sz="4000" cap="small" dirty="0"/>
              <a:t>Lord</a:t>
            </a:r>
            <a:r>
              <a:rPr lang="en-US" sz="4000" dirty="0"/>
              <a:t> draws near </a:t>
            </a:r>
            <a:r>
              <a:rPr lang="en-US" sz="4000" dirty="0">
                <a:solidFill>
                  <a:srgbClr val="FF0000"/>
                </a:solidFill>
              </a:rPr>
              <a:t>on all the nations</a:t>
            </a:r>
            <a:r>
              <a:rPr lang="en-US" sz="4000" dirty="0"/>
              <a:t>” (</a:t>
            </a:r>
            <a:r>
              <a:rPr lang="en-US" sz="4000" dirty="0" err="1"/>
              <a:t>15a</a:t>
            </a:r>
            <a:r>
              <a:rPr lang="en-US" sz="4000" dirty="0"/>
              <a:t>)</a:t>
            </a:r>
          </a:p>
          <a:p>
            <a:pPr lvl="1">
              <a:spcBef>
                <a:spcPts val="0"/>
              </a:spcBef>
            </a:pPr>
            <a:r>
              <a:rPr lang="en-US" sz="4000" i="1" dirty="0"/>
              <a:t>Edom</a:t>
            </a:r>
            <a:r>
              <a:rPr lang="en-US" sz="4000" dirty="0"/>
              <a:t> typifies those who stand against God’s purposes (Isa. 63:1-6; Amos 9:12; Mal. 1:2-4)</a:t>
            </a:r>
          </a:p>
          <a:p>
            <a:pPr lvl="1">
              <a:spcBef>
                <a:spcPts val="0"/>
              </a:spcBef>
            </a:pPr>
            <a:r>
              <a:rPr lang="en-US" sz="4000" dirty="0"/>
              <a:t>7 seals, trumpets, bowls (Rev. 6-20)</a:t>
            </a:r>
          </a:p>
          <a:p>
            <a:pPr lvl="1">
              <a:spcBef>
                <a:spcPts val="0"/>
              </a:spcBef>
            </a:pPr>
            <a:endParaRPr lang="en-US" sz="4000" dirty="0"/>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Where is Jesus?</a:t>
            </a:r>
          </a:p>
        </p:txBody>
      </p:sp>
    </p:spTree>
    <p:extLst>
      <p:ext uri="{BB962C8B-B14F-4D97-AF65-F5344CB8AC3E}">
        <p14:creationId xmlns:p14="http://schemas.microsoft.com/office/powerpoint/2010/main" val="574632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“And the kingdom will be the </a:t>
            </a:r>
            <a:r>
              <a:rPr lang="en-US" sz="4000" cap="small" dirty="0"/>
              <a:t>Lord’s” (</a:t>
            </a:r>
            <a:r>
              <a:rPr lang="en-US" sz="4000" cap="small" dirty="0" err="1"/>
              <a:t>21</a:t>
            </a:r>
            <a:r>
              <a:rPr lang="en-US" sz="4000" dirty="0" err="1"/>
              <a:t>c</a:t>
            </a:r>
            <a:r>
              <a:rPr lang="en-US" sz="4000" dirty="0"/>
              <a:t>; cf. Luke 1:30-33; Rev. 11:15-19; 22:1-5)</a:t>
            </a:r>
          </a:p>
          <a:p>
            <a:pPr lvl="1">
              <a:spcBef>
                <a:spcPts val="0"/>
              </a:spcBef>
            </a:pPr>
            <a:r>
              <a:rPr lang="en-US" sz="4000" dirty="0"/>
              <a:t>Jesus on David’s throne (Isa. 60:1-3; Ezek. 37:24; Amos 9:11-12)</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Where is Jesus?</a:t>
            </a:r>
          </a:p>
        </p:txBody>
      </p:sp>
    </p:spTree>
    <p:extLst>
      <p:ext uri="{BB962C8B-B14F-4D97-AF65-F5344CB8AC3E}">
        <p14:creationId xmlns:p14="http://schemas.microsoft.com/office/powerpoint/2010/main" val="278919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01D1-82D1-4B39-9A85-5FE1E5F7D2D3}"/>
              </a:ext>
            </a:extLst>
          </p:cNvPr>
          <p:cNvSpPr>
            <a:spLocks noGrp="1"/>
          </p:cNvSpPr>
          <p:nvPr>
            <p:ph type="title"/>
          </p:nvPr>
        </p:nvSpPr>
        <p:spPr>
          <a:solidFill>
            <a:srgbClr val="FCFAEE"/>
          </a:solidFill>
          <a:effectLst>
            <a:softEdge rad="63500"/>
          </a:effectLst>
        </p:spPr>
        <p:txBody>
          <a:bodyPr vert="horz" lIns="91440" tIns="45720" rIns="91440" bIns="45720" rtlCol="0" anchor="ctr">
            <a:normAutofit/>
          </a:bodyPr>
          <a:lstStyle/>
          <a:p>
            <a:r>
              <a:rPr lang="en-US" sz="4800" i="1" dirty="0"/>
              <a:t>So What?</a:t>
            </a:r>
          </a:p>
        </p:txBody>
      </p:sp>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200150"/>
            <a:ext cx="8229600" cy="3809999"/>
          </a:xfrm>
          <a:solidFill>
            <a:srgbClr val="FCFAEE"/>
          </a:solidFill>
          <a:effectLst>
            <a:softEdge rad="63500"/>
          </a:effectLst>
        </p:spPr>
        <p:txBody>
          <a:bodyPr/>
          <a:lstStyle/>
          <a:p>
            <a:pPr>
              <a:spcBef>
                <a:spcPts val="0"/>
              </a:spcBef>
            </a:pPr>
            <a:r>
              <a:rPr lang="en-US" sz="4000" dirty="0"/>
              <a:t>“For the day of the Lord draws near on all the nations.” (</a:t>
            </a:r>
            <a:r>
              <a:rPr lang="en-US" sz="4000" dirty="0" err="1"/>
              <a:t>15a</a:t>
            </a:r>
            <a:r>
              <a:rPr lang="en-US" sz="4000" dirty="0"/>
              <a:t>)</a:t>
            </a:r>
          </a:p>
          <a:p>
            <a:pPr>
              <a:spcBef>
                <a:spcPts val="0"/>
              </a:spcBef>
            </a:pPr>
            <a:r>
              <a:rPr lang="en-US" sz="4000" dirty="0"/>
              <a:t>“Righteousness exalts a nation,      But sin is a disgrace to any people.” (Prov. 14:34)</a:t>
            </a:r>
          </a:p>
          <a:p>
            <a:pPr lvl="1">
              <a:spcBef>
                <a:spcPts val="0"/>
              </a:spcBef>
            </a:pPr>
            <a:r>
              <a:rPr lang="en-US" sz="4000" dirty="0"/>
              <a:t>What are the wages of sin?</a:t>
            </a:r>
          </a:p>
        </p:txBody>
      </p:sp>
    </p:spTree>
    <p:extLst>
      <p:ext uri="{BB962C8B-B14F-4D97-AF65-F5344CB8AC3E}">
        <p14:creationId xmlns:p14="http://schemas.microsoft.com/office/powerpoint/2010/main" val="361579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01D1-82D1-4B39-9A85-5FE1E5F7D2D3}"/>
              </a:ext>
            </a:extLst>
          </p:cNvPr>
          <p:cNvSpPr>
            <a:spLocks noGrp="1"/>
          </p:cNvSpPr>
          <p:nvPr>
            <p:ph type="title"/>
          </p:nvPr>
        </p:nvSpPr>
        <p:spPr>
          <a:solidFill>
            <a:srgbClr val="FCFAEE"/>
          </a:solidFill>
          <a:effectLst>
            <a:softEdge rad="63500"/>
          </a:effectLst>
        </p:spPr>
        <p:txBody>
          <a:bodyPr vert="horz" lIns="91440" tIns="45720" rIns="91440" bIns="45720" rtlCol="0" anchor="ctr">
            <a:normAutofit/>
          </a:bodyPr>
          <a:lstStyle/>
          <a:p>
            <a:r>
              <a:rPr lang="en-US" sz="4800" i="1" dirty="0"/>
              <a:t>So What?</a:t>
            </a:r>
          </a:p>
        </p:txBody>
      </p:sp>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200150"/>
            <a:ext cx="8229600" cy="3809999"/>
          </a:xfrm>
          <a:solidFill>
            <a:srgbClr val="FCFAEE"/>
          </a:solidFill>
          <a:effectLst>
            <a:softEdge rad="63500"/>
          </a:effectLst>
        </p:spPr>
        <p:txBody>
          <a:bodyPr/>
          <a:lstStyle/>
          <a:p>
            <a:pPr>
              <a:spcBef>
                <a:spcPts val="0"/>
              </a:spcBef>
            </a:pPr>
            <a:r>
              <a:rPr lang="en-US" sz="4000" dirty="0"/>
              <a:t>“As you have done, it will be done to you. Your dealings will return on your own head.” (</a:t>
            </a:r>
            <a:r>
              <a:rPr lang="en-US" sz="4000" dirty="0" err="1"/>
              <a:t>15b,c</a:t>
            </a:r>
            <a:r>
              <a:rPr lang="en-US" sz="4000" dirty="0"/>
              <a:t>)</a:t>
            </a:r>
          </a:p>
          <a:p>
            <a:pPr>
              <a:spcBef>
                <a:spcPts val="0"/>
              </a:spcBef>
            </a:pPr>
            <a:r>
              <a:rPr lang="en-US" sz="4000" dirty="0"/>
              <a:t> “Do not be deceived, God is not mocked; for whatever a man sows, this he will also reap.” (Gal. 6:7)</a:t>
            </a:r>
          </a:p>
        </p:txBody>
      </p:sp>
    </p:spTree>
    <p:extLst>
      <p:ext uri="{BB962C8B-B14F-4D97-AF65-F5344CB8AC3E}">
        <p14:creationId xmlns:p14="http://schemas.microsoft.com/office/powerpoint/2010/main" val="12307240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01D1-82D1-4B39-9A85-5FE1E5F7D2D3}"/>
              </a:ext>
            </a:extLst>
          </p:cNvPr>
          <p:cNvSpPr>
            <a:spLocks noGrp="1"/>
          </p:cNvSpPr>
          <p:nvPr>
            <p:ph type="title"/>
          </p:nvPr>
        </p:nvSpPr>
        <p:spPr>
          <a:solidFill>
            <a:srgbClr val="FCFAEE"/>
          </a:solidFill>
          <a:effectLst>
            <a:softEdge rad="63500"/>
          </a:effectLst>
        </p:spPr>
        <p:txBody>
          <a:bodyPr vert="horz" lIns="91440" tIns="45720" rIns="91440" bIns="45720" rtlCol="0" anchor="ctr">
            <a:normAutofit/>
          </a:bodyPr>
          <a:lstStyle/>
          <a:p>
            <a:r>
              <a:rPr lang="en-US" sz="4800" i="1" dirty="0"/>
              <a:t>So What?</a:t>
            </a:r>
          </a:p>
        </p:txBody>
      </p:sp>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200150"/>
            <a:ext cx="8229600" cy="3809999"/>
          </a:xfrm>
          <a:solidFill>
            <a:srgbClr val="FCFAEE"/>
          </a:solidFill>
          <a:effectLst>
            <a:softEdge rad="63500"/>
          </a:effectLst>
        </p:spPr>
        <p:txBody>
          <a:bodyPr/>
          <a:lstStyle/>
          <a:p>
            <a:pPr>
              <a:spcBef>
                <a:spcPts val="0"/>
              </a:spcBef>
            </a:pPr>
            <a:r>
              <a:rPr lang="en-US" sz="4000" dirty="0"/>
              <a:t>What has our country been sowing?</a:t>
            </a:r>
          </a:p>
          <a:p>
            <a:pPr lvl="1">
              <a:spcBef>
                <a:spcPts val="0"/>
              </a:spcBef>
            </a:pPr>
            <a:r>
              <a:rPr lang="en-US" sz="4000" dirty="0"/>
              <a:t>Overall, are we moving toward righteousness?</a:t>
            </a:r>
          </a:p>
          <a:p>
            <a:pPr lvl="1">
              <a:spcBef>
                <a:spcPts val="0"/>
              </a:spcBef>
            </a:pPr>
            <a:r>
              <a:rPr lang="en-US" sz="4000" i="1" dirty="0"/>
              <a:t>Love your neighbor as yourself</a:t>
            </a:r>
            <a:r>
              <a:rPr lang="en-US" sz="4000" dirty="0"/>
              <a:t>???</a:t>
            </a:r>
          </a:p>
          <a:p>
            <a:pPr lvl="1">
              <a:spcBef>
                <a:spcPts val="0"/>
              </a:spcBef>
            </a:pPr>
            <a:r>
              <a:rPr lang="en-US" sz="4000" dirty="0"/>
              <a:t>What does that mean for us as a nation?</a:t>
            </a:r>
          </a:p>
        </p:txBody>
      </p:sp>
    </p:spTree>
    <p:extLst>
      <p:ext uri="{BB962C8B-B14F-4D97-AF65-F5344CB8AC3E}">
        <p14:creationId xmlns:p14="http://schemas.microsoft.com/office/powerpoint/2010/main" val="40184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8150"/>
            <a:ext cx="7772400" cy="1102519"/>
          </a:xfrm>
          <a:solidFill>
            <a:srgbClr val="FCFAEE"/>
          </a:solidFill>
          <a:effectLst>
            <a:softEdge rad="63500"/>
          </a:effectLst>
        </p:spPr>
        <p:txBody>
          <a:bodyPr>
            <a:normAutofit/>
          </a:bodyPr>
          <a:lstStyle/>
          <a:p>
            <a:r>
              <a:rPr lang="en-US" i="1" dirty="0"/>
              <a:t>Family Feud</a:t>
            </a:r>
          </a:p>
        </p:txBody>
      </p:sp>
      <p:sp>
        <p:nvSpPr>
          <p:cNvPr id="5" name="Title 1">
            <a:extLst>
              <a:ext uri="{FF2B5EF4-FFF2-40B4-BE49-F238E27FC236}">
                <a16:creationId xmlns:a16="http://schemas.microsoft.com/office/drawing/2014/main" id="{4597CB89-AD34-4ABA-8FD0-D0DDDB9569E9}"/>
              </a:ext>
            </a:extLst>
          </p:cNvPr>
          <p:cNvSpPr txBox="1">
            <a:spLocks/>
          </p:cNvSpPr>
          <p:nvPr/>
        </p:nvSpPr>
        <p:spPr>
          <a:xfrm>
            <a:off x="152400" y="3867150"/>
            <a:ext cx="3124200" cy="1102519"/>
          </a:xfrm>
          <a:prstGeom prst="rect">
            <a:avLst/>
          </a:prstGeom>
          <a:solidFill>
            <a:srgbClr val="FCFAEE"/>
          </a:solidFill>
          <a:effectLst>
            <a:softEdge rad="63500"/>
          </a:effectLst>
        </p:spPr>
        <p:txBody>
          <a:bodyPr vert="horz" lIns="91440" tIns="45720" rIns="91440" bIns="45720" rtlCol="0" anchor="ctr">
            <a:normAutofit/>
          </a:bodyPr>
          <a:lstStyle>
            <a:lvl1pPr algn="ctr" defTabSz="914400" rtl="0" eaLnBrk="1" latinLnBrk="0" hangingPunct="1">
              <a:spcBef>
                <a:spcPct val="0"/>
              </a:spcBef>
              <a:buNone/>
              <a:defRPr sz="4800" kern="1200">
                <a:solidFill>
                  <a:schemeClr val="tx1"/>
                </a:solidFill>
                <a:latin typeface="+mj-lt"/>
                <a:ea typeface="+mj-ea"/>
                <a:cs typeface="+mj-cs"/>
              </a:defRPr>
            </a:lvl1pPr>
          </a:lstStyle>
          <a:p>
            <a:r>
              <a:rPr lang="en-US" i="1" dirty="0"/>
              <a:t>Obadiah</a:t>
            </a:r>
            <a:endParaRPr lang="en-US" dirty="0"/>
          </a:p>
        </p:txBody>
      </p:sp>
    </p:spTree>
    <p:extLst>
      <p:ext uri="{BB962C8B-B14F-4D97-AF65-F5344CB8AC3E}">
        <p14:creationId xmlns:p14="http://schemas.microsoft.com/office/powerpoint/2010/main" val="243436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701D1-82D1-4B39-9A85-5FE1E5F7D2D3}"/>
              </a:ext>
            </a:extLst>
          </p:cNvPr>
          <p:cNvSpPr>
            <a:spLocks noGrp="1"/>
          </p:cNvSpPr>
          <p:nvPr>
            <p:ph type="title"/>
          </p:nvPr>
        </p:nvSpPr>
        <p:spPr>
          <a:solidFill>
            <a:srgbClr val="FCFAEE"/>
          </a:solidFill>
          <a:effectLst>
            <a:softEdge rad="63500"/>
          </a:effectLst>
        </p:spPr>
        <p:txBody>
          <a:bodyPr vert="horz" lIns="91440" tIns="45720" rIns="91440" bIns="45720" rtlCol="0" anchor="ctr">
            <a:normAutofit/>
          </a:bodyPr>
          <a:lstStyle/>
          <a:p>
            <a:r>
              <a:rPr lang="en-US" sz="4800" i="1" dirty="0"/>
              <a:t>So What?</a:t>
            </a:r>
          </a:p>
        </p:txBody>
      </p:sp>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200150"/>
            <a:ext cx="8229600" cy="3809999"/>
          </a:xfrm>
          <a:solidFill>
            <a:srgbClr val="FCFAEE"/>
          </a:solidFill>
          <a:effectLst>
            <a:softEdge rad="63500"/>
          </a:effectLst>
        </p:spPr>
        <p:txBody>
          <a:bodyPr/>
          <a:lstStyle/>
          <a:p>
            <a:pPr>
              <a:spcBef>
                <a:spcPts val="0"/>
              </a:spcBef>
            </a:pPr>
            <a:r>
              <a:rPr lang="en-US" sz="4000" dirty="0"/>
              <a:t>Don’t be like Esau! (Heb. 12:14-17)</a:t>
            </a:r>
          </a:p>
          <a:p>
            <a:pPr lvl="1">
              <a:spcBef>
                <a:spcPts val="0"/>
              </a:spcBef>
            </a:pPr>
            <a:r>
              <a:rPr lang="en-US" sz="4000" dirty="0"/>
              <a:t>Pursue peace and sanctification</a:t>
            </a:r>
          </a:p>
          <a:p>
            <a:pPr lvl="1">
              <a:spcBef>
                <a:spcPts val="0"/>
              </a:spcBef>
            </a:pPr>
            <a:r>
              <a:rPr lang="en-US" sz="4000" dirty="0"/>
              <a:t>Choose </a:t>
            </a:r>
            <a:r>
              <a:rPr lang="en-US" sz="4000" i="1" dirty="0"/>
              <a:t>heavenly</a:t>
            </a:r>
            <a:r>
              <a:rPr lang="en-US" sz="4000" dirty="0"/>
              <a:t> over </a:t>
            </a:r>
            <a:r>
              <a:rPr lang="en-US" sz="4000" i="1" dirty="0"/>
              <a:t>earthly</a:t>
            </a:r>
          </a:p>
          <a:p>
            <a:pPr lvl="1">
              <a:spcBef>
                <a:spcPts val="0"/>
              </a:spcBef>
            </a:pPr>
            <a:r>
              <a:rPr lang="en-US" sz="4000" dirty="0"/>
              <a:t>Choose </a:t>
            </a:r>
            <a:r>
              <a:rPr lang="en-US" sz="4000" i="1" dirty="0"/>
              <a:t>eternal</a:t>
            </a:r>
            <a:r>
              <a:rPr lang="en-US" sz="4000" dirty="0"/>
              <a:t> over </a:t>
            </a:r>
            <a:r>
              <a:rPr lang="en-US" sz="4000" i="1" dirty="0"/>
              <a:t>temporal</a:t>
            </a:r>
          </a:p>
          <a:p>
            <a:pPr>
              <a:spcBef>
                <a:spcPts val="0"/>
              </a:spcBef>
            </a:pPr>
            <a:r>
              <a:rPr lang="en-US" sz="4000" dirty="0"/>
              <a:t>God uses the </a:t>
            </a:r>
            <a:r>
              <a:rPr lang="en-US" sz="4000" i="1" dirty="0"/>
              <a:t>earthly/temporal </a:t>
            </a:r>
            <a:r>
              <a:rPr lang="en-US" sz="4000" dirty="0"/>
              <a:t>to encourage </a:t>
            </a:r>
            <a:r>
              <a:rPr lang="en-US" sz="4000" i="1" dirty="0"/>
              <a:t>holiness</a:t>
            </a:r>
            <a:r>
              <a:rPr lang="en-US" sz="4000" dirty="0"/>
              <a:t> (12:1-13)</a:t>
            </a:r>
          </a:p>
        </p:txBody>
      </p:sp>
    </p:spTree>
    <p:extLst>
      <p:ext uri="{BB962C8B-B14F-4D97-AF65-F5344CB8AC3E}">
        <p14:creationId xmlns:p14="http://schemas.microsoft.com/office/powerpoint/2010/main" val="690988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We don’t know for sure</a:t>
            </a:r>
          </a:p>
          <a:p>
            <a:pPr lvl="1">
              <a:spcBef>
                <a:spcPts val="0"/>
              </a:spcBef>
            </a:pPr>
            <a:r>
              <a:rPr lang="en-US" sz="4000" dirty="0"/>
              <a:t>12 men named </a:t>
            </a:r>
            <a:r>
              <a:rPr lang="en-US" sz="4000" i="1" dirty="0"/>
              <a:t>Obadiah</a:t>
            </a:r>
            <a:r>
              <a:rPr lang="en-US" sz="4000" dirty="0"/>
              <a:t> in OT</a:t>
            </a:r>
          </a:p>
          <a:p>
            <a:pPr lvl="1">
              <a:spcBef>
                <a:spcPts val="0"/>
              </a:spcBef>
            </a:pPr>
            <a:r>
              <a:rPr lang="en-US" sz="4000" dirty="0"/>
              <a:t>No details given anywhere</a:t>
            </a:r>
          </a:p>
          <a:p>
            <a:pPr>
              <a:spcBef>
                <a:spcPts val="0"/>
              </a:spcBef>
            </a:pPr>
            <a:r>
              <a:rPr lang="en-US" sz="4000" i="1" dirty="0"/>
              <a:t>Obadiah</a:t>
            </a:r>
            <a:r>
              <a:rPr lang="en-US" sz="4000" dirty="0"/>
              <a:t> = </a:t>
            </a:r>
            <a:r>
              <a:rPr lang="en-US" sz="4000" i="1" dirty="0"/>
              <a:t>servant / worshiper of Yah</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a:t>Who was Obadiah?</a:t>
            </a:r>
          </a:p>
        </p:txBody>
      </p:sp>
    </p:spTree>
    <p:extLst>
      <p:ext uri="{BB962C8B-B14F-4D97-AF65-F5344CB8AC3E}">
        <p14:creationId xmlns:p14="http://schemas.microsoft.com/office/powerpoint/2010/main" val="153240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44AFB1-E5E3-480C-A829-610D5B141667}"/>
              </a:ext>
            </a:extLst>
          </p:cNvPr>
          <p:cNvSpPr/>
          <p:nvPr/>
        </p:nvSpPr>
        <p:spPr>
          <a:xfrm>
            <a:off x="0" y="3353191"/>
            <a:ext cx="5029200" cy="1426896"/>
          </a:xfrm>
          <a:prstGeom prst="rect">
            <a:avLst/>
          </a:prstGeom>
          <a:gradFill flip="none" rotWithShape="1">
            <a:gsLst>
              <a:gs pos="0">
                <a:schemeClr val="tx1"/>
              </a:gs>
              <a:gs pos="80000">
                <a:schemeClr val="accent6">
                  <a:shade val="93000"/>
                  <a:satMod val="130000"/>
                </a:schemeClr>
              </a:gs>
              <a:gs pos="100000">
                <a:srgbClr val="FFC000"/>
              </a:gs>
            </a:gsLst>
            <a:lin ang="16200000" scaled="1"/>
            <a:tileRect/>
          </a:gradFill>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JUDAH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(2 TRIBES)</a:t>
            </a:r>
          </a:p>
        </p:txBody>
      </p:sp>
      <p:sp>
        <p:nvSpPr>
          <p:cNvPr id="2" name="Title 1">
            <a:extLst>
              <a:ext uri="{FF2B5EF4-FFF2-40B4-BE49-F238E27FC236}">
                <a16:creationId xmlns:a16="http://schemas.microsoft.com/office/drawing/2014/main" id="{A5E701D1-82D1-4B39-9A85-5FE1E5F7D2D3}"/>
              </a:ext>
            </a:extLst>
          </p:cNvPr>
          <p:cNvSpPr>
            <a:spLocks noGrp="1"/>
          </p:cNvSpPr>
          <p:nvPr>
            <p:ph type="title"/>
          </p:nvPr>
        </p:nvSpPr>
        <p:spPr>
          <a:solidFill>
            <a:srgbClr val="FCFAEE"/>
          </a:solidFill>
          <a:effectLst>
            <a:softEdge rad="63500"/>
          </a:effectLst>
        </p:spPr>
        <p:txBody>
          <a:bodyPr vert="horz" lIns="91440" tIns="45720" rIns="91440" bIns="45720" rtlCol="0" anchor="ctr">
            <a:normAutofit/>
          </a:bodyPr>
          <a:lstStyle/>
          <a:p>
            <a:r>
              <a:rPr lang="en-US" sz="4800" i="1" dirty="0"/>
              <a:t>A Brief Timeline</a:t>
            </a:r>
          </a:p>
        </p:txBody>
      </p:sp>
      <p:sp>
        <p:nvSpPr>
          <p:cNvPr id="3" name="Rectangle 2">
            <a:extLst>
              <a:ext uri="{FF2B5EF4-FFF2-40B4-BE49-F238E27FC236}">
                <a16:creationId xmlns:a16="http://schemas.microsoft.com/office/drawing/2014/main" id="{8E814E86-3ECF-4FEC-893B-056B9B2803B5}"/>
              </a:ext>
            </a:extLst>
          </p:cNvPr>
          <p:cNvSpPr/>
          <p:nvPr/>
        </p:nvSpPr>
        <p:spPr>
          <a:xfrm>
            <a:off x="1076326" y="4108591"/>
            <a:ext cx="4181474" cy="1034909"/>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3600" dirty="0"/>
              <a:t>JEREMIAH</a:t>
            </a:r>
          </a:p>
          <a:p>
            <a:pPr algn="ctr"/>
            <a:r>
              <a:rPr lang="en-US" sz="3600" dirty="0"/>
              <a:t>(Jerusalem)</a:t>
            </a:r>
            <a:endParaRPr lang="en-US" dirty="0"/>
          </a:p>
        </p:txBody>
      </p:sp>
      <p:sp>
        <p:nvSpPr>
          <p:cNvPr id="4" name="Arrow: Right 3">
            <a:extLst>
              <a:ext uri="{FF2B5EF4-FFF2-40B4-BE49-F238E27FC236}">
                <a16:creationId xmlns:a16="http://schemas.microsoft.com/office/drawing/2014/main" id="{C8255425-675B-4D0C-A625-1C1459C959F4}"/>
              </a:ext>
            </a:extLst>
          </p:cNvPr>
          <p:cNvSpPr/>
          <p:nvPr/>
        </p:nvSpPr>
        <p:spPr>
          <a:xfrm rot="16200000">
            <a:off x="2689597" y="2571868"/>
            <a:ext cx="1860550"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605</a:t>
            </a:r>
            <a:r>
              <a:rPr kumimoji="0" lang="en-US" sz="2400" b="0" i="0" u="none" strike="noStrike" kern="1200" cap="none" spc="0" normalizeH="0" baseline="0" noProof="0" dirty="0">
                <a:ln>
                  <a:noFill/>
                </a:ln>
                <a:solidFill>
                  <a:prstClr val="white"/>
                </a:solidFill>
                <a:effectLst/>
                <a:uLnTx/>
                <a:uFillTx/>
                <a:latin typeface="Calibri"/>
                <a:ea typeface="+mn-ea"/>
                <a:cs typeface="+mn-cs"/>
              </a:rPr>
              <a:t> BC</a:t>
            </a:r>
          </a:p>
        </p:txBody>
      </p:sp>
      <p:sp>
        <p:nvSpPr>
          <p:cNvPr id="5" name="Arrow: Right 4">
            <a:extLst>
              <a:ext uri="{FF2B5EF4-FFF2-40B4-BE49-F238E27FC236}">
                <a16:creationId xmlns:a16="http://schemas.microsoft.com/office/drawing/2014/main" id="{F486A23A-6787-4ED7-939C-56B28B38884F}"/>
              </a:ext>
            </a:extLst>
          </p:cNvPr>
          <p:cNvSpPr/>
          <p:nvPr/>
        </p:nvSpPr>
        <p:spPr>
          <a:xfrm rot="16200000">
            <a:off x="3603539" y="2804124"/>
            <a:ext cx="1721766" cy="60960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alibri"/>
                <a:ea typeface="+mn-ea"/>
                <a:cs typeface="+mn-cs"/>
              </a:rPr>
              <a:t>597</a:t>
            </a:r>
            <a:r>
              <a:rPr kumimoji="0" lang="en-US" sz="2400" b="0" i="0" u="none" strike="noStrike" kern="1200" cap="none" spc="0" normalizeH="0" baseline="0" noProof="0" dirty="0">
                <a:ln>
                  <a:noFill/>
                </a:ln>
                <a:solidFill>
                  <a:prstClr val="white"/>
                </a:solidFill>
                <a:effectLst/>
                <a:uLnTx/>
                <a:uFillTx/>
                <a:latin typeface="Calibri"/>
                <a:ea typeface="+mn-ea"/>
                <a:cs typeface="+mn-cs"/>
              </a:rPr>
              <a:t> BC</a:t>
            </a:r>
          </a:p>
        </p:txBody>
      </p:sp>
      <p:sp>
        <p:nvSpPr>
          <p:cNvPr id="11" name="Rectangle 10">
            <a:extLst>
              <a:ext uri="{FF2B5EF4-FFF2-40B4-BE49-F238E27FC236}">
                <a16:creationId xmlns:a16="http://schemas.microsoft.com/office/drawing/2014/main" id="{89676770-7ABB-48C6-856C-6A6ABC32D294}"/>
              </a:ext>
            </a:extLst>
          </p:cNvPr>
          <p:cNvSpPr/>
          <p:nvPr/>
        </p:nvSpPr>
        <p:spPr>
          <a:xfrm>
            <a:off x="5055344" y="2639420"/>
            <a:ext cx="1809750" cy="1034910"/>
          </a:xfrm>
          <a:prstGeom prst="rect">
            <a:avLst/>
          </a:prstGeom>
          <a:solidFill>
            <a:schemeClr val="tx2"/>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dirty="0"/>
              <a:t>Jerusalem Destroyed</a:t>
            </a:r>
          </a:p>
        </p:txBody>
      </p:sp>
      <p:sp>
        <p:nvSpPr>
          <p:cNvPr id="12" name="Arrow: Right 11">
            <a:extLst>
              <a:ext uri="{FF2B5EF4-FFF2-40B4-BE49-F238E27FC236}">
                <a16:creationId xmlns:a16="http://schemas.microsoft.com/office/drawing/2014/main" id="{F3CC3B11-18C3-4AB2-B9F0-06967C180519}"/>
              </a:ext>
            </a:extLst>
          </p:cNvPr>
          <p:cNvSpPr/>
          <p:nvPr/>
        </p:nvSpPr>
        <p:spPr>
          <a:xfrm>
            <a:off x="5041900" y="3573874"/>
            <a:ext cx="1530350" cy="68690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586</a:t>
            </a:r>
            <a:r>
              <a:rPr lang="en-US" sz="3200" dirty="0"/>
              <a:t> </a:t>
            </a:r>
            <a:r>
              <a:rPr lang="en-US" sz="2400" dirty="0"/>
              <a:t>BC</a:t>
            </a:r>
            <a:endParaRPr lang="en-US" sz="3200" dirty="0"/>
          </a:p>
        </p:txBody>
      </p:sp>
      <p:sp>
        <p:nvSpPr>
          <p:cNvPr id="13" name="Rectangle 12">
            <a:extLst>
              <a:ext uri="{FF2B5EF4-FFF2-40B4-BE49-F238E27FC236}">
                <a16:creationId xmlns:a16="http://schemas.microsoft.com/office/drawing/2014/main" id="{9D9A1C01-D242-445D-87E1-B42722EECED6}"/>
              </a:ext>
            </a:extLst>
          </p:cNvPr>
          <p:cNvSpPr/>
          <p:nvPr/>
        </p:nvSpPr>
        <p:spPr>
          <a:xfrm>
            <a:off x="5257800" y="4446712"/>
            <a:ext cx="1752600" cy="66675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i="1" dirty="0"/>
              <a:t>LAMENTATIONS</a:t>
            </a:r>
          </a:p>
        </p:txBody>
      </p:sp>
      <p:sp>
        <p:nvSpPr>
          <p:cNvPr id="8" name="Rectangle 7">
            <a:extLst>
              <a:ext uri="{FF2B5EF4-FFF2-40B4-BE49-F238E27FC236}">
                <a16:creationId xmlns:a16="http://schemas.microsoft.com/office/drawing/2014/main" id="{C4CD4A6C-719B-461D-B461-81ECA75A7BEF}"/>
              </a:ext>
            </a:extLst>
          </p:cNvPr>
          <p:cNvSpPr/>
          <p:nvPr/>
        </p:nvSpPr>
        <p:spPr>
          <a:xfrm>
            <a:off x="0" y="1653275"/>
            <a:ext cx="1809750" cy="1705875"/>
          </a:xfrm>
          <a:prstGeom prst="rect">
            <a:avLst/>
          </a:prstGeom>
          <a:solidFill>
            <a:schemeClr val="tx1">
              <a:lumMod val="75000"/>
              <a:lumOff val="25000"/>
            </a:schemeClr>
          </a:solidFill>
          <a:ln/>
        </p:spPr>
        <p:style>
          <a:lnRef idx="0">
            <a:schemeClr val="dk1"/>
          </a:lnRef>
          <a:fillRef idx="3">
            <a:schemeClr val="dk1"/>
          </a:fillRef>
          <a:effectRef idx="3">
            <a:schemeClr val="dk1"/>
          </a:effectRef>
          <a:fontRef idx="minor">
            <a:schemeClr val="lt1"/>
          </a:fontRef>
        </p:style>
        <p:txBody>
          <a:bodyPr rtlCol="0" anchor="ctr"/>
          <a:lstStyle/>
          <a:p>
            <a:pPr algn="ctr"/>
            <a:r>
              <a:rPr lang="en-US" sz="3600" dirty="0"/>
              <a:t>ISRAEL</a:t>
            </a:r>
          </a:p>
          <a:p>
            <a:pPr algn="ctr"/>
            <a:r>
              <a:rPr lang="en-US" sz="3600" dirty="0"/>
              <a:t>(10 TRIBES)</a:t>
            </a:r>
          </a:p>
        </p:txBody>
      </p:sp>
      <p:sp>
        <p:nvSpPr>
          <p:cNvPr id="9" name="Arrow: Right 8">
            <a:extLst>
              <a:ext uri="{FF2B5EF4-FFF2-40B4-BE49-F238E27FC236}">
                <a16:creationId xmlns:a16="http://schemas.microsoft.com/office/drawing/2014/main" id="{A1718EBA-BCA6-4CDC-831D-C810CB91725B}"/>
              </a:ext>
            </a:extLst>
          </p:cNvPr>
          <p:cNvSpPr/>
          <p:nvPr/>
        </p:nvSpPr>
        <p:spPr>
          <a:xfrm rot="18852255">
            <a:off x="1320173" y="1117245"/>
            <a:ext cx="2621092" cy="15704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dirty="0"/>
              <a:t>722 </a:t>
            </a:r>
            <a:r>
              <a:rPr lang="en-US" sz="2800" dirty="0"/>
              <a:t>BC</a:t>
            </a:r>
            <a:r>
              <a:rPr lang="en-US" sz="3600" dirty="0"/>
              <a:t> DISPERSED</a:t>
            </a:r>
            <a:endParaRPr lang="en-US" sz="1600" dirty="0"/>
          </a:p>
        </p:txBody>
      </p:sp>
      <p:sp>
        <p:nvSpPr>
          <p:cNvPr id="10" name="Oval 9">
            <a:extLst>
              <a:ext uri="{FF2B5EF4-FFF2-40B4-BE49-F238E27FC236}">
                <a16:creationId xmlns:a16="http://schemas.microsoft.com/office/drawing/2014/main" id="{B8E03275-3996-43F2-842F-40874B380231}"/>
              </a:ext>
            </a:extLst>
          </p:cNvPr>
          <p:cNvSpPr>
            <a:spLocks noChangeAspect="1"/>
          </p:cNvSpPr>
          <p:nvPr/>
        </p:nvSpPr>
        <p:spPr>
          <a:xfrm>
            <a:off x="603490" y="3017281"/>
            <a:ext cx="5029199" cy="1579323"/>
          </a:xfrm>
          <a:prstGeom prst="ellipse">
            <a:avLst/>
          </a:prstGeom>
          <a:noFill/>
          <a:ln w="1016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peech Bubble: Rectangle 15">
            <a:extLst>
              <a:ext uri="{FF2B5EF4-FFF2-40B4-BE49-F238E27FC236}">
                <a16:creationId xmlns:a16="http://schemas.microsoft.com/office/drawing/2014/main" id="{F3356991-562F-444A-A045-381B8201DFF1}"/>
              </a:ext>
            </a:extLst>
          </p:cNvPr>
          <p:cNvSpPr/>
          <p:nvPr/>
        </p:nvSpPr>
        <p:spPr>
          <a:xfrm>
            <a:off x="5673489" y="1235683"/>
            <a:ext cx="1797522" cy="762000"/>
          </a:xfrm>
          <a:prstGeom prst="wedgeRectCallout">
            <a:avLst>
              <a:gd name="adj1" fmla="val -142671"/>
              <a:gd name="adj2" fmla="val 187359"/>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200" dirty="0"/>
              <a:t>OBADIAH</a:t>
            </a:r>
            <a:endParaRPr lang="en-US" dirty="0"/>
          </a:p>
        </p:txBody>
      </p:sp>
    </p:spTree>
    <p:extLst>
      <p:ext uri="{BB962C8B-B14F-4D97-AF65-F5344CB8AC3E}">
        <p14:creationId xmlns:p14="http://schemas.microsoft.com/office/powerpoint/2010/main" val="2627823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Judgment on the nation of Edom</a:t>
            </a:r>
          </a:p>
          <a:p>
            <a:pPr lvl="1">
              <a:spcBef>
                <a:spcPts val="0"/>
              </a:spcBef>
            </a:pPr>
            <a:r>
              <a:rPr lang="en-US" sz="4000" i="1" dirty="0"/>
              <a:t>Edom</a:t>
            </a:r>
            <a:r>
              <a:rPr lang="en-US" sz="4000" dirty="0"/>
              <a:t> = Esau and his descendants (cf. Gen. 25:30; 36:1, 8, 9)</a:t>
            </a:r>
          </a:p>
          <a:p>
            <a:pPr lvl="2">
              <a:spcBef>
                <a:spcPts val="0"/>
              </a:spcBef>
            </a:pPr>
            <a:r>
              <a:rPr lang="en-US" sz="4000" i="1" dirty="0"/>
              <a:t>Esau</a:t>
            </a:r>
            <a:r>
              <a:rPr lang="en-US" sz="4000" dirty="0"/>
              <a:t> symbolizes folly, sensuality, immorality, godlessness</a:t>
            </a:r>
          </a:p>
          <a:p>
            <a:pPr lvl="3">
              <a:spcBef>
                <a:spcPts val="0"/>
              </a:spcBef>
            </a:pPr>
            <a:r>
              <a:rPr lang="en-US" sz="4000" i="1" dirty="0"/>
              <a:t>The birthright </a:t>
            </a:r>
            <a:r>
              <a:rPr lang="en-US" sz="4000" dirty="0"/>
              <a:t>(Gen. 25:27-34)</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a:t>Theme of </a:t>
            </a:r>
            <a:r>
              <a:rPr lang="en-US" sz="4800" i="1" dirty="0"/>
              <a:t>Obadiah</a:t>
            </a:r>
          </a:p>
        </p:txBody>
      </p:sp>
    </p:spTree>
    <p:extLst>
      <p:ext uri="{BB962C8B-B14F-4D97-AF65-F5344CB8AC3E}">
        <p14:creationId xmlns:p14="http://schemas.microsoft.com/office/powerpoint/2010/main" val="3050738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“Two nations are in your womb; And two peoples will be separated from your body; And one people shall be stronger than the other; And the older shall serve the younger.” (Gen. 25:23; cf. Rom. 9:10-13)</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The Backstory</a:t>
            </a:r>
          </a:p>
        </p:txBody>
      </p:sp>
    </p:spTree>
    <p:extLst>
      <p:ext uri="{BB962C8B-B14F-4D97-AF65-F5344CB8AC3E}">
        <p14:creationId xmlns:p14="http://schemas.microsoft.com/office/powerpoint/2010/main" val="123414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Wrestling in the womb (Gen. 25:22)</a:t>
            </a:r>
          </a:p>
          <a:p>
            <a:pPr>
              <a:spcBef>
                <a:spcPts val="0"/>
              </a:spcBef>
            </a:pPr>
            <a:r>
              <a:rPr lang="en-US" sz="4000" dirty="0"/>
              <a:t>Jacob grasped Esau’s heel (25:26)</a:t>
            </a:r>
          </a:p>
          <a:p>
            <a:pPr>
              <a:spcBef>
                <a:spcPts val="0"/>
              </a:spcBef>
            </a:pPr>
            <a:r>
              <a:rPr lang="en-US" sz="4000" dirty="0"/>
              <a:t>Jacob ‘bought’ the birthright (25:33)</a:t>
            </a:r>
          </a:p>
          <a:p>
            <a:pPr>
              <a:spcBef>
                <a:spcPts val="0"/>
              </a:spcBef>
            </a:pPr>
            <a:r>
              <a:rPr lang="en-US" sz="4000" dirty="0"/>
              <a:t>Jacob stole </a:t>
            </a:r>
            <a:r>
              <a:rPr lang="en-US" sz="4000" i="1" dirty="0"/>
              <a:t>the blessing </a:t>
            </a:r>
            <a:r>
              <a:rPr lang="en-US" sz="4000" dirty="0"/>
              <a:t>(27:1-29)</a:t>
            </a:r>
          </a:p>
          <a:p>
            <a:pPr>
              <a:spcBef>
                <a:spcPts val="0"/>
              </a:spcBef>
            </a:pPr>
            <a:r>
              <a:rPr lang="en-US" sz="4000" dirty="0"/>
              <a:t>Esau </a:t>
            </a:r>
            <a:r>
              <a:rPr lang="en-US" sz="4000" i="1" dirty="0"/>
              <a:t>blessed</a:t>
            </a:r>
            <a:r>
              <a:rPr lang="en-US" sz="4000" dirty="0"/>
              <a:t>? (27:39-40)</a:t>
            </a:r>
          </a:p>
          <a:p>
            <a:pPr>
              <a:spcBef>
                <a:spcPts val="0"/>
              </a:spcBef>
            </a:pPr>
            <a:r>
              <a:rPr lang="en-US" sz="4000" dirty="0"/>
              <a:t>Esau plotted revenge (27:41)</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The Backstory</a:t>
            </a:r>
          </a:p>
        </p:txBody>
      </p:sp>
    </p:spTree>
    <p:extLst>
      <p:ext uri="{BB962C8B-B14F-4D97-AF65-F5344CB8AC3E}">
        <p14:creationId xmlns:p14="http://schemas.microsoft.com/office/powerpoint/2010/main" val="167965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305800" cy="3816350"/>
          </a:xfrm>
          <a:solidFill>
            <a:srgbClr val="FCFAEE"/>
          </a:solidFill>
          <a:effectLst>
            <a:softEdge rad="63500"/>
          </a:effectLst>
        </p:spPr>
        <p:txBody>
          <a:bodyPr/>
          <a:lstStyle/>
          <a:p>
            <a:pPr>
              <a:spcBef>
                <a:spcPts val="0"/>
              </a:spcBef>
            </a:pPr>
            <a:r>
              <a:rPr lang="en-US" sz="4000" dirty="0"/>
              <a:t>Edom rejected Israel (Num. 20:14-21)</a:t>
            </a:r>
          </a:p>
          <a:p>
            <a:pPr>
              <a:spcBef>
                <a:spcPts val="0"/>
              </a:spcBef>
            </a:pPr>
            <a:r>
              <a:rPr lang="en-US" sz="4000" dirty="0"/>
              <a:t>Israel subjugated Edom (2 Sam. 8:14)</a:t>
            </a:r>
          </a:p>
          <a:p>
            <a:pPr>
              <a:spcBef>
                <a:spcPts val="0"/>
              </a:spcBef>
            </a:pPr>
            <a:r>
              <a:rPr lang="en-US" sz="4000" dirty="0"/>
              <a:t>Edom revolted (2 Chron. 21:8-17)</a:t>
            </a:r>
          </a:p>
          <a:p>
            <a:pPr>
              <a:spcBef>
                <a:spcPts val="0"/>
              </a:spcBef>
            </a:pPr>
            <a:r>
              <a:rPr lang="en-US" sz="4000" dirty="0"/>
              <a:t>Edom helped Aram &amp; Israel take Jerusalem (2 Chron. 28)</a:t>
            </a:r>
          </a:p>
          <a:p>
            <a:pPr>
              <a:spcBef>
                <a:spcPts val="0"/>
              </a:spcBef>
            </a:pPr>
            <a:r>
              <a:rPr lang="en-US" sz="4000" dirty="0"/>
              <a:t>Edom helped Babylon (Ps. 137:7-8)</a:t>
            </a:r>
          </a:p>
          <a:p>
            <a:pPr>
              <a:spcBef>
                <a:spcPts val="0"/>
              </a:spcBef>
            </a:pPr>
            <a:endParaRPr lang="en-US" sz="4000" dirty="0"/>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i="1" dirty="0"/>
              <a:t>The Backstory</a:t>
            </a:r>
          </a:p>
        </p:txBody>
      </p:sp>
      <p:sp>
        <p:nvSpPr>
          <p:cNvPr id="2" name="Rectangle 1">
            <a:extLst>
              <a:ext uri="{FF2B5EF4-FFF2-40B4-BE49-F238E27FC236}">
                <a16:creationId xmlns:a16="http://schemas.microsoft.com/office/drawing/2014/main" id="{FBD62B8D-02B3-4AA4-A197-0C88EC2B197D}"/>
              </a:ext>
            </a:extLst>
          </p:cNvPr>
          <p:cNvSpPr/>
          <p:nvPr/>
        </p:nvSpPr>
        <p:spPr>
          <a:xfrm>
            <a:off x="381000" y="2495550"/>
            <a:ext cx="8001000" cy="25908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153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887817-A27C-4A07-94EF-089AD87D89B9}"/>
              </a:ext>
            </a:extLst>
          </p:cNvPr>
          <p:cNvSpPr>
            <a:spLocks noGrp="1"/>
          </p:cNvSpPr>
          <p:nvPr>
            <p:ph idx="1"/>
          </p:nvPr>
        </p:nvSpPr>
        <p:spPr>
          <a:xfrm>
            <a:off x="457200" y="1193800"/>
            <a:ext cx="8229600" cy="3816350"/>
          </a:xfrm>
          <a:solidFill>
            <a:srgbClr val="FCFAEE"/>
          </a:solidFill>
          <a:effectLst>
            <a:softEdge rad="63500"/>
          </a:effectLst>
        </p:spPr>
        <p:txBody>
          <a:bodyPr/>
          <a:lstStyle/>
          <a:p>
            <a:pPr>
              <a:spcBef>
                <a:spcPts val="0"/>
              </a:spcBef>
            </a:pPr>
            <a:r>
              <a:rPr lang="en-US" sz="4000" dirty="0"/>
              <a:t>God’s verdict: Guilty!</a:t>
            </a:r>
          </a:p>
          <a:p>
            <a:pPr lvl="1">
              <a:spcBef>
                <a:spcPts val="0"/>
              </a:spcBef>
            </a:pPr>
            <a:r>
              <a:rPr lang="en-US" sz="4000" dirty="0"/>
              <a:t>Arrogance (3)</a:t>
            </a:r>
          </a:p>
          <a:p>
            <a:pPr lvl="1">
              <a:spcBef>
                <a:spcPts val="0"/>
              </a:spcBef>
            </a:pPr>
            <a:r>
              <a:rPr lang="en-US" sz="4000" dirty="0"/>
              <a:t>Violence (10)</a:t>
            </a:r>
          </a:p>
          <a:p>
            <a:pPr lvl="1">
              <a:spcBef>
                <a:spcPts val="0"/>
              </a:spcBef>
            </a:pPr>
            <a:r>
              <a:rPr lang="en-US" sz="4000" dirty="0"/>
              <a:t>Gloating (12)</a:t>
            </a:r>
          </a:p>
          <a:p>
            <a:pPr lvl="1">
              <a:spcBef>
                <a:spcPts val="0"/>
              </a:spcBef>
            </a:pPr>
            <a:r>
              <a:rPr lang="en-US" sz="4000" dirty="0"/>
              <a:t>Looting (13)</a:t>
            </a:r>
          </a:p>
          <a:p>
            <a:pPr lvl="1">
              <a:spcBef>
                <a:spcPts val="0"/>
              </a:spcBef>
            </a:pPr>
            <a:r>
              <a:rPr lang="en-US" sz="4000" dirty="0"/>
              <a:t>Mistreatment of fugitives (14)</a:t>
            </a:r>
          </a:p>
        </p:txBody>
      </p:sp>
      <p:sp>
        <p:nvSpPr>
          <p:cNvPr id="4" name="Title 1">
            <a:extLst>
              <a:ext uri="{FF2B5EF4-FFF2-40B4-BE49-F238E27FC236}">
                <a16:creationId xmlns:a16="http://schemas.microsoft.com/office/drawing/2014/main" id="{2CE6C1F2-52A0-4E68-A7DD-6324A2B60DA8}"/>
              </a:ext>
            </a:extLst>
          </p:cNvPr>
          <p:cNvSpPr>
            <a:spLocks noGrp="1"/>
          </p:cNvSpPr>
          <p:nvPr>
            <p:ph type="title"/>
          </p:nvPr>
        </p:nvSpPr>
        <p:spPr>
          <a:xfrm>
            <a:off x="457200" y="205979"/>
            <a:ext cx="8229600" cy="857250"/>
          </a:xfrm>
          <a:solidFill>
            <a:srgbClr val="FCFAEE"/>
          </a:solidFill>
          <a:effectLst>
            <a:softEdge rad="63500"/>
          </a:effectLst>
        </p:spPr>
        <p:txBody>
          <a:bodyPr vert="horz" lIns="91440" tIns="45720" rIns="91440" bIns="45720" rtlCol="0" anchor="ctr">
            <a:normAutofit/>
          </a:bodyPr>
          <a:lstStyle/>
          <a:p>
            <a:r>
              <a:rPr lang="en-US" sz="4800" dirty="0"/>
              <a:t>Theme of </a:t>
            </a:r>
            <a:r>
              <a:rPr lang="en-US" sz="4800" i="1" dirty="0"/>
              <a:t>Obadiah</a:t>
            </a:r>
          </a:p>
        </p:txBody>
      </p:sp>
    </p:spTree>
    <p:extLst>
      <p:ext uri="{BB962C8B-B14F-4D97-AF65-F5344CB8AC3E}">
        <p14:creationId xmlns:p14="http://schemas.microsoft.com/office/powerpoint/2010/main" val="294696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45233</TotalTime>
  <Words>771</Words>
  <Application>Microsoft Office PowerPoint</Application>
  <PresentationFormat>On-screen Show (16:9)</PresentationFormat>
  <Paragraphs>98</Paragraphs>
  <Slides>20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Blank</vt:lpstr>
      <vt:lpstr>PowerPoint Presentation</vt:lpstr>
      <vt:lpstr>Family Feud</vt:lpstr>
      <vt:lpstr>Who was Obadiah?</vt:lpstr>
      <vt:lpstr>A Brief Timeline</vt:lpstr>
      <vt:lpstr>Theme of Obadiah</vt:lpstr>
      <vt:lpstr>The Backstory</vt:lpstr>
      <vt:lpstr>The Backstory</vt:lpstr>
      <vt:lpstr>The Backstory</vt:lpstr>
      <vt:lpstr>Theme of Obadiah</vt:lpstr>
      <vt:lpstr>Theme of Obadiah</vt:lpstr>
      <vt:lpstr>Structure of Obadiah</vt:lpstr>
      <vt:lpstr>Where is Jesus?</vt:lpstr>
      <vt:lpstr>Renald Showers</vt:lpstr>
      <vt:lpstr>The Future Day</vt:lpstr>
      <vt:lpstr>Where is Jesus?</vt:lpstr>
      <vt:lpstr>Where is Jesus?</vt:lpstr>
      <vt:lpstr>So What?</vt:lpstr>
      <vt:lpstr>So What?</vt:lpstr>
      <vt:lpstr>So What?</vt:lpstr>
      <vt:lpstr>So What?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“Did God really say…?”</dc:title>
  <dc:creator>Eric Bjorkfelt</dc:creator>
  <cp:lastModifiedBy>Eric Bjorkfelt</cp:lastModifiedBy>
  <cp:revision>1055</cp:revision>
  <cp:lastPrinted>2020-09-06T12:37:48Z</cp:lastPrinted>
  <dcterms:created xsi:type="dcterms:W3CDTF">2019-12-24T14:48:17Z</dcterms:created>
  <dcterms:modified xsi:type="dcterms:W3CDTF">2020-09-27T12:23:26Z</dcterms:modified>
</cp:coreProperties>
</file>