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10" r:id="rId2"/>
    <p:sldId id="258" r:id="rId3"/>
    <p:sldId id="511" r:id="rId4"/>
    <p:sldId id="535" r:id="rId5"/>
    <p:sldId id="522" r:id="rId6"/>
    <p:sldId id="509" r:id="rId7"/>
    <p:sldId id="514" r:id="rId8"/>
    <p:sldId id="536" r:id="rId9"/>
    <p:sldId id="537" r:id="rId10"/>
    <p:sldId id="538" r:id="rId11"/>
    <p:sldId id="539" r:id="rId12"/>
    <p:sldId id="541" r:id="rId13"/>
    <p:sldId id="542" r:id="rId14"/>
    <p:sldId id="543" r:id="rId15"/>
    <p:sldId id="544" r:id="rId16"/>
    <p:sldId id="545" r:id="rId17"/>
    <p:sldId id="54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48335-FF85-4C8D-811B-BC81AC6AA0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2C3AB9-E8CD-4478-AEB8-0631AB5CAE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38C3DF-16A8-44E8-9FA9-BC1284C30E56}"/>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5" name="Footer Placeholder 4">
            <a:extLst>
              <a:ext uri="{FF2B5EF4-FFF2-40B4-BE49-F238E27FC236}">
                <a16:creationId xmlns:a16="http://schemas.microsoft.com/office/drawing/2014/main" id="{9BBBD699-0010-48E2-9C69-994352BFE3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EBFA30-7D89-4738-9CA8-A8AB0C28ED38}"/>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3516763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99FCC-0166-4FC6-802D-761A43FE1C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F711A88-A07D-40B8-B8B4-2FF044CF09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3288DF-228F-4776-803C-0CA960FEECEC}"/>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5" name="Footer Placeholder 4">
            <a:extLst>
              <a:ext uri="{FF2B5EF4-FFF2-40B4-BE49-F238E27FC236}">
                <a16:creationId xmlns:a16="http://schemas.microsoft.com/office/drawing/2014/main" id="{7FC6CED8-F228-4594-B27E-FA47DC382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478967-7388-4E04-A39B-E59C36901A33}"/>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177125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F6D6D5-205D-48D5-9CEA-871D3AF979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B86C84-8260-4DB0-A728-0AB216D715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F91F1-29A6-4494-A141-8646C10683DE}"/>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5" name="Footer Placeholder 4">
            <a:extLst>
              <a:ext uri="{FF2B5EF4-FFF2-40B4-BE49-F238E27FC236}">
                <a16:creationId xmlns:a16="http://schemas.microsoft.com/office/drawing/2014/main" id="{CCCF09FC-37F7-4FBF-86D6-A14BBDCA9A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B31939-5EBA-405F-89CF-70AA3F7B037A}"/>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127140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3D645-F267-468D-B9EC-55331672A9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D91C73-223B-402C-B91E-75D803F9FC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E430A6-026D-4971-A278-C7ACDF80E57B}"/>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5" name="Footer Placeholder 4">
            <a:extLst>
              <a:ext uri="{FF2B5EF4-FFF2-40B4-BE49-F238E27FC236}">
                <a16:creationId xmlns:a16="http://schemas.microsoft.com/office/drawing/2014/main" id="{9089289F-CB17-4939-B153-C7499D32D5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73A98D-B569-4CED-8F8E-72957E48EA52}"/>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4078640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D70E7-BF93-4522-B31F-9CB87A6165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A4D197-C503-47AC-93B3-3D4AEDED01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BFF038-DB20-450A-8299-8FBC534AA9F6}"/>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5" name="Footer Placeholder 4">
            <a:extLst>
              <a:ext uri="{FF2B5EF4-FFF2-40B4-BE49-F238E27FC236}">
                <a16:creationId xmlns:a16="http://schemas.microsoft.com/office/drawing/2014/main" id="{2402D860-C200-4D34-8E7A-F451B2119A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B89FFD-4F5B-40AF-8417-C8011AB95DFF}"/>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28229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233E1-AAE0-41FB-A4FC-B7EFCADEC8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B9016C-0EFA-4510-B9F5-02059B60CA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586041-F351-485C-9E1D-0EFF34A0D8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F347A7-3BD0-4F40-8080-E68C024715EA}"/>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6" name="Footer Placeholder 5">
            <a:extLst>
              <a:ext uri="{FF2B5EF4-FFF2-40B4-BE49-F238E27FC236}">
                <a16:creationId xmlns:a16="http://schemas.microsoft.com/office/drawing/2014/main" id="{D7D01C23-5297-4D94-9789-334B9D3DD8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786B54-CE2A-4223-A8A2-B13384B65477}"/>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1064867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442B-038E-4432-9F10-04583725C0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C8D2AE-00F4-4C6E-8F2D-E7BF0DAC2F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EAECCC-8503-45A7-9302-9F107C34FD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B15344-18DF-4199-95EB-B38140890B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AECE7F-EC26-4F45-B71C-8C7D05C2A8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A2FE6E-1700-424A-AA85-A8AC26D51401}"/>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8" name="Footer Placeholder 7">
            <a:extLst>
              <a:ext uri="{FF2B5EF4-FFF2-40B4-BE49-F238E27FC236}">
                <a16:creationId xmlns:a16="http://schemas.microsoft.com/office/drawing/2014/main" id="{35EBDEAE-1B51-4596-BCD4-F95EEC5BD7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DD430B-8D28-48A6-8824-64F75ECFCB3B}"/>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970856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D58D3-4D1F-448B-8275-03D4D84622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8E0596-F590-4D05-AF28-1927B589F687}"/>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4" name="Footer Placeholder 3">
            <a:extLst>
              <a:ext uri="{FF2B5EF4-FFF2-40B4-BE49-F238E27FC236}">
                <a16:creationId xmlns:a16="http://schemas.microsoft.com/office/drawing/2014/main" id="{26F63F66-113D-4521-8E86-2E23BDB63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7ACF5E-8B9E-4387-914B-8FD51E026132}"/>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25891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26F2BA-CB64-475E-B8C8-CFFBB3286FFD}"/>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3" name="Footer Placeholder 2">
            <a:extLst>
              <a:ext uri="{FF2B5EF4-FFF2-40B4-BE49-F238E27FC236}">
                <a16:creationId xmlns:a16="http://schemas.microsoft.com/office/drawing/2014/main" id="{CFF0212D-CDC4-4F99-BEF7-227E3F515E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10F606-DEC8-4006-9131-B594BE262C44}"/>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3392439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6A6AC-D74E-463F-911D-9102CB27B4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C5EA88-8049-4C78-90E5-B92D071CDD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66EC52-ADFF-4DCF-BE95-8E6F6F76C1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575524-43BA-4558-905E-D446C516062E}"/>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6" name="Footer Placeholder 5">
            <a:extLst>
              <a:ext uri="{FF2B5EF4-FFF2-40B4-BE49-F238E27FC236}">
                <a16:creationId xmlns:a16="http://schemas.microsoft.com/office/drawing/2014/main" id="{573784DA-4601-4CAF-9D04-152571A32F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3B22DB-3ABF-4EDA-A199-4B2349DC51A5}"/>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369728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A331F-D34A-476E-AA4E-185DE0C475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5F369C-CE89-4C02-B0F3-264F730CE0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577CDD-ECDE-4774-A0BC-C7A2F9B1E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11810E-53C6-4AF3-AE3D-A8C267D991C9}"/>
              </a:ext>
            </a:extLst>
          </p:cNvPr>
          <p:cNvSpPr>
            <a:spLocks noGrp="1"/>
          </p:cNvSpPr>
          <p:nvPr>
            <p:ph type="dt" sz="half" idx="10"/>
          </p:nvPr>
        </p:nvSpPr>
        <p:spPr/>
        <p:txBody>
          <a:bodyPr/>
          <a:lstStyle/>
          <a:p>
            <a:fld id="{54CC67D3-CA19-4EA8-87E3-5AD766FE0E5F}" type="datetimeFigureOut">
              <a:rPr lang="en-US" smtClean="0"/>
              <a:t>10/25/2020</a:t>
            </a:fld>
            <a:endParaRPr lang="en-US"/>
          </a:p>
        </p:txBody>
      </p:sp>
      <p:sp>
        <p:nvSpPr>
          <p:cNvPr id="6" name="Footer Placeholder 5">
            <a:extLst>
              <a:ext uri="{FF2B5EF4-FFF2-40B4-BE49-F238E27FC236}">
                <a16:creationId xmlns:a16="http://schemas.microsoft.com/office/drawing/2014/main" id="{384F08DE-32DA-4B1C-B7A4-E8D87000BA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5DDBC6-09E1-4207-8FA9-285B2D7F57EA}"/>
              </a:ext>
            </a:extLst>
          </p:cNvPr>
          <p:cNvSpPr>
            <a:spLocks noGrp="1"/>
          </p:cNvSpPr>
          <p:nvPr>
            <p:ph type="sldNum" sz="quarter" idx="12"/>
          </p:nvPr>
        </p:nvSpPr>
        <p:spPr/>
        <p:txBody>
          <a:bodyPr/>
          <a:lstStyle/>
          <a:p>
            <a:fld id="{B9FD658B-8E2E-4AA7-A13D-B1599041EAFA}" type="slidenum">
              <a:rPr lang="en-US" smtClean="0"/>
              <a:t>‹#›</a:t>
            </a:fld>
            <a:endParaRPr lang="en-US"/>
          </a:p>
        </p:txBody>
      </p:sp>
    </p:spTree>
    <p:extLst>
      <p:ext uri="{BB962C8B-B14F-4D97-AF65-F5344CB8AC3E}">
        <p14:creationId xmlns:p14="http://schemas.microsoft.com/office/powerpoint/2010/main" val="3738478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54FE69-147D-4833-B0E8-3DF42F90AC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AAF834-5C4D-4C9A-90D7-1F8269F762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67B666-3AF7-4275-8169-B5F02A693A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C67D3-CA19-4EA8-87E3-5AD766FE0E5F}" type="datetimeFigureOut">
              <a:rPr lang="en-US" smtClean="0"/>
              <a:t>10/25/2020</a:t>
            </a:fld>
            <a:endParaRPr lang="en-US"/>
          </a:p>
        </p:txBody>
      </p:sp>
      <p:sp>
        <p:nvSpPr>
          <p:cNvPr id="5" name="Footer Placeholder 4">
            <a:extLst>
              <a:ext uri="{FF2B5EF4-FFF2-40B4-BE49-F238E27FC236}">
                <a16:creationId xmlns:a16="http://schemas.microsoft.com/office/drawing/2014/main" id="{20D69C4E-D730-4835-AF5C-E8C62E9C4F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567D7A9-A6C3-474E-AF27-B8EB6D9EBD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D658B-8E2E-4AA7-A13D-B1599041EAFA}" type="slidenum">
              <a:rPr lang="en-US" smtClean="0"/>
              <a:t>‹#›</a:t>
            </a:fld>
            <a:endParaRPr lang="en-US"/>
          </a:p>
        </p:txBody>
      </p:sp>
    </p:spTree>
    <p:extLst>
      <p:ext uri="{BB962C8B-B14F-4D97-AF65-F5344CB8AC3E}">
        <p14:creationId xmlns:p14="http://schemas.microsoft.com/office/powerpoint/2010/main" val="2657767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486014-C965-470A-98D0-BA403A997C7B}"/>
              </a:ext>
            </a:extLst>
          </p:cNvPr>
          <p:cNvSpPr txBox="1"/>
          <p:nvPr/>
        </p:nvSpPr>
        <p:spPr>
          <a:xfrm>
            <a:off x="503582" y="1113183"/>
            <a:ext cx="8666921" cy="1323439"/>
          </a:xfrm>
          <a:prstGeom prst="rect">
            <a:avLst/>
          </a:prstGeom>
          <a:noFill/>
        </p:spPr>
        <p:txBody>
          <a:bodyPr wrap="square" rtlCol="0">
            <a:spAutoFit/>
          </a:bodyPr>
          <a:lstStyle/>
          <a:p>
            <a:r>
              <a:rPr lang="en-US" sz="8000" dirty="0">
                <a:latin typeface="Bebas Neue" panose="020B0606020202050201" pitchFamily="34" charset="0"/>
              </a:rPr>
              <a:t>Concerning the Christ</a:t>
            </a:r>
          </a:p>
        </p:txBody>
      </p:sp>
      <p:sp>
        <p:nvSpPr>
          <p:cNvPr id="5" name="TextBox 4">
            <a:extLst>
              <a:ext uri="{FF2B5EF4-FFF2-40B4-BE49-F238E27FC236}">
                <a16:creationId xmlns:a16="http://schemas.microsoft.com/office/drawing/2014/main" id="{7DA42D45-D987-4B7B-B8AD-6F4B1874F71F}"/>
              </a:ext>
            </a:extLst>
          </p:cNvPr>
          <p:cNvSpPr txBox="1"/>
          <p:nvPr/>
        </p:nvSpPr>
        <p:spPr>
          <a:xfrm>
            <a:off x="0" y="2105561"/>
            <a:ext cx="11966712" cy="1323439"/>
          </a:xfrm>
          <a:prstGeom prst="rect">
            <a:avLst/>
          </a:prstGeom>
          <a:noFill/>
        </p:spPr>
        <p:txBody>
          <a:bodyPr wrap="square" rtlCol="0">
            <a:spAutoFit/>
          </a:bodyPr>
          <a:lstStyle/>
          <a:p>
            <a:pPr algn="r"/>
            <a:r>
              <a:rPr lang="en-US" sz="4000" dirty="0"/>
              <a:t>A look at the things regarding </a:t>
            </a:r>
          </a:p>
          <a:p>
            <a:pPr algn="r"/>
            <a:r>
              <a:rPr lang="en-US" sz="4000" dirty="0"/>
              <a:t>			Jesus in the Old Testament</a:t>
            </a:r>
          </a:p>
        </p:txBody>
      </p:sp>
      <p:sp>
        <p:nvSpPr>
          <p:cNvPr id="6" name="TextBox 5">
            <a:extLst>
              <a:ext uri="{FF2B5EF4-FFF2-40B4-BE49-F238E27FC236}">
                <a16:creationId xmlns:a16="http://schemas.microsoft.com/office/drawing/2014/main" id="{7BA26975-90B3-48AD-9E34-4DF34513F02E}"/>
              </a:ext>
            </a:extLst>
          </p:cNvPr>
          <p:cNvSpPr txBox="1"/>
          <p:nvPr/>
        </p:nvSpPr>
        <p:spPr>
          <a:xfrm>
            <a:off x="152400" y="5744817"/>
            <a:ext cx="7480853" cy="1015663"/>
          </a:xfrm>
          <a:prstGeom prst="rect">
            <a:avLst/>
          </a:prstGeom>
          <a:noFill/>
        </p:spPr>
        <p:txBody>
          <a:bodyPr wrap="square" rtlCol="0">
            <a:spAutoFit/>
          </a:bodyPr>
          <a:lstStyle/>
          <a:p>
            <a:r>
              <a:rPr lang="en-US" sz="6000" dirty="0">
                <a:latin typeface="Bebas Neue" panose="020B0606020202050201" pitchFamily="34" charset="0"/>
              </a:rPr>
              <a:t>CTC: Minor Prophets</a:t>
            </a:r>
          </a:p>
        </p:txBody>
      </p:sp>
      <p:sp>
        <p:nvSpPr>
          <p:cNvPr id="3" name="Arrow: Pentagon 2">
            <a:extLst>
              <a:ext uri="{FF2B5EF4-FFF2-40B4-BE49-F238E27FC236}">
                <a16:creationId xmlns:a16="http://schemas.microsoft.com/office/drawing/2014/main" id="{13AFAFFE-2CD3-4359-B3DD-5B35517080A5}"/>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3323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486014-C965-470A-98D0-BA403A997C7B}"/>
              </a:ext>
            </a:extLst>
          </p:cNvPr>
          <p:cNvSpPr txBox="1"/>
          <p:nvPr/>
        </p:nvSpPr>
        <p:spPr>
          <a:xfrm>
            <a:off x="728870" y="2151727"/>
            <a:ext cx="10694504" cy="2554545"/>
          </a:xfrm>
          <a:prstGeom prst="rect">
            <a:avLst/>
          </a:prstGeom>
          <a:noFill/>
        </p:spPr>
        <p:txBody>
          <a:bodyPr wrap="square" rtlCol="0">
            <a:spAutoFit/>
          </a:bodyPr>
          <a:lstStyle/>
          <a:p>
            <a:pPr algn="ctr"/>
            <a:r>
              <a:rPr lang="en-US" sz="8000" dirty="0">
                <a:latin typeface="Bebas Neue" panose="020B0606020202050201" pitchFamily="34" charset="0"/>
              </a:rPr>
              <a:t>This begs the question, </a:t>
            </a:r>
          </a:p>
          <a:p>
            <a:pPr algn="ctr"/>
            <a:r>
              <a:rPr lang="en-US" sz="8000" dirty="0">
                <a:latin typeface="Bebas Neue" panose="020B0606020202050201" pitchFamily="34" charset="0"/>
              </a:rPr>
              <a:t>what is faith?</a:t>
            </a:r>
          </a:p>
        </p:txBody>
      </p:sp>
    </p:spTree>
    <p:extLst>
      <p:ext uri="{BB962C8B-B14F-4D97-AF65-F5344CB8AC3E}">
        <p14:creationId xmlns:p14="http://schemas.microsoft.com/office/powerpoint/2010/main" val="3771294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Pentagon 2">
            <a:extLst>
              <a:ext uri="{FF2B5EF4-FFF2-40B4-BE49-F238E27FC236}">
                <a16:creationId xmlns:a16="http://schemas.microsoft.com/office/drawing/2014/main" id="{13AFAFFE-2CD3-4359-B3DD-5B35517080A5}"/>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4104915-1D99-45D3-9701-FC30F4F2A0B0}"/>
              </a:ext>
            </a:extLst>
          </p:cNvPr>
          <p:cNvSpPr txBox="1"/>
          <p:nvPr/>
        </p:nvSpPr>
        <p:spPr>
          <a:xfrm>
            <a:off x="407667" y="2274838"/>
            <a:ext cx="11376665" cy="2308324"/>
          </a:xfrm>
          <a:prstGeom prst="rect">
            <a:avLst/>
          </a:prstGeom>
          <a:noFill/>
        </p:spPr>
        <p:txBody>
          <a:bodyPr wrap="square" rtlCol="0">
            <a:spAutoFit/>
          </a:bodyPr>
          <a:lstStyle/>
          <a:p>
            <a:pPr lvl="1" algn="ctr"/>
            <a:r>
              <a:rPr lang="en-US" sz="4800" dirty="0"/>
              <a:t>Heb. 11:1 “Now faith is the assurance of things hoped for, the conviction of things not seen.”</a:t>
            </a:r>
          </a:p>
        </p:txBody>
      </p:sp>
      <p:sp>
        <p:nvSpPr>
          <p:cNvPr id="7" name="TextBox 6">
            <a:extLst>
              <a:ext uri="{FF2B5EF4-FFF2-40B4-BE49-F238E27FC236}">
                <a16:creationId xmlns:a16="http://schemas.microsoft.com/office/drawing/2014/main" id="{B6020065-02E5-4EB7-8226-A437D580F2D1}"/>
              </a:ext>
            </a:extLst>
          </p:cNvPr>
          <p:cNvSpPr txBox="1"/>
          <p:nvPr/>
        </p:nvSpPr>
        <p:spPr>
          <a:xfrm>
            <a:off x="159026" y="268679"/>
            <a:ext cx="10787269" cy="1200329"/>
          </a:xfrm>
          <a:prstGeom prst="rect">
            <a:avLst/>
          </a:prstGeom>
          <a:noFill/>
        </p:spPr>
        <p:txBody>
          <a:bodyPr wrap="square" rtlCol="0">
            <a:spAutoFit/>
          </a:bodyPr>
          <a:lstStyle/>
          <a:p>
            <a:r>
              <a:rPr lang="en-US" sz="7200" dirty="0">
                <a:latin typeface="Bebas Neue" panose="020B0606020202050201" pitchFamily="34" charset="0"/>
              </a:rPr>
              <a:t>Habakkuk Ch. 2 – faith Break </a:t>
            </a:r>
          </a:p>
        </p:txBody>
      </p:sp>
      <p:sp>
        <p:nvSpPr>
          <p:cNvPr id="4" name="TextBox 3">
            <a:extLst>
              <a:ext uri="{FF2B5EF4-FFF2-40B4-BE49-F238E27FC236}">
                <a16:creationId xmlns:a16="http://schemas.microsoft.com/office/drawing/2014/main" id="{2FA3D035-32F0-4E02-90AD-AB36C4CD7AB1}"/>
              </a:ext>
            </a:extLst>
          </p:cNvPr>
          <p:cNvSpPr txBox="1"/>
          <p:nvPr/>
        </p:nvSpPr>
        <p:spPr>
          <a:xfrm>
            <a:off x="159026" y="5924696"/>
            <a:ext cx="8640199" cy="1015663"/>
          </a:xfrm>
          <a:prstGeom prst="rect">
            <a:avLst/>
          </a:prstGeom>
          <a:noFill/>
        </p:spPr>
        <p:txBody>
          <a:bodyPr wrap="square" rtlCol="0">
            <a:spAutoFit/>
          </a:bodyPr>
          <a:lstStyle/>
          <a:p>
            <a:r>
              <a:rPr lang="en-US" sz="6000" dirty="0">
                <a:latin typeface="Bebas Neue" panose="020B0606020202050201" pitchFamily="34" charset="0"/>
              </a:rPr>
              <a:t>Live by faith</a:t>
            </a:r>
          </a:p>
        </p:txBody>
      </p:sp>
    </p:spTree>
    <p:extLst>
      <p:ext uri="{BB962C8B-B14F-4D97-AF65-F5344CB8AC3E}">
        <p14:creationId xmlns:p14="http://schemas.microsoft.com/office/powerpoint/2010/main" val="687769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Pentagon 2">
            <a:extLst>
              <a:ext uri="{FF2B5EF4-FFF2-40B4-BE49-F238E27FC236}">
                <a16:creationId xmlns:a16="http://schemas.microsoft.com/office/drawing/2014/main" id="{13AFAFFE-2CD3-4359-B3DD-5B35517080A5}"/>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4104915-1D99-45D3-9701-FC30F4F2A0B0}"/>
              </a:ext>
            </a:extLst>
          </p:cNvPr>
          <p:cNvSpPr txBox="1"/>
          <p:nvPr/>
        </p:nvSpPr>
        <p:spPr>
          <a:xfrm>
            <a:off x="450573" y="1481851"/>
            <a:ext cx="11376665" cy="3785652"/>
          </a:xfrm>
          <a:prstGeom prst="rect">
            <a:avLst/>
          </a:prstGeom>
          <a:noFill/>
        </p:spPr>
        <p:txBody>
          <a:bodyPr wrap="square" rtlCol="0">
            <a:spAutoFit/>
          </a:bodyPr>
          <a:lstStyle/>
          <a:p>
            <a:pPr marL="571500" indent="-571500">
              <a:buFont typeface="Arial" panose="020B0604020202020204" pitchFamily="34" charset="0"/>
              <a:buChar char="•"/>
            </a:pPr>
            <a:r>
              <a:rPr lang="en-US" sz="4800" dirty="0"/>
              <a:t>Heb. 11:1 “Faith” (</a:t>
            </a:r>
            <a:r>
              <a:rPr lang="en-US" sz="4800" i="1" dirty="0" err="1"/>
              <a:t>pistis</a:t>
            </a:r>
            <a:r>
              <a:rPr lang="en-US" sz="4800" i="1" dirty="0"/>
              <a:t>) </a:t>
            </a:r>
            <a:r>
              <a:rPr lang="en-US" sz="4800" dirty="0"/>
              <a:t>conviction of the truth of anything, generally with the included idea of trust.</a:t>
            </a:r>
          </a:p>
          <a:p>
            <a:pPr marL="571500" indent="-571500">
              <a:buFont typeface="Arial" panose="020B0604020202020204" pitchFamily="34" charset="0"/>
              <a:buChar char="•"/>
            </a:pPr>
            <a:r>
              <a:rPr lang="en-US" sz="4800" dirty="0" err="1"/>
              <a:t>Hab</a:t>
            </a:r>
            <a:r>
              <a:rPr lang="en-US" sz="4800" dirty="0"/>
              <a:t> 2:4 “Faith” (</a:t>
            </a:r>
            <a:r>
              <a:rPr lang="en-US" sz="4800" dirty="0" err="1"/>
              <a:t>emunah</a:t>
            </a:r>
            <a:r>
              <a:rPr lang="en-US" sz="4800" dirty="0"/>
              <a:t>) </a:t>
            </a:r>
            <a:r>
              <a:rPr lang="en-US" sz="4800" i="1" dirty="0"/>
              <a:t>lit. </a:t>
            </a:r>
            <a:r>
              <a:rPr lang="en-US" sz="4800" dirty="0"/>
              <a:t>firmness; steadfastness, truth, stability, truly</a:t>
            </a:r>
          </a:p>
        </p:txBody>
      </p:sp>
      <p:sp>
        <p:nvSpPr>
          <p:cNvPr id="7" name="TextBox 6">
            <a:extLst>
              <a:ext uri="{FF2B5EF4-FFF2-40B4-BE49-F238E27FC236}">
                <a16:creationId xmlns:a16="http://schemas.microsoft.com/office/drawing/2014/main" id="{B6020065-02E5-4EB7-8226-A437D580F2D1}"/>
              </a:ext>
            </a:extLst>
          </p:cNvPr>
          <p:cNvSpPr txBox="1"/>
          <p:nvPr/>
        </p:nvSpPr>
        <p:spPr>
          <a:xfrm>
            <a:off x="159026" y="268679"/>
            <a:ext cx="10787269" cy="1200329"/>
          </a:xfrm>
          <a:prstGeom prst="rect">
            <a:avLst/>
          </a:prstGeom>
          <a:noFill/>
        </p:spPr>
        <p:txBody>
          <a:bodyPr wrap="square" rtlCol="0">
            <a:spAutoFit/>
          </a:bodyPr>
          <a:lstStyle/>
          <a:p>
            <a:r>
              <a:rPr lang="en-US" sz="7200" dirty="0">
                <a:latin typeface="Bebas Neue" panose="020B0606020202050201" pitchFamily="34" charset="0"/>
              </a:rPr>
              <a:t>Habakkuk Ch. 2 – faith Break </a:t>
            </a:r>
          </a:p>
        </p:txBody>
      </p:sp>
      <p:sp>
        <p:nvSpPr>
          <p:cNvPr id="4" name="TextBox 3">
            <a:extLst>
              <a:ext uri="{FF2B5EF4-FFF2-40B4-BE49-F238E27FC236}">
                <a16:creationId xmlns:a16="http://schemas.microsoft.com/office/drawing/2014/main" id="{2FA3D035-32F0-4E02-90AD-AB36C4CD7AB1}"/>
              </a:ext>
            </a:extLst>
          </p:cNvPr>
          <p:cNvSpPr txBox="1"/>
          <p:nvPr/>
        </p:nvSpPr>
        <p:spPr>
          <a:xfrm>
            <a:off x="159026" y="5924696"/>
            <a:ext cx="8640199" cy="1015663"/>
          </a:xfrm>
          <a:prstGeom prst="rect">
            <a:avLst/>
          </a:prstGeom>
          <a:noFill/>
        </p:spPr>
        <p:txBody>
          <a:bodyPr wrap="square" rtlCol="0">
            <a:spAutoFit/>
          </a:bodyPr>
          <a:lstStyle/>
          <a:p>
            <a:r>
              <a:rPr lang="en-US" sz="6000" dirty="0">
                <a:latin typeface="Bebas Neue" panose="020B0606020202050201" pitchFamily="34" charset="0"/>
              </a:rPr>
              <a:t>Live by faith</a:t>
            </a:r>
          </a:p>
        </p:txBody>
      </p:sp>
    </p:spTree>
    <p:extLst>
      <p:ext uri="{BB962C8B-B14F-4D97-AF65-F5344CB8AC3E}">
        <p14:creationId xmlns:p14="http://schemas.microsoft.com/office/powerpoint/2010/main" val="163749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Pentagon 2">
            <a:extLst>
              <a:ext uri="{FF2B5EF4-FFF2-40B4-BE49-F238E27FC236}">
                <a16:creationId xmlns:a16="http://schemas.microsoft.com/office/drawing/2014/main" id="{13AFAFFE-2CD3-4359-B3DD-5B35517080A5}"/>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4104915-1D99-45D3-9701-FC30F4F2A0B0}"/>
              </a:ext>
            </a:extLst>
          </p:cNvPr>
          <p:cNvSpPr txBox="1"/>
          <p:nvPr/>
        </p:nvSpPr>
        <p:spPr>
          <a:xfrm>
            <a:off x="407667" y="582225"/>
            <a:ext cx="11376665" cy="4524315"/>
          </a:xfrm>
          <a:prstGeom prst="rect">
            <a:avLst/>
          </a:prstGeom>
          <a:noFill/>
        </p:spPr>
        <p:txBody>
          <a:bodyPr wrap="square" rtlCol="0">
            <a:spAutoFit/>
          </a:bodyPr>
          <a:lstStyle/>
          <a:p>
            <a:pPr lvl="1" algn="ctr"/>
            <a:r>
              <a:rPr lang="en-US" sz="4800" dirty="0"/>
              <a:t>Exodus 17:12 “But Moses’ hands were heavy, Then they took a stone and put it under him, and he sat on it; Aaron and </a:t>
            </a:r>
            <a:r>
              <a:rPr lang="en-US" sz="4800" dirty="0" err="1"/>
              <a:t>Hur</a:t>
            </a:r>
            <a:r>
              <a:rPr lang="en-US" sz="4800" dirty="0"/>
              <a:t> supported his hands, one on one side and one on the other. </a:t>
            </a:r>
            <a:r>
              <a:rPr lang="en-US" sz="4800" b="1" dirty="0"/>
              <a:t>Thus his hands were steady until the sun set</a:t>
            </a:r>
            <a:r>
              <a:rPr lang="en-US" sz="4800" dirty="0"/>
              <a:t>.”</a:t>
            </a:r>
          </a:p>
        </p:txBody>
      </p:sp>
      <p:sp>
        <p:nvSpPr>
          <p:cNvPr id="4" name="TextBox 3">
            <a:extLst>
              <a:ext uri="{FF2B5EF4-FFF2-40B4-BE49-F238E27FC236}">
                <a16:creationId xmlns:a16="http://schemas.microsoft.com/office/drawing/2014/main" id="{2FA3D035-32F0-4E02-90AD-AB36C4CD7AB1}"/>
              </a:ext>
            </a:extLst>
          </p:cNvPr>
          <p:cNvSpPr txBox="1"/>
          <p:nvPr/>
        </p:nvSpPr>
        <p:spPr>
          <a:xfrm>
            <a:off x="159026" y="5924696"/>
            <a:ext cx="8640199" cy="1015663"/>
          </a:xfrm>
          <a:prstGeom prst="rect">
            <a:avLst/>
          </a:prstGeom>
          <a:noFill/>
        </p:spPr>
        <p:txBody>
          <a:bodyPr wrap="square" rtlCol="0">
            <a:spAutoFit/>
          </a:bodyPr>
          <a:lstStyle/>
          <a:p>
            <a:r>
              <a:rPr lang="en-US" sz="6000" dirty="0">
                <a:latin typeface="Bebas Neue" panose="020B0606020202050201" pitchFamily="34" charset="0"/>
              </a:rPr>
              <a:t>Live by faith</a:t>
            </a:r>
          </a:p>
        </p:txBody>
      </p:sp>
    </p:spTree>
    <p:extLst>
      <p:ext uri="{BB962C8B-B14F-4D97-AF65-F5344CB8AC3E}">
        <p14:creationId xmlns:p14="http://schemas.microsoft.com/office/powerpoint/2010/main" val="352079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486014-C965-470A-98D0-BA403A997C7B}"/>
              </a:ext>
            </a:extLst>
          </p:cNvPr>
          <p:cNvSpPr txBox="1"/>
          <p:nvPr/>
        </p:nvSpPr>
        <p:spPr>
          <a:xfrm>
            <a:off x="748748" y="2767280"/>
            <a:ext cx="10694504" cy="1323439"/>
          </a:xfrm>
          <a:prstGeom prst="rect">
            <a:avLst/>
          </a:prstGeom>
          <a:noFill/>
        </p:spPr>
        <p:txBody>
          <a:bodyPr wrap="square" rtlCol="0">
            <a:spAutoFit/>
          </a:bodyPr>
          <a:lstStyle/>
          <a:p>
            <a:pPr algn="ctr"/>
            <a:r>
              <a:rPr lang="en-US" sz="8000" dirty="0">
                <a:latin typeface="Bebas Neue" panose="020B0606020202050201" pitchFamily="34" charset="0"/>
              </a:rPr>
              <a:t>And, what is faith, not?</a:t>
            </a:r>
          </a:p>
        </p:txBody>
      </p:sp>
    </p:spTree>
    <p:extLst>
      <p:ext uri="{BB962C8B-B14F-4D97-AF65-F5344CB8AC3E}">
        <p14:creationId xmlns:p14="http://schemas.microsoft.com/office/powerpoint/2010/main" val="4192946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Pentagon 2">
            <a:extLst>
              <a:ext uri="{FF2B5EF4-FFF2-40B4-BE49-F238E27FC236}">
                <a16:creationId xmlns:a16="http://schemas.microsoft.com/office/drawing/2014/main" id="{13AFAFFE-2CD3-4359-B3DD-5B35517080A5}"/>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4104915-1D99-45D3-9701-FC30F4F2A0B0}"/>
              </a:ext>
            </a:extLst>
          </p:cNvPr>
          <p:cNvSpPr txBox="1"/>
          <p:nvPr/>
        </p:nvSpPr>
        <p:spPr>
          <a:xfrm>
            <a:off x="450573" y="1481851"/>
            <a:ext cx="11376665" cy="3046988"/>
          </a:xfrm>
          <a:prstGeom prst="rect">
            <a:avLst/>
          </a:prstGeom>
          <a:noFill/>
        </p:spPr>
        <p:txBody>
          <a:bodyPr wrap="square" rtlCol="0">
            <a:spAutoFit/>
          </a:bodyPr>
          <a:lstStyle/>
          <a:p>
            <a:pPr marL="571500" indent="-571500">
              <a:buFont typeface="Arial" panose="020B0604020202020204" pitchFamily="34" charset="0"/>
              <a:buChar char="•"/>
            </a:pPr>
            <a:r>
              <a:rPr lang="en-US" sz="4800" dirty="0"/>
              <a:t>Blind</a:t>
            </a:r>
            <a:endParaRPr lang="en-US" sz="4400" dirty="0"/>
          </a:p>
          <a:p>
            <a:pPr marL="571500" indent="-571500">
              <a:buFont typeface="Arial" panose="020B0604020202020204" pitchFamily="34" charset="0"/>
              <a:buChar char="•"/>
            </a:pPr>
            <a:r>
              <a:rPr lang="en-US" sz="4800" dirty="0"/>
              <a:t>Without reason, logic, or understanding</a:t>
            </a:r>
          </a:p>
          <a:p>
            <a:pPr marL="571500" indent="-571500">
              <a:buFont typeface="Arial" panose="020B0604020202020204" pitchFamily="34" charset="0"/>
              <a:buChar char="•"/>
            </a:pPr>
            <a:r>
              <a:rPr lang="en-US" sz="4800" dirty="0"/>
              <a:t>A commodity</a:t>
            </a:r>
          </a:p>
          <a:p>
            <a:pPr marL="571500" indent="-571500">
              <a:buFont typeface="Arial" panose="020B0604020202020204" pitchFamily="34" charset="0"/>
              <a:buChar char="•"/>
            </a:pPr>
            <a:r>
              <a:rPr lang="en-US" sz="4800" dirty="0"/>
              <a:t>A wish or guess</a:t>
            </a:r>
          </a:p>
        </p:txBody>
      </p:sp>
      <p:sp>
        <p:nvSpPr>
          <p:cNvPr id="7" name="TextBox 6">
            <a:extLst>
              <a:ext uri="{FF2B5EF4-FFF2-40B4-BE49-F238E27FC236}">
                <a16:creationId xmlns:a16="http://schemas.microsoft.com/office/drawing/2014/main" id="{B6020065-02E5-4EB7-8226-A437D580F2D1}"/>
              </a:ext>
            </a:extLst>
          </p:cNvPr>
          <p:cNvSpPr txBox="1"/>
          <p:nvPr/>
        </p:nvSpPr>
        <p:spPr>
          <a:xfrm>
            <a:off x="159026" y="268679"/>
            <a:ext cx="10787269" cy="1200329"/>
          </a:xfrm>
          <a:prstGeom prst="rect">
            <a:avLst/>
          </a:prstGeom>
          <a:noFill/>
        </p:spPr>
        <p:txBody>
          <a:bodyPr wrap="square" rtlCol="0">
            <a:spAutoFit/>
          </a:bodyPr>
          <a:lstStyle/>
          <a:p>
            <a:r>
              <a:rPr lang="en-US" sz="7200" dirty="0">
                <a:latin typeface="Bebas Neue" panose="020B0606020202050201" pitchFamily="34" charset="0"/>
              </a:rPr>
              <a:t>What is faith not…</a:t>
            </a:r>
          </a:p>
        </p:txBody>
      </p:sp>
      <p:sp>
        <p:nvSpPr>
          <p:cNvPr id="4" name="TextBox 3">
            <a:extLst>
              <a:ext uri="{FF2B5EF4-FFF2-40B4-BE49-F238E27FC236}">
                <a16:creationId xmlns:a16="http://schemas.microsoft.com/office/drawing/2014/main" id="{2FA3D035-32F0-4E02-90AD-AB36C4CD7AB1}"/>
              </a:ext>
            </a:extLst>
          </p:cNvPr>
          <p:cNvSpPr txBox="1"/>
          <p:nvPr/>
        </p:nvSpPr>
        <p:spPr>
          <a:xfrm>
            <a:off x="159026" y="5924696"/>
            <a:ext cx="8640199" cy="1015663"/>
          </a:xfrm>
          <a:prstGeom prst="rect">
            <a:avLst/>
          </a:prstGeom>
          <a:noFill/>
        </p:spPr>
        <p:txBody>
          <a:bodyPr wrap="square" rtlCol="0">
            <a:spAutoFit/>
          </a:bodyPr>
          <a:lstStyle/>
          <a:p>
            <a:r>
              <a:rPr lang="en-US" sz="6000" dirty="0">
                <a:latin typeface="Bebas Neue" panose="020B0606020202050201" pitchFamily="34" charset="0"/>
              </a:rPr>
              <a:t>Live by faith</a:t>
            </a:r>
          </a:p>
        </p:txBody>
      </p:sp>
      <p:sp>
        <p:nvSpPr>
          <p:cNvPr id="8" name="TextBox 7">
            <a:extLst>
              <a:ext uri="{FF2B5EF4-FFF2-40B4-BE49-F238E27FC236}">
                <a16:creationId xmlns:a16="http://schemas.microsoft.com/office/drawing/2014/main" id="{32AA0B95-C56A-44DA-8146-35DA31970EB1}"/>
              </a:ext>
            </a:extLst>
          </p:cNvPr>
          <p:cNvSpPr txBox="1"/>
          <p:nvPr/>
        </p:nvSpPr>
        <p:spPr>
          <a:xfrm>
            <a:off x="2540833" y="1526305"/>
            <a:ext cx="8162144" cy="769441"/>
          </a:xfrm>
          <a:prstGeom prst="rect">
            <a:avLst/>
          </a:prstGeom>
          <a:noFill/>
        </p:spPr>
        <p:txBody>
          <a:bodyPr wrap="square">
            <a:spAutoFit/>
          </a:bodyPr>
          <a:lstStyle/>
          <a:p>
            <a:r>
              <a:rPr lang="en-US" sz="4400" dirty="0">
                <a:solidFill>
                  <a:srgbClr val="FF0000"/>
                </a:solidFill>
              </a:rPr>
              <a:t>(but, wait… John 20:29-31?)</a:t>
            </a:r>
          </a:p>
        </p:txBody>
      </p:sp>
    </p:spTree>
    <p:extLst>
      <p:ext uri="{BB962C8B-B14F-4D97-AF65-F5344CB8AC3E}">
        <p14:creationId xmlns:p14="http://schemas.microsoft.com/office/powerpoint/2010/main" val="4183751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486014-C965-470A-98D0-BA403A997C7B}"/>
              </a:ext>
            </a:extLst>
          </p:cNvPr>
          <p:cNvSpPr txBox="1"/>
          <p:nvPr/>
        </p:nvSpPr>
        <p:spPr>
          <a:xfrm>
            <a:off x="748748" y="2767280"/>
            <a:ext cx="10694504" cy="1323439"/>
          </a:xfrm>
          <a:prstGeom prst="rect">
            <a:avLst/>
          </a:prstGeom>
          <a:noFill/>
        </p:spPr>
        <p:txBody>
          <a:bodyPr wrap="square" rtlCol="0">
            <a:spAutoFit/>
          </a:bodyPr>
          <a:lstStyle/>
          <a:p>
            <a:pPr algn="ctr"/>
            <a:r>
              <a:rPr lang="en-US" sz="8000" dirty="0">
                <a:latin typeface="Bebas Neue" panose="020B0606020202050201" pitchFamily="34" charset="0"/>
              </a:rPr>
              <a:t>So, what is it?</a:t>
            </a:r>
          </a:p>
        </p:txBody>
      </p:sp>
    </p:spTree>
    <p:extLst>
      <p:ext uri="{BB962C8B-B14F-4D97-AF65-F5344CB8AC3E}">
        <p14:creationId xmlns:p14="http://schemas.microsoft.com/office/powerpoint/2010/main" val="1516093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Pentagon 2">
            <a:extLst>
              <a:ext uri="{FF2B5EF4-FFF2-40B4-BE49-F238E27FC236}">
                <a16:creationId xmlns:a16="http://schemas.microsoft.com/office/drawing/2014/main" id="{13AFAFFE-2CD3-4359-B3DD-5B35517080A5}"/>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4104915-1D99-45D3-9701-FC30F4F2A0B0}"/>
              </a:ext>
            </a:extLst>
          </p:cNvPr>
          <p:cNvSpPr txBox="1"/>
          <p:nvPr/>
        </p:nvSpPr>
        <p:spPr>
          <a:xfrm>
            <a:off x="450573" y="1481851"/>
            <a:ext cx="11376665" cy="3785652"/>
          </a:xfrm>
          <a:prstGeom prst="rect">
            <a:avLst/>
          </a:prstGeom>
          <a:noFill/>
        </p:spPr>
        <p:txBody>
          <a:bodyPr wrap="square" rtlCol="0">
            <a:spAutoFit/>
          </a:bodyPr>
          <a:lstStyle/>
          <a:p>
            <a:pPr marL="571500" indent="-571500">
              <a:buFont typeface="Arial" panose="020B0604020202020204" pitchFamily="34" charset="0"/>
              <a:buChar char="•"/>
            </a:pPr>
            <a:r>
              <a:rPr lang="en-US" sz="4800" dirty="0"/>
              <a:t>Trust</a:t>
            </a:r>
            <a:endParaRPr lang="en-US" sz="4400" dirty="0"/>
          </a:p>
          <a:p>
            <a:pPr marL="571500" indent="-571500">
              <a:buFont typeface="Arial" panose="020B0604020202020204" pitchFamily="34" charset="0"/>
              <a:buChar char="•"/>
            </a:pPr>
            <a:r>
              <a:rPr lang="en-US" sz="4800" dirty="0"/>
              <a:t>Conviction</a:t>
            </a:r>
          </a:p>
          <a:p>
            <a:pPr marL="571500" indent="-571500">
              <a:buFont typeface="Arial" panose="020B0604020202020204" pitchFamily="34" charset="0"/>
              <a:buChar char="•"/>
            </a:pPr>
            <a:r>
              <a:rPr lang="en-US" sz="4800" dirty="0"/>
              <a:t>Stability</a:t>
            </a:r>
          </a:p>
          <a:p>
            <a:pPr marL="571500" indent="-571500">
              <a:buFont typeface="Arial" panose="020B0604020202020204" pitchFamily="34" charset="0"/>
              <a:buChar char="•"/>
            </a:pPr>
            <a:r>
              <a:rPr lang="en-US" sz="4800" dirty="0"/>
              <a:t>Reliance on Christ for Salvation and living</a:t>
            </a:r>
          </a:p>
          <a:p>
            <a:pPr marL="571500" indent="-571500">
              <a:buFont typeface="Arial" panose="020B0604020202020204" pitchFamily="34" charset="0"/>
              <a:buChar char="•"/>
            </a:pPr>
            <a:r>
              <a:rPr lang="en-US" sz="4800" dirty="0"/>
              <a:t>Proven over the ages</a:t>
            </a:r>
          </a:p>
        </p:txBody>
      </p:sp>
      <p:sp>
        <p:nvSpPr>
          <p:cNvPr id="7" name="TextBox 6">
            <a:extLst>
              <a:ext uri="{FF2B5EF4-FFF2-40B4-BE49-F238E27FC236}">
                <a16:creationId xmlns:a16="http://schemas.microsoft.com/office/drawing/2014/main" id="{B6020065-02E5-4EB7-8226-A437D580F2D1}"/>
              </a:ext>
            </a:extLst>
          </p:cNvPr>
          <p:cNvSpPr txBox="1"/>
          <p:nvPr/>
        </p:nvSpPr>
        <p:spPr>
          <a:xfrm>
            <a:off x="159026" y="268679"/>
            <a:ext cx="10787269" cy="1200329"/>
          </a:xfrm>
          <a:prstGeom prst="rect">
            <a:avLst/>
          </a:prstGeom>
          <a:noFill/>
        </p:spPr>
        <p:txBody>
          <a:bodyPr wrap="square" rtlCol="0">
            <a:spAutoFit/>
          </a:bodyPr>
          <a:lstStyle/>
          <a:p>
            <a:r>
              <a:rPr lang="en-US" sz="7200" dirty="0">
                <a:latin typeface="Bebas Neue" panose="020B0606020202050201" pitchFamily="34" charset="0"/>
              </a:rPr>
              <a:t>What faith is…</a:t>
            </a:r>
          </a:p>
        </p:txBody>
      </p:sp>
      <p:sp>
        <p:nvSpPr>
          <p:cNvPr id="4" name="TextBox 3">
            <a:extLst>
              <a:ext uri="{FF2B5EF4-FFF2-40B4-BE49-F238E27FC236}">
                <a16:creationId xmlns:a16="http://schemas.microsoft.com/office/drawing/2014/main" id="{2FA3D035-32F0-4E02-90AD-AB36C4CD7AB1}"/>
              </a:ext>
            </a:extLst>
          </p:cNvPr>
          <p:cNvSpPr txBox="1"/>
          <p:nvPr/>
        </p:nvSpPr>
        <p:spPr>
          <a:xfrm>
            <a:off x="159026" y="5924696"/>
            <a:ext cx="8640199" cy="1015663"/>
          </a:xfrm>
          <a:prstGeom prst="rect">
            <a:avLst/>
          </a:prstGeom>
          <a:noFill/>
        </p:spPr>
        <p:txBody>
          <a:bodyPr wrap="square" rtlCol="0">
            <a:spAutoFit/>
          </a:bodyPr>
          <a:lstStyle/>
          <a:p>
            <a:r>
              <a:rPr lang="en-US" sz="6000" dirty="0">
                <a:latin typeface="Bebas Neue" panose="020B0606020202050201" pitchFamily="34" charset="0"/>
              </a:rPr>
              <a:t>Live by faith</a:t>
            </a:r>
          </a:p>
        </p:txBody>
      </p:sp>
    </p:spTree>
    <p:extLst>
      <p:ext uri="{BB962C8B-B14F-4D97-AF65-F5344CB8AC3E}">
        <p14:creationId xmlns:p14="http://schemas.microsoft.com/office/powerpoint/2010/main" val="4102992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57EA9A5-69F3-4459-BCF7-85AD360D6247}"/>
              </a:ext>
            </a:extLst>
          </p:cNvPr>
          <p:cNvSpPr/>
          <p:nvPr/>
        </p:nvSpPr>
        <p:spPr>
          <a:xfrm>
            <a:off x="450574" y="1118505"/>
            <a:ext cx="11237843" cy="4401205"/>
          </a:xfrm>
          <a:prstGeom prst="rect">
            <a:avLst/>
          </a:prstGeom>
        </p:spPr>
        <p:txBody>
          <a:bodyPr wrap="square">
            <a:spAutoFit/>
          </a:bodyPr>
          <a:lstStyle/>
          <a:p>
            <a:r>
              <a:rPr lang="en-US" sz="4000" dirty="0"/>
              <a:t>25 And He said to them, “O foolish men and slow of heart to believe in all that the prophets have spoken! 26 Was it not necessary for the Christ to suffer these things and to enter into His glory?” 27 Then beginning with </a:t>
            </a:r>
            <a:r>
              <a:rPr lang="en-US" sz="4000" b="1" dirty="0"/>
              <a:t>Moses</a:t>
            </a:r>
            <a:r>
              <a:rPr lang="en-US" sz="4000" dirty="0"/>
              <a:t> and with </a:t>
            </a:r>
            <a:r>
              <a:rPr lang="en-US" sz="4000" b="1" dirty="0"/>
              <a:t>all the prophets</a:t>
            </a:r>
            <a:r>
              <a:rPr lang="en-US" sz="4000" dirty="0"/>
              <a:t>, He explained to them the things </a:t>
            </a:r>
            <a:r>
              <a:rPr lang="en-US" sz="4000" b="1" i="1" dirty="0"/>
              <a:t>concerning Himself </a:t>
            </a:r>
            <a:r>
              <a:rPr lang="en-US" sz="4000" dirty="0"/>
              <a:t>in </a:t>
            </a:r>
            <a:r>
              <a:rPr lang="en-US" sz="4000" u="sng" dirty="0"/>
              <a:t>all the Scriptures</a:t>
            </a:r>
            <a:r>
              <a:rPr lang="en-US" sz="4000" dirty="0"/>
              <a:t>.</a:t>
            </a:r>
          </a:p>
        </p:txBody>
      </p:sp>
      <p:sp>
        <p:nvSpPr>
          <p:cNvPr id="13" name="TextBox 12">
            <a:extLst>
              <a:ext uri="{FF2B5EF4-FFF2-40B4-BE49-F238E27FC236}">
                <a16:creationId xmlns:a16="http://schemas.microsoft.com/office/drawing/2014/main" id="{85E65EAF-8F51-474D-B30B-0E4CA01CC42D}"/>
              </a:ext>
            </a:extLst>
          </p:cNvPr>
          <p:cNvSpPr txBox="1"/>
          <p:nvPr/>
        </p:nvSpPr>
        <p:spPr>
          <a:xfrm>
            <a:off x="278296" y="53007"/>
            <a:ext cx="7129670" cy="1015663"/>
          </a:xfrm>
          <a:prstGeom prst="rect">
            <a:avLst/>
          </a:prstGeom>
          <a:noFill/>
        </p:spPr>
        <p:txBody>
          <a:bodyPr wrap="square" rtlCol="0">
            <a:spAutoFit/>
          </a:bodyPr>
          <a:lstStyle/>
          <a:p>
            <a:r>
              <a:rPr lang="en-US" sz="6000" dirty="0">
                <a:latin typeface="Bebas Neue" panose="020B0606020202050201" pitchFamily="34" charset="0"/>
              </a:rPr>
              <a:t>Luke 24:25-27</a:t>
            </a:r>
          </a:p>
        </p:txBody>
      </p:sp>
      <p:sp>
        <p:nvSpPr>
          <p:cNvPr id="2" name="TextBox 1">
            <a:extLst>
              <a:ext uri="{FF2B5EF4-FFF2-40B4-BE49-F238E27FC236}">
                <a16:creationId xmlns:a16="http://schemas.microsoft.com/office/drawing/2014/main" id="{8000F8CA-4AAC-48DC-8C27-87A238CAEE6B}"/>
              </a:ext>
            </a:extLst>
          </p:cNvPr>
          <p:cNvSpPr txBox="1"/>
          <p:nvPr/>
        </p:nvSpPr>
        <p:spPr>
          <a:xfrm>
            <a:off x="152400" y="5744817"/>
            <a:ext cx="7480853" cy="1015663"/>
          </a:xfrm>
          <a:prstGeom prst="rect">
            <a:avLst/>
          </a:prstGeom>
          <a:noFill/>
        </p:spPr>
        <p:txBody>
          <a:bodyPr wrap="square" rtlCol="0">
            <a:spAutoFit/>
          </a:bodyPr>
          <a:lstStyle/>
          <a:p>
            <a:r>
              <a:rPr lang="en-US" sz="6000" dirty="0">
                <a:latin typeface="Bebas Neue" panose="020B0606020202050201" pitchFamily="34" charset="0"/>
              </a:rPr>
              <a:t>CTC: Minor Prophets</a:t>
            </a:r>
          </a:p>
        </p:txBody>
      </p:sp>
      <p:sp>
        <p:nvSpPr>
          <p:cNvPr id="3" name="Arrow: Pentagon 2">
            <a:extLst>
              <a:ext uri="{FF2B5EF4-FFF2-40B4-BE49-F238E27FC236}">
                <a16:creationId xmlns:a16="http://schemas.microsoft.com/office/drawing/2014/main" id="{A5E53BE5-B2DF-41B8-8091-D8AF28C46AD4}"/>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780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486014-C965-470A-98D0-BA403A997C7B}"/>
              </a:ext>
            </a:extLst>
          </p:cNvPr>
          <p:cNvSpPr txBox="1"/>
          <p:nvPr/>
        </p:nvSpPr>
        <p:spPr>
          <a:xfrm>
            <a:off x="728870" y="2151727"/>
            <a:ext cx="10694504" cy="1323439"/>
          </a:xfrm>
          <a:prstGeom prst="rect">
            <a:avLst/>
          </a:prstGeom>
          <a:noFill/>
        </p:spPr>
        <p:txBody>
          <a:bodyPr wrap="square" rtlCol="0">
            <a:spAutoFit/>
          </a:bodyPr>
          <a:lstStyle/>
          <a:p>
            <a:pPr algn="ctr"/>
            <a:r>
              <a:rPr lang="en-US" sz="8000" dirty="0">
                <a:latin typeface="Bebas Neue" panose="020B0606020202050201" pitchFamily="34" charset="0"/>
              </a:rPr>
              <a:t>How’s your 2020 Going?</a:t>
            </a:r>
          </a:p>
        </p:txBody>
      </p:sp>
    </p:spTree>
    <p:extLst>
      <p:ext uri="{BB962C8B-B14F-4D97-AF65-F5344CB8AC3E}">
        <p14:creationId xmlns:p14="http://schemas.microsoft.com/office/powerpoint/2010/main" val="3823466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486014-C965-470A-98D0-BA403A997C7B}"/>
              </a:ext>
            </a:extLst>
          </p:cNvPr>
          <p:cNvSpPr txBox="1"/>
          <p:nvPr/>
        </p:nvSpPr>
        <p:spPr>
          <a:xfrm>
            <a:off x="728870" y="2151727"/>
            <a:ext cx="10694504" cy="2554545"/>
          </a:xfrm>
          <a:prstGeom prst="rect">
            <a:avLst/>
          </a:prstGeom>
          <a:noFill/>
        </p:spPr>
        <p:txBody>
          <a:bodyPr wrap="square" rtlCol="0">
            <a:spAutoFit/>
          </a:bodyPr>
          <a:lstStyle/>
          <a:p>
            <a:pPr algn="ctr"/>
            <a:r>
              <a:rPr lang="en-US" sz="8000" dirty="0">
                <a:latin typeface="Bebas Neue" panose="020B0606020202050201" pitchFamily="34" charset="0"/>
              </a:rPr>
              <a:t>Do you Ever get tired of less than ideal circumstances?</a:t>
            </a:r>
          </a:p>
        </p:txBody>
      </p:sp>
    </p:spTree>
    <p:extLst>
      <p:ext uri="{BB962C8B-B14F-4D97-AF65-F5344CB8AC3E}">
        <p14:creationId xmlns:p14="http://schemas.microsoft.com/office/powerpoint/2010/main" val="2013630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486014-C965-470A-98D0-BA403A997C7B}"/>
              </a:ext>
            </a:extLst>
          </p:cNvPr>
          <p:cNvSpPr txBox="1"/>
          <p:nvPr/>
        </p:nvSpPr>
        <p:spPr>
          <a:xfrm>
            <a:off x="503583" y="1113183"/>
            <a:ext cx="9644758" cy="1323439"/>
          </a:xfrm>
          <a:prstGeom prst="rect">
            <a:avLst/>
          </a:prstGeom>
          <a:noFill/>
        </p:spPr>
        <p:txBody>
          <a:bodyPr wrap="square" rtlCol="0">
            <a:spAutoFit/>
          </a:bodyPr>
          <a:lstStyle/>
          <a:p>
            <a:r>
              <a:rPr lang="en-US" sz="8000" dirty="0">
                <a:latin typeface="Bebas Neue" panose="020B0606020202050201" pitchFamily="34" charset="0"/>
              </a:rPr>
              <a:t>Live By faith</a:t>
            </a:r>
          </a:p>
        </p:txBody>
      </p:sp>
      <p:sp>
        <p:nvSpPr>
          <p:cNvPr id="5" name="TextBox 4">
            <a:extLst>
              <a:ext uri="{FF2B5EF4-FFF2-40B4-BE49-F238E27FC236}">
                <a16:creationId xmlns:a16="http://schemas.microsoft.com/office/drawing/2014/main" id="{7DA42D45-D987-4B7B-B8AD-6F4B1874F71F}"/>
              </a:ext>
            </a:extLst>
          </p:cNvPr>
          <p:cNvSpPr txBox="1"/>
          <p:nvPr/>
        </p:nvSpPr>
        <p:spPr>
          <a:xfrm>
            <a:off x="1497495" y="2082679"/>
            <a:ext cx="10972799" cy="769441"/>
          </a:xfrm>
          <a:prstGeom prst="rect">
            <a:avLst/>
          </a:prstGeom>
          <a:noFill/>
        </p:spPr>
        <p:txBody>
          <a:bodyPr wrap="square" rtlCol="0">
            <a:spAutoFit/>
          </a:bodyPr>
          <a:lstStyle/>
          <a:p>
            <a:r>
              <a:rPr lang="en-US" sz="4400" dirty="0"/>
              <a:t>Jesus in the book of Habakkuk</a:t>
            </a:r>
          </a:p>
        </p:txBody>
      </p:sp>
      <p:sp>
        <p:nvSpPr>
          <p:cNvPr id="2" name="TextBox 1">
            <a:extLst>
              <a:ext uri="{FF2B5EF4-FFF2-40B4-BE49-F238E27FC236}">
                <a16:creationId xmlns:a16="http://schemas.microsoft.com/office/drawing/2014/main" id="{05474F73-160F-42FE-804B-45A3C0AEC0D7}"/>
              </a:ext>
            </a:extLst>
          </p:cNvPr>
          <p:cNvSpPr txBox="1"/>
          <p:nvPr/>
        </p:nvSpPr>
        <p:spPr>
          <a:xfrm>
            <a:off x="152400" y="5744817"/>
            <a:ext cx="7480853" cy="1015663"/>
          </a:xfrm>
          <a:prstGeom prst="rect">
            <a:avLst/>
          </a:prstGeom>
          <a:noFill/>
        </p:spPr>
        <p:txBody>
          <a:bodyPr wrap="square" rtlCol="0">
            <a:spAutoFit/>
          </a:bodyPr>
          <a:lstStyle/>
          <a:p>
            <a:r>
              <a:rPr lang="en-US" sz="6000" dirty="0">
                <a:latin typeface="Bebas Neue" panose="020B0606020202050201" pitchFamily="34" charset="0"/>
              </a:rPr>
              <a:t>CTC: Minor Prophets</a:t>
            </a:r>
          </a:p>
        </p:txBody>
      </p:sp>
      <p:sp>
        <p:nvSpPr>
          <p:cNvPr id="9" name="Arrow: Pentagon 8">
            <a:extLst>
              <a:ext uri="{FF2B5EF4-FFF2-40B4-BE49-F238E27FC236}">
                <a16:creationId xmlns:a16="http://schemas.microsoft.com/office/drawing/2014/main" id="{8CC2F584-8664-44FC-BD1C-F78DF4178312}"/>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1625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6C801AC1-8A87-4533-A35F-2F2974C4A781}"/>
              </a:ext>
            </a:extLst>
          </p:cNvPr>
          <p:cNvSpPr/>
          <p:nvPr/>
        </p:nvSpPr>
        <p:spPr>
          <a:xfrm>
            <a:off x="9464855" y="225800"/>
            <a:ext cx="1485325" cy="5826264"/>
          </a:xfrm>
          <a:prstGeom prst="rect">
            <a:avLst/>
          </a:prstGeom>
          <a:solidFill>
            <a:srgbClr val="C00000">
              <a:alpha val="44000"/>
            </a:srgb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endParaRPr lang="en-US" sz="2000" dirty="0">
              <a:effectLst>
                <a:outerShdw blurRad="38100" dist="38100" dir="2700000" algn="tl">
                  <a:srgbClr val="000000">
                    <a:alpha val="43137"/>
                  </a:srgbClr>
                </a:outerShdw>
              </a:effectLst>
            </a:endParaRPr>
          </a:p>
          <a:p>
            <a:pPr algn="ctr"/>
            <a:r>
              <a:rPr lang="en-US" sz="4400" dirty="0">
                <a:effectLst>
                  <a:outerShdw blurRad="38100" dist="38100" dir="2700000" algn="tl">
                    <a:srgbClr val="000000">
                      <a:alpha val="43137"/>
                    </a:srgbClr>
                  </a:outerShdw>
                </a:effectLst>
              </a:rPr>
              <a:t>       Babylonian Captivity</a:t>
            </a:r>
          </a:p>
        </p:txBody>
      </p:sp>
      <p:sp>
        <p:nvSpPr>
          <p:cNvPr id="2" name="Title 1">
            <a:extLst>
              <a:ext uri="{FF2B5EF4-FFF2-40B4-BE49-F238E27FC236}">
                <a16:creationId xmlns:a16="http://schemas.microsoft.com/office/drawing/2014/main" id="{A5E701D1-82D1-4B39-9A85-5FE1E5F7D2D3}"/>
              </a:ext>
            </a:extLst>
          </p:cNvPr>
          <p:cNvSpPr>
            <a:spLocks noGrp="1"/>
          </p:cNvSpPr>
          <p:nvPr>
            <p:ph type="title"/>
          </p:nvPr>
        </p:nvSpPr>
        <p:spPr>
          <a:xfrm>
            <a:off x="838200" y="7316"/>
            <a:ext cx="10515600" cy="1325563"/>
          </a:xfrm>
          <a:noFill/>
          <a:effectLst>
            <a:softEdge rad="63500"/>
          </a:effectLst>
        </p:spPr>
        <p:txBody>
          <a:bodyPr vert="horz" lIns="121920" tIns="60960" rIns="121920" bIns="60960" rtlCol="0" anchor="ctr">
            <a:normAutofit/>
          </a:bodyPr>
          <a:lstStyle/>
          <a:p>
            <a:r>
              <a:rPr lang="en-US" sz="6400" dirty="0">
                <a:latin typeface="Bebas Neue" panose="020B0606020202050201" pitchFamily="34" charset="0"/>
              </a:rPr>
              <a:t>A </a:t>
            </a:r>
            <a:r>
              <a:rPr lang="en-US" sz="6400" strike="sngStrike" dirty="0">
                <a:latin typeface="Bebas Neue" panose="020B0606020202050201" pitchFamily="34" charset="0"/>
              </a:rPr>
              <a:t>Brief</a:t>
            </a:r>
            <a:r>
              <a:rPr lang="en-US" sz="6400" dirty="0">
                <a:latin typeface="Bebas Neue" panose="020B0606020202050201" pitchFamily="34" charset="0"/>
              </a:rPr>
              <a:t> Timeline</a:t>
            </a:r>
          </a:p>
        </p:txBody>
      </p:sp>
      <p:sp>
        <p:nvSpPr>
          <p:cNvPr id="6" name="Rectangle 5">
            <a:extLst>
              <a:ext uri="{FF2B5EF4-FFF2-40B4-BE49-F238E27FC236}">
                <a16:creationId xmlns:a16="http://schemas.microsoft.com/office/drawing/2014/main" id="{C7AFD395-B3F7-4EA9-9D74-DC4E71837BE3}"/>
              </a:ext>
            </a:extLst>
          </p:cNvPr>
          <p:cNvSpPr/>
          <p:nvPr/>
        </p:nvSpPr>
        <p:spPr>
          <a:xfrm>
            <a:off x="1771991" y="1132081"/>
            <a:ext cx="3621712" cy="3284461"/>
          </a:xfrm>
          <a:prstGeom prst="rect">
            <a:avLst/>
          </a:prstGeom>
          <a:solidFill>
            <a:schemeClr val="tx1">
              <a:lumMod val="75000"/>
              <a:lumOff val="25000"/>
            </a:schemeClr>
          </a:solidFill>
          <a:ln/>
        </p:spPr>
        <p:style>
          <a:lnRef idx="0">
            <a:schemeClr val="dk1"/>
          </a:lnRef>
          <a:fillRef idx="3">
            <a:schemeClr val="dk1"/>
          </a:fillRef>
          <a:effectRef idx="3">
            <a:schemeClr val="dk1"/>
          </a:effectRef>
          <a:fontRef idx="minor">
            <a:schemeClr val="lt1"/>
          </a:fontRef>
        </p:style>
        <p:txBody>
          <a:bodyPr rtlCol="0" anchor="ctr"/>
          <a:lstStyle/>
          <a:p>
            <a:r>
              <a:rPr lang="en-US" sz="4800" dirty="0">
                <a:effectLst>
                  <a:outerShdw blurRad="38100" dist="38100" dir="2700000" algn="tl">
                    <a:srgbClr val="000000">
                      <a:alpha val="43137"/>
                    </a:srgbClr>
                  </a:outerShdw>
                </a:effectLst>
              </a:rPr>
              <a:t>ISRAEL</a:t>
            </a:r>
          </a:p>
          <a:p>
            <a:r>
              <a:rPr lang="en-US" sz="4000" dirty="0">
                <a:effectLst>
                  <a:outerShdw blurRad="38100" dist="38100" dir="2700000" algn="tl">
                    <a:srgbClr val="000000">
                      <a:alpha val="43137"/>
                    </a:srgbClr>
                  </a:outerShdw>
                </a:effectLst>
              </a:rPr>
              <a:t>(10 TRIBES)</a:t>
            </a:r>
          </a:p>
        </p:txBody>
      </p:sp>
      <p:sp>
        <p:nvSpPr>
          <p:cNvPr id="3" name="Rectangle 2">
            <a:extLst>
              <a:ext uri="{FF2B5EF4-FFF2-40B4-BE49-F238E27FC236}">
                <a16:creationId xmlns:a16="http://schemas.microsoft.com/office/drawing/2014/main" id="{DE6EF8CA-C777-4869-A924-A59EFE651B09}"/>
              </a:ext>
            </a:extLst>
          </p:cNvPr>
          <p:cNvSpPr/>
          <p:nvPr/>
        </p:nvSpPr>
        <p:spPr>
          <a:xfrm>
            <a:off x="203200" y="1132082"/>
            <a:ext cx="795075" cy="4868183"/>
          </a:xfrm>
          <a:prstGeom prst="rect">
            <a:avLst/>
          </a:prstGeom>
          <a:solidFill>
            <a:srgbClr val="FFC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5867" dirty="0">
                <a:effectLst>
                  <a:outerShdw blurRad="38100" dist="38100" dir="2700000" algn="tl">
                    <a:srgbClr val="000000">
                      <a:alpha val="43137"/>
                    </a:srgbClr>
                  </a:outerShdw>
                </a:effectLst>
              </a:rPr>
              <a:t>DAVID</a:t>
            </a:r>
          </a:p>
        </p:txBody>
      </p:sp>
      <p:sp>
        <p:nvSpPr>
          <p:cNvPr id="4" name="Rectangle 3">
            <a:extLst>
              <a:ext uri="{FF2B5EF4-FFF2-40B4-BE49-F238E27FC236}">
                <a16:creationId xmlns:a16="http://schemas.microsoft.com/office/drawing/2014/main" id="{CC151255-E802-49FA-A5D5-26DBAC12BF63}"/>
              </a:ext>
            </a:extLst>
          </p:cNvPr>
          <p:cNvSpPr/>
          <p:nvPr/>
        </p:nvSpPr>
        <p:spPr>
          <a:xfrm>
            <a:off x="992041" y="1132082"/>
            <a:ext cx="766280" cy="4868183"/>
          </a:xfrm>
          <a:prstGeom prst="rect">
            <a:avLst/>
          </a:prstGeom>
          <a:gradFill flip="none" rotWithShape="1">
            <a:gsLst>
              <a:gs pos="18000">
                <a:schemeClr val="bg2">
                  <a:lumMod val="25000"/>
                </a:schemeClr>
              </a:gs>
              <a:gs pos="100000">
                <a:srgbClr val="FFC000">
                  <a:shade val="67500"/>
                  <a:satMod val="115000"/>
                </a:srgbClr>
              </a:gs>
              <a:gs pos="100000">
                <a:srgbClr val="FFC000">
                  <a:shade val="100000"/>
                  <a:satMod val="115000"/>
                </a:srgbClr>
              </a:gs>
            </a:gsLst>
            <a:lin ang="108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5333" dirty="0">
                <a:effectLst>
                  <a:outerShdw blurRad="38100" dist="38100" dir="2700000" algn="tl">
                    <a:srgbClr val="000000">
                      <a:alpha val="43137"/>
                    </a:srgbClr>
                  </a:outerShdw>
                </a:effectLst>
              </a:rPr>
              <a:t>SOLOMON</a:t>
            </a:r>
            <a:endParaRPr lang="en-US" sz="2400" dirty="0">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id="{2A44AFB1-E5E3-480C-A829-610D5B141667}"/>
              </a:ext>
            </a:extLst>
          </p:cNvPr>
          <p:cNvSpPr/>
          <p:nvPr/>
        </p:nvSpPr>
        <p:spPr>
          <a:xfrm>
            <a:off x="1768721" y="4422462"/>
            <a:ext cx="7696134" cy="1596783"/>
          </a:xfrm>
          <a:prstGeom prst="rect">
            <a:avLst/>
          </a:prstGeom>
          <a:ln>
            <a:noFill/>
          </a:ln>
        </p:spPr>
        <p:style>
          <a:lnRef idx="3">
            <a:schemeClr val="lt1"/>
          </a:lnRef>
          <a:fillRef idx="1">
            <a:schemeClr val="accent2"/>
          </a:fillRef>
          <a:effectRef idx="1">
            <a:schemeClr val="accent2"/>
          </a:effectRef>
          <a:fontRef idx="minor">
            <a:schemeClr val="lt1"/>
          </a:fontRef>
        </p:style>
        <p:txBody>
          <a:bodyPr rtlCol="0" anchor="ctr"/>
          <a:lstStyle/>
          <a:p>
            <a:r>
              <a:rPr lang="en-US" sz="4800" dirty="0">
                <a:effectLst>
                  <a:outerShdw blurRad="38100" dist="38100" dir="2700000" algn="tl">
                    <a:srgbClr val="000000">
                      <a:alpha val="43137"/>
                    </a:srgbClr>
                  </a:outerShdw>
                </a:effectLst>
              </a:rPr>
              <a:t>JUDAH</a:t>
            </a:r>
          </a:p>
          <a:p>
            <a:r>
              <a:rPr lang="en-US" sz="4000" dirty="0">
                <a:effectLst>
                  <a:outerShdw blurRad="38100" dist="38100" dir="2700000" algn="tl">
                    <a:srgbClr val="000000">
                      <a:alpha val="43137"/>
                    </a:srgbClr>
                  </a:outerShdw>
                </a:effectLst>
              </a:rPr>
              <a:t>(2 TRIBES)</a:t>
            </a:r>
          </a:p>
        </p:txBody>
      </p:sp>
      <p:sp>
        <p:nvSpPr>
          <p:cNvPr id="13" name="Rectangle 12">
            <a:extLst>
              <a:ext uri="{FF2B5EF4-FFF2-40B4-BE49-F238E27FC236}">
                <a16:creationId xmlns:a16="http://schemas.microsoft.com/office/drawing/2014/main" id="{5CB45963-2E87-4A2E-A50D-EB461781B0B2}"/>
              </a:ext>
            </a:extLst>
          </p:cNvPr>
          <p:cNvSpPr/>
          <p:nvPr/>
        </p:nvSpPr>
        <p:spPr>
          <a:xfrm>
            <a:off x="203200" y="6000265"/>
            <a:ext cx="11856278" cy="827719"/>
          </a:xfrm>
          <a:prstGeom prst="rect">
            <a:avLst/>
          </a:prstGeom>
          <a:solidFill>
            <a:schemeClr val="tx1"/>
          </a:solidFill>
          <a:ln>
            <a:no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n-US" sz="4800" dirty="0"/>
          </a:p>
        </p:txBody>
      </p:sp>
      <p:sp>
        <p:nvSpPr>
          <p:cNvPr id="14" name="TextBox 13">
            <a:extLst>
              <a:ext uri="{FF2B5EF4-FFF2-40B4-BE49-F238E27FC236}">
                <a16:creationId xmlns:a16="http://schemas.microsoft.com/office/drawing/2014/main" id="{BA0CAA33-1BC2-47C3-89B9-CFF39340CBB9}"/>
              </a:ext>
            </a:extLst>
          </p:cNvPr>
          <p:cNvSpPr txBox="1"/>
          <p:nvPr/>
        </p:nvSpPr>
        <p:spPr>
          <a:xfrm rot="17768587">
            <a:off x="-94210" y="5885478"/>
            <a:ext cx="1305236"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1000</a:t>
            </a:r>
          </a:p>
        </p:txBody>
      </p:sp>
      <p:sp>
        <p:nvSpPr>
          <p:cNvPr id="16" name="TextBox 15">
            <a:extLst>
              <a:ext uri="{FF2B5EF4-FFF2-40B4-BE49-F238E27FC236}">
                <a16:creationId xmlns:a16="http://schemas.microsoft.com/office/drawing/2014/main" id="{6D4AE5D1-0882-4989-BE9A-550A5D7BDE9F}"/>
              </a:ext>
            </a:extLst>
          </p:cNvPr>
          <p:cNvSpPr txBox="1"/>
          <p:nvPr/>
        </p:nvSpPr>
        <p:spPr>
          <a:xfrm rot="17768587">
            <a:off x="618759" y="5901053"/>
            <a:ext cx="1305236"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~960</a:t>
            </a:r>
          </a:p>
        </p:txBody>
      </p:sp>
      <p:sp>
        <p:nvSpPr>
          <p:cNvPr id="18" name="TextBox 17">
            <a:extLst>
              <a:ext uri="{FF2B5EF4-FFF2-40B4-BE49-F238E27FC236}">
                <a16:creationId xmlns:a16="http://schemas.microsoft.com/office/drawing/2014/main" id="{619B6F21-24E4-47E9-B69D-B7A0C6E242F4}"/>
              </a:ext>
            </a:extLst>
          </p:cNvPr>
          <p:cNvSpPr txBox="1"/>
          <p:nvPr/>
        </p:nvSpPr>
        <p:spPr>
          <a:xfrm rot="17768587">
            <a:off x="1851242" y="6041469"/>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800</a:t>
            </a:r>
          </a:p>
        </p:txBody>
      </p:sp>
      <p:sp>
        <p:nvSpPr>
          <p:cNvPr id="20" name="TextBox 19">
            <a:extLst>
              <a:ext uri="{FF2B5EF4-FFF2-40B4-BE49-F238E27FC236}">
                <a16:creationId xmlns:a16="http://schemas.microsoft.com/office/drawing/2014/main" id="{5406B471-5129-47DC-8733-B289BFBFD19A}"/>
              </a:ext>
            </a:extLst>
          </p:cNvPr>
          <p:cNvSpPr txBox="1"/>
          <p:nvPr/>
        </p:nvSpPr>
        <p:spPr>
          <a:xfrm rot="17768587">
            <a:off x="2942003" y="6068362"/>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775</a:t>
            </a:r>
          </a:p>
        </p:txBody>
      </p:sp>
      <p:sp>
        <p:nvSpPr>
          <p:cNvPr id="22" name="TextBox 21">
            <a:extLst>
              <a:ext uri="{FF2B5EF4-FFF2-40B4-BE49-F238E27FC236}">
                <a16:creationId xmlns:a16="http://schemas.microsoft.com/office/drawing/2014/main" id="{66E4C501-30E7-43C1-BDBA-867DE5933AA1}"/>
              </a:ext>
            </a:extLst>
          </p:cNvPr>
          <p:cNvSpPr txBox="1"/>
          <p:nvPr/>
        </p:nvSpPr>
        <p:spPr>
          <a:xfrm rot="17768587">
            <a:off x="3972337" y="6062443"/>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750</a:t>
            </a:r>
          </a:p>
        </p:txBody>
      </p:sp>
      <p:sp>
        <p:nvSpPr>
          <p:cNvPr id="24" name="TextBox 23">
            <a:extLst>
              <a:ext uri="{FF2B5EF4-FFF2-40B4-BE49-F238E27FC236}">
                <a16:creationId xmlns:a16="http://schemas.microsoft.com/office/drawing/2014/main" id="{1AAB9610-A908-46EC-A3A8-43044E58DADD}"/>
              </a:ext>
            </a:extLst>
          </p:cNvPr>
          <p:cNvSpPr txBox="1"/>
          <p:nvPr/>
        </p:nvSpPr>
        <p:spPr>
          <a:xfrm rot="17768587">
            <a:off x="4905221" y="6046113"/>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725</a:t>
            </a:r>
          </a:p>
        </p:txBody>
      </p:sp>
      <p:sp>
        <p:nvSpPr>
          <p:cNvPr id="26" name="TextBox 25">
            <a:extLst>
              <a:ext uri="{FF2B5EF4-FFF2-40B4-BE49-F238E27FC236}">
                <a16:creationId xmlns:a16="http://schemas.microsoft.com/office/drawing/2014/main" id="{F7357A62-F176-4981-9EA0-F795D7C178EB}"/>
              </a:ext>
            </a:extLst>
          </p:cNvPr>
          <p:cNvSpPr txBox="1"/>
          <p:nvPr/>
        </p:nvSpPr>
        <p:spPr>
          <a:xfrm rot="17768587">
            <a:off x="5830949" y="6057919"/>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700</a:t>
            </a:r>
          </a:p>
        </p:txBody>
      </p:sp>
      <p:sp>
        <p:nvSpPr>
          <p:cNvPr id="28" name="TextBox 27">
            <a:extLst>
              <a:ext uri="{FF2B5EF4-FFF2-40B4-BE49-F238E27FC236}">
                <a16:creationId xmlns:a16="http://schemas.microsoft.com/office/drawing/2014/main" id="{400C7792-336C-432D-98E5-7DA60F64D901}"/>
              </a:ext>
            </a:extLst>
          </p:cNvPr>
          <p:cNvSpPr txBox="1"/>
          <p:nvPr/>
        </p:nvSpPr>
        <p:spPr>
          <a:xfrm rot="17768587">
            <a:off x="7005925" y="6055540"/>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650</a:t>
            </a:r>
          </a:p>
        </p:txBody>
      </p:sp>
      <p:sp>
        <p:nvSpPr>
          <p:cNvPr id="30" name="TextBox 29">
            <a:extLst>
              <a:ext uri="{FF2B5EF4-FFF2-40B4-BE49-F238E27FC236}">
                <a16:creationId xmlns:a16="http://schemas.microsoft.com/office/drawing/2014/main" id="{0E0CF6D0-99C9-4B0A-83AC-5120C23F195D}"/>
              </a:ext>
            </a:extLst>
          </p:cNvPr>
          <p:cNvSpPr txBox="1"/>
          <p:nvPr/>
        </p:nvSpPr>
        <p:spPr>
          <a:xfrm rot="17768587">
            <a:off x="8184075" y="6055539"/>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600</a:t>
            </a:r>
          </a:p>
        </p:txBody>
      </p:sp>
      <p:sp>
        <p:nvSpPr>
          <p:cNvPr id="32" name="TextBox 31">
            <a:extLst>
              <a:ext uri="{FF2B5EF4-FFF2-40B4-BE49-F238E27FC236}">
                <a16:creationId xmlns:a16="http://schemas.microsoft.com/office/drawing/2014/main" id="{FF2CE15A-CD22-48EA-9FDD-0E70BBA25E25}"/>
              </a:ext>
            </a:extLst>
          </p:cNvPr>
          <p:cNvSpPr txBox="1"/>
          <p:nvPr/>
        </p:nvSpPr>
        <p:spPr>
          <a:xfrm rot="17768587">
            <a:off x="9206029" y="6041537"/>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550</a:t>
            </a:r>
          </a:p>
        </p:txBody>
      </p:sp>
      <p:sp>
        <p:nvSpPr>
          <p:cNvPr id="34" name="TextBox 33">
            <a:extLst>
              <a:ext uri="{FF2B5EF4-FFF2-40B4-BE49-F238E27FC236}">
                <a16:creationId xmlns:a16="http://schemas.microsoft.com/office/drawing/2014/main" id="{B16075F6-9C14-4251-9D47-EE285B8A08AD}"/>
              </a:ext>
            </a:extLst>
          </p:cNvPr>
          <p:cNvSpPr txBox="1"/>
          <p:nvPr/>
        </p:nvSpPr>
        <p:spPr>
          <a:xfrm rot="17768587">
            <a:off x="10167690" y="6039965"/>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500</a:t>
            </a:r>
          </a:p>
        </p:txBody>
      </p:sp>
      <p:sp>
        <p:nvSpPr>
          <p:cNvPr id="10" name="Rectangle 9">
            <a:extLst>
              <a:ext uri="{FF2B5EF4-FFF2-40B4-BE49-F238E27FC236}">
                <a16:creationId xmlns:a16="http://schemas.microsoft.com/office/drawing/2014/main" id="{8E271098-8692-46A4-8F8A-50BF4E417D55}"/>
              </a:ext>
            </a:extLst>
          </p:cNvPr>
          <p:cNvSpPr/>
          <p:nvPr/>
        </p:nvSpPr>
        <p:spPr>
          <a:xfrm>
            <a:off x="3760076" y="4206241"/>
            <a:ext cx="821982" cy="40240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35" name="TextBox 34">
            <a:extLst>
              <a:ext uri="{FF2B5EF4-FFF2-40B4-BE49-F238E27FC236}">
                <a16:creationId xmlns:a16="http://schemas.microsoft.com/office/drawing/2014/main" id="{B76A6529-EDBE-4CB7-9C3D-ACFE5AC83D1F}"/>
              </a:ext>
            </a:extLst>
          </p:cNvPr>
          <p:cNvSpPr txBox="1"/>
          <p:nvPr/>
        </p:nvSpPr>
        <p:spPr>
          <a:xfrm>
            <a:off x="3497782" y="4033251"/>
            <a:ext cx="146692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Amos</a:t>
            </a:r>
          </a:p>
        </p:txBody>
      </p:sp>
      <p:sp>
        <p:nvSpPr>
          <p:cNvPr id="36" name="Rectangle 35">
            <a:extLst>
              <a:ext uri="{FF2B5EF4-FFF2-40B4-BE49-F238E27FC236}">
                <a16:creationId xmlns:a16="http://schemas.microsoft.com/office/drawing/2014/main" id="{16B6DC64-7EF7-4C2E-8E3E-3623A8E7C456}"/>
              </a:ext>
            </a:extLst>
          </p:cNvPr>
          <p:cNvSpPr/>
          <p:nvPr/>
        </p:nvSpPr>
        <p:spPr>
          <a:xfrm>
            <a:off x="4425350" y="3782647"/>
            <a:ext cx="967686" cy="40240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37" name="TextBox 36">
            <a:extLst>
              <a:ext uri="{FF2B5EF4-FFF2-40B4-BE49-F238E27FC236}">
                <a16:creationId xmlns:a16="http://schemas.microsoft.com/office/drawing/2014/main" id="{93F418F3-26D8-413D-AB31-E30D4D67E7AA}"/>
              </a:ext>
            </a:extLst>
          </p:cNvPr>
          <p:cNvSpPr txBox="1"/>
          <p:nvPr/>
        </p:nvSpPr>
        <p:spPr>
          <a:xfrm>
            <a:off x="4159539" y="3623146"/>
            <a:ext cx="146692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Hosea</a:t>
            </a:r>
          </a:p>
        </p:txBody>
      </p:sp>
      <p:sp>
        <p:nvSpPr>
          <p:cNvPr id="38" name="Rectangle 37">
            <a:extLst>
              <a:ext uri="{FF2B5EF4-FFF2-40B4-BE49-F238E27FC236}">
                <a16:creationId xmlns:a16="http://schemas.microsoft.com/office/drawing/2014/main" id="{9B420179-E058-4250-A5AF-05F35CF326AF}"/>
              </a:ext>
            </a:extLst>
          </p:cNvPr>
          <p:cNvSpPr/>
          <p:nvPr/>
        </p:nvSpPr>
        <p:spPr>
          <a:xfrm>
            <a:off x="7191943" y="4502630"/>
            <a:ext cx="436736" cy="40240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40" name="Rectangle 39">
            <a:extLst>
              <a:ext uri="{FF2B5EF4-FFF2-40B4-BE49-F238E27FC236}">
                <a16:creationId xmlns:a16="http://schemas.microsoft.com/office/drawing/2014/main" id="{D5D1AACC-5370-4AB4-9130-0F9CA5435F66}"/>
              </a:ext>
            </a:extLst>
          </p:cNvPr>
          <p:cNvSpPr/>
          <p:nvPr/>
        </p:nvSpPr>
        <p:spPr>
          <a:xfrm>
            <a:off x="4845477" y="5015720"/>
            <a:ext cx="1848398" cy="40240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41" name="TextBox 40">
            <a:extLst>
              <a:ext uri="{FF2B5EF4-FFF2-40B4-BE49-F238E27FC236}">
                <a16:creationId xmlns:a16="http://schemas.microsoft.com/office/drawing/2014/main" id="{F3637AAB-D385-4ED2-9733-621D14D7B47A}"/>
              </a:ext>
            </a:extLst>
          </p:cNvPr>
          <p:cNvSpPr txBox="1"/>
          <p:nvPr/>
        </p:nvSpPr>
        <p:spPr>
          <a:xfrm>
            <a:off x="5113115" y="4843504"/>
            <a:ext cx="146692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Isaiah</a:t>
            </a:r>
          </a:p>
        </p:txBody>
      </p:sp>
      <p:sp>
        <p:nvSpPr>
          <p:cNvPr id="42" name="Rectangle 41">
            <a:extLst>
              <a:ext uri="{FF2B5EF4-FFF2-40B4-BE49-F238E27FC236}">
                <a16:creationId xmlns:a16="http://schemas.microsoft.com/office/drawing/2014/main" id="{911D4A46-9027-4AAF-B1B9-6FB85399F9F0}"/>
              </a:ext>
            </a:extLst>
          </p:cNvPr>
          <p:cNvSpPr/>
          <p:nvPr/>
        </p:nvSpPr>
        <p:spPr>
          <a:xfrm>
            <a:off x="3341640" y="3358953"/>
            <a:ext cx="1136172" cy="40240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43" name="TextBox 42">
            <a:extLst>
              <a:ext uri="{FF2B5EF4-FFF2-40B4-BE49-F238E27FC236}">
                <a16:creationId xmlns:a16="http://schemas.microsoft.com/office/drawing/2014/main" id="{2B26C5C6-647F-4E59-8F22-D379ACDCA76A}"/>
              </a:ext>
            </a:extLst>
          </p:cNvPr>
          <p:cNvSpPr txBox="1"/>
          <p:nvPr/>
        </p:nvSpPr>
        <p:spPr>
          <a:xfrm>
            <a:off x="3220321" y="3197214"/>
            <a:ext cx="146692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Jonah</a:t>
            </a:r>
          </a:p>
        </p:txBody>
      </p:sp>
      <p:sp>
        <p:nvSpPr>
          <p:cNvPr id="44" name="Rectangle 43">
            <a:extLst>
              <a:ext uri="{FF2B5EF4-FFF2-40B4-BE49-F238E27FC236}">
                <a16:creationId xmlns:a16="http://schemas.microsoft.com/office/drawing/2014/main" id="{A51E7BC8-66EF-48A8-9C9E-D573B91B86E7}"/>
              </a:ext>
            </a:extLst>
          </p:cNvPr>
          <p:cNvSpPr/>
          <p:nvPr/>
        </p:nvSpPr>
        <p:spPr>
          <a:xfrm>
            <a:off x="8022808" y="5363396"/>
            <a:ext cx="1534667" cy="328078"/>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46" name="Arrow: Down 45">
            <a:extLst>
              <a:ext uri="{FF2B5EF4-FFF2-40B4-BE49-F238E27FC236}">
                <a16:creationId xmlns:a16="http://schemas.microsoft.com/office/drawing/2014/main" id="{D50938FA-4D1E-4F7F-8A90-EA519A716019}"/>
              </a:ext>
            </a:extLst>
          </p:cNvPr>
          <p:cNvSpPr/>
          <p:nvPr/>
        </p:nvSpPr>
        <p:spPr>
          <a:xfrm>
            <a:off x="8717290" y="221318"/>
            <a:ext cx="986540" cy="4753697"/>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4000" dirty="0">
                <a:effectLst>
                  <a:outerShdw blurRad="38100" dist="38100" dir="2700000" algn="tl">
                    <a:srgbClr val="000000">
                      <a:alpha val="43137"/>
                    </a:srgbClr>
                  </a:outerShdw>
                </a:effectLst>
              </a:rPr>
              <a:t>586 Fall of Jerusalem</a:t>
            </a:r>
          </a:p>
        </p:txBody>
      </p:sp>
      <p:sp>
        <p:nvSpPr>
          <p:cNvPr id="9" name="Arrow: Right 8">
            <a:extLst>
              <a:ext uri="{FF2B5EF4-FFF2-40B4-BE49-F238E27FC236}">
                <a16:creationId xmlns:a16="http://schemas.microsoft.com/office/drawing/2014/main" id="{8EF97875-0731-4B9A-96F9-68E3CE113122}"/>
              </a:ext>
            </a:extLst>
          </p:cNvPr>
          <p:cNvSpPr/>
          <p:nvPr/>
        </p:nvSpPr>
        <p:spPr>
          <a:xfrm rot="18708282">
            <a:off x="4078754" y="306678"/>
            <a:ext cx="3722992" cy="2392773"/>
          </a:xfrm>
          <a:prstGeom prst="rightArrow">
            <a:avLst/>
          </a:prstGeom>
          <a:solidFill>
            <a:srgbClr val="C00000">
              <a:alpha val="74000"/>
            </a:srgbClr>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4800" dirty="0">
                <a:effectLst>
                  <a:outerShdw blurRad="38100" dist="38100" dir="2700000" algn="tl">
                    <a:srgbClr val="000000">
                      <a:alpha val="43137"/>
                    </a:srgbClr>
                  </a:outerShdw>
                </a:effectLst>
              </a:rPr>
              <a:t>722 </a:t>
            </a:r>
            <a:r>
              <a:rPr lang="en-US" sz="3733" dirty="0">
                <a:effectLst>
                  <a:outerShdw blurRad="38100" dist="38100" dir="2700000" algn="tl">
                    <a:srgbClr val="000000">
                      <a:alpha val="43137"/>
                    </a:srgbClr>
                  </a:outerShdw>
                </a:effectLst>
              </a:rPr>
              <a:t>BC</a:t>
            </a:r>
            <a:r>
              <a:rPr lang="en-US" sz="4800" dirty="0">
                <a:effectLst>
                  <a:outerShdw blurRad="38100" dist="38100" dir="2700000" algn="tl">
                    <a:srgbClr val="000000">
                      <a:alpha val="43137"/>
                    </a:srgbClr>
                  </a:outerShdw>
                </a:effectLst>
              </a:rPr>
              <a:t> DISPERSED</a:t>
            </a:r>
            <a:endParaRPr lang="en-US" sz="2133" dirty="0">
              <a:effectLst>
                <a:outerShdw blurRad="38100" dist="38100" dir="2700000" algn="tl">
                  <a:srgbClr val="000000">
                    <a:alpha val="43137"/>
                  </a:srgbClr>
                </a:outerShdw>
              </a:effectLst>
            </a:endParaRPr>
          </a:p>
        </p:txBody>
      </p:sp>
      <p:sp>
        <p:nvSpPr>
          <p:cNvPr id="47" name="Rectangle 46">
            <a:extLst>
              <a:ext uri="{FF2B5EF4-FFF2-40B4-BE49-F238E27FC236}">
                <a16:creationId xmlns:a16="http://schemas.microsoft.com/office/drawing/2014/main" id="{96C0E2DD-4772-492A-B1E0-2E849B83ED5F}"/>
              </a:ext>
            </a:extLst>
          </p:cNvPr>
          <p:cNvSpPr/>
          <p:nvPr/>
        </p:nvSpPr>
        <p:spPr>
          <a:xfrm>
            <a:off x="8793582" y="5736444"/>
            <a:ext cx="562108" cy="27419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52" name="Arrow: Down 51">
            <a:extLst>
              <a:ext uri="{FF2B5EF4-FFF2-40B4-BE49-F238E27FC236}">
                <a16:creationId xmlns:a16="http://schemas.microsoft.com/office/drawing/2014/main" id="{F2D18058-0D00-4D7B-A1D5-3DA79E4D52C9}"/>
              </a:ext>
            </a:extLst>
          </p:cNvPr>
          <p:cNvSpPr/>
          <p:nvPr/>
        </p:nvSpPr>
        <p:spPr>
          <a:xfrm>
            <a:off x="10716877" y="230098"/>
            <a:ext cx="986540" cy="5801136"/>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4000" dirty="0">
                <a:effectLst>
                  <a:outerShdw blurRad="38100" dist="38100" dir="2700000" algn="tl">
                    <a:srgbClr val="000000">
                      <a:alpha val="43137"/>
                    </a:srgbClr>
                  </a:outerShdw>
                </a:effectLst>
              </a:rPr>
              <a:t>457 Return of Ezra</a:t>
            </a:r>
          </a:p>
        </p:txBody>
      </p:sp>
      <p:sp>
        <p:nvSpPr>
          <p:cNvPr id="48" name="TextBox 47">
            <a:extLst>
              <a:ext uri="{FF2B5EF4-FFF2-40B4-BE49-F238E27FC236}">
                <a16:creationId xmlns:a16="http://schemas.microsoft.com/office/drawing/2014/main" id="{BC8C94F2-C67D-4D56-8534-7BC2A6E1568E}"/>
              </a:ext>
            </a:extLst>
          </p:cNvPr>
          <p:cNvSpPr txBox="1"/>
          <p:nvPr/>
        </p:nvSpPr>
        <p:spPr>
          <a:xfrm>
            <a:off x="8325956" y="5512407"/>
            <a:ext cx="1931374"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Ezekiel</a:t>
            </a:r>
          </a:p>
        </p:txBody>
      </p:sp>
      <p:sp>
        <p:nvSpPr>
          <p:cNvPr id="5" name="Arrow: Down 4">
            <a:extLst>
              <a:ext uri="{FF2B5EF4-FFF2-40B4-BE49-F238E27FC236}">
                <a16:creationId xmlns:a16="http://schemas.microsoft.com/office/drawing/2014/main" id="{90FE3234-ECCD-42F3-8D4D-A059E73AF47F}"/>
              </a:ext>
            </a:extLst>
          </p:cNvPr>
          <p:cNvSpPr/>
          <p:nvPr/>
        </p:nvSpPr>
        <p:spPr>
          <a:xfrm>
            <a:off x="11361642" y="227752"/>
            <a:ext cx="986540" cy="5801136"/>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4000" dirty="0">
                <a:effectLst>
                  <a:outerShdw blurRad="38100" dist="38100" dir="2700000" algn="tl">
                    <a:srgbClr val="000000">
                      <a:alpha val="43137"/>
                    </a:srgbClr>
                  </a:outerShdw>
                </a:effectLst>
              </a:rPr>
              <a:t>444 Return of Nehemiah</a:t>
            </a:r>
          </a:p>
        </p:txBody>
      </p:sp>
      <p:sp>
        <p:nvSpPr>
          <p:cNvPr id="8" name="TextBox 7">
            <a:extLst>
              <a:ext uri="{FF2B5EF4-FFF2-40B4-BE49-F238E27FC236}">
                <a16:creationId xmlns:a16="http://schemas.microsoft.com/office/drawing/2014/main" id="{D96C7252-DB9A-4796-8F88-B78A426D0B48}"/>
              </a:ext>
            </a:extLst>
          </p:cNvPr>
          <p:cNvSpPr txBox="1"/>
          <p:nvPr/>
        </p:nvSpPr>
        <p:spPr>
          <a:xfrm rot="17768587">
            <a:off x="10984350" y="6018321"/>
            <a:ext cx="961052"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450</a:t>
            </a:r>
          </a:p>
        </p:txBody>
      </p:sp>
      <p:sp>
        <p:nvSpPr>
          <p:cNvPr id="11" name="Rectangle 10">
            <a:extLst>
              <a:ext uri="{FF2B5EF4-FFF2-40B4-BE49-F238E27FC236}">
                <a16:creationId xmlns:a16="http://schemas.microsoft.com/office/drawing/2014/main" id="{4FD7464F-F5C9-4BD1-A012-ECC168236396}"/>
              </a:ext>
            </a:extLst>
          </p:cNvPr>
          <p:cNvSpPr/>
          <p:nvPr/>
        </p:nvSpPr>
        <p:spPr>
          <a:xfrm>
            <a:off x="8428255" y="4921709"/>
            <a:ext cx="1765186" cy="40240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12" name="TextBox 11">
            <a:extLst>
              <a:ext uri="{FF2B5EF4-FFF2-40B4-BE49-F238E27FC236}">
                <a16:creationId xmlns:a16="http://schemas.microsoft.com/office/drawing/2014/main" id="{3AA2C70B-C875-4BBD-803F-2E0253736F2E}"/>
              </a:ext>
            </a:extLst>
          </p:cNvPr>
          <p:cNvSpPr txBox="1"/>
          <p:nvPr/>
        </p:nvSpPr>
        <p:spPr>
          <a:xfrm>
            <a:off x="8520876" y="4750926"/>
            <a:ext cx="2246449"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Daniel</a:t>
            </a:r>
          </a:p>
        </p:txBody>
      </p:sp>
      <p:sp>
        <p:nvSpPr>
          <p:cNvPr id="45" name="TextBox 44">
            <a:extLst>
              <a:ext uri="{FF2B5EF4-FFF2-40B4-BE49-F238E27FC236}">
                <a16:creationId xmlns:a16="http://schemas.microsoft.com/office/drawing/2014/main" id="{4640EB09-AB02-413F-B187-70135E22E303}"/>
              </a:ext>
            </a:extLst>
          </p:cNvPr>
          <p:cNvSpPr txBox="1"/>
          <p:nvPr/>
        </p:nvSpPr>
        <p:spPr>
          <a:xfrm>
            <a:off x="7807165" y="5158464"/>
            <a:ext cx="2246449"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Jeremiah</a:t>
            </a:r>
          </a:p>
        </p:txBody>
      </p:sp>
      <p:sp>
        <p:nvSpPr>
          <p:cNvPr id="15" name="Rectangle 14">
            <a:extLst>
              <a:ext uri="{FF2B5EF4-FFF2-40B4-BE49-F238E27FC236}">
                <a16:creationId xmlns:a16="http://schemas.microsoft.com/office/drawing/2014/main" id="{F1EB34DB-C6C4-4CDC-B117-8CF3C1A9CB51}"/>
              </a:ext>
            </a:extLst>
          </p:cNvPr>
          <p:cNvSpPr/>
          <p:nvPr/>
        </p:nvSpPr>
        <p:spPr>
          <a:xfrm>
            <a:off x="4992924" y="4487876"/>
            <a:ext cx="1453425" cy="40240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39" name="TextBox 38">
            <a:extLst>
              <a:ext uri="{FF2B5EF4-FFF2-40B4-BE49-F238E27FC236}">
                <a16:creationId xmlns:a16="http://schemas.microsoft.com/office/drawing/2014/main" id="{22FEA9BE-AD34-4C36-8557-08AAD6679617}"/>
              </a:ext>
            </a:extLst>
          </p:cNvPr>
          <p:cNvSpPr txBox="1"/>
          <p:nvPr/>
        </p:nvSpPr>
        <p:spPr>
          <a:xfrm>
            <a:off x="5004108" y="4342159"/>
            <a:ext cx="1497304" cy="707886"/>
          </a:xfrm>
          <a:prstGeom prst="rect">
            <a:avLst/>
          </a:prstGeom>
          <a:noFill/>
        </p:spPr>
        <p:txBody>
          <a:bodyPr wrap="square" rtlCol="0">
            <a:spAutoFit/>
          </a:bodyPr>
          <a:lstStyle/>
          <a:p>
            <a:r>
              <a:rPr lang="en-US" sz="4000" dirty="0">
                <a:solidFill>
                  <a:schemeClr val="bg1"/>
                </a:solidFill>
                <a:effectLst>
                  <a:outerShdw blurRad="38100" dist="38100" dir="2700000" algn="tl">
                    <a:srgbClr val="000000">
                      <a:alpha val="43137"/>
                    </a:srgbClr>
                  </a:outerShdw>
                </a:effectLst>
              </a:rPr>
              <a:t>Micah</a:t>
            </a:r>
          </a:p>
        </p:txBody>
      </p:sp>
      <p:sp>
        <p:nvSpPr>
          <p:cNvPr id="27" name="Arrow: Down 26">
            <a:extLst>
              <a:ext uri="{FF2B5EF4-FFF2-40B4-BE49-F238E27FC236}">
                <a16:creationId xmlns:a16="http://schemas.microsoft.com/office/drawing/2014/main" id="{BB898D56-76C6-467E-B899-0D8C5D9A0AD6}"/>
              </a:ext>
            </a:extLst>
          </p:cNvPr>
          <p:cNvSpPr/>
          <p:nvPr/>
        </p:nvSpPr>
        <p:spPr>
          <a:xfrm>
            <a:off x="7809390" y="56703"/>
            <a:ext cx="986540" cy="4753697"/>
          </a:xfrm>
          <a:prstGeom prst="downArrow">
            <a:avLst>
              <a:gd name="adj1" fmla="val 47313"/>
              <a:gd name="adj2" fmla="val 36567"/>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4000" dirty="0">
                <a:effectLst>
                  <a:outerShdw blurRad="38100" dist="38100" dir="2700000" algn="tl">
                    <a:srgbClr val="000000">
                      <a:alpha val="43137"/>
                    </a:srgbClr>
                  </a:outerShdw>
                </a:effectLst>
              </a:rPr>
              <a:t>612 Fall of Assyria</a:t>
            </a:r>
          </a:p>
        </p:txBody>
      </p:sp>
      <p:sp>
        <p:nvSpPr>
          <p:cNvPr id="19" name="Callout: Down Arrow 18">
            <a:extLst>
              <a:ext uri="{FF2B5EF4-FFF2-40B4-BE49-F238E27FC236}">
                <a16:creationId xmlns:a16="http://schemas.microsoft.com/office/drawing/2014/main" id="{8A7C5F5E-366D-4D99-AA13-58EBE878A222}"/>
              </a:ext>
            </a:extLst>
          </p:cNvPr>
          <p:cNvSpPr/>
          <p:nvPr/>
        </p:nvSpPr>
        <p:spPr>
          <a:xfrm>
            <a:off x="7706720" y="2884893"/>
            <a:ext cx="1716256" cy="1613440"/>
          </a:xfrm>
          <a:prstGeom prst="downArrowCallout">
            <a:avLst>
              <a:gd name="adj1" fmla="val 8580"/>
              <a:gd name="adj2" fmla="val 18751"/>
              <a:gd name="adj3" fmla="val 21512"/>
              <a:gd name="adj4" fmla="val 326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b="1" dirty="0">
              <a:solidFill>
                <a:schemeClr val="bg1"/>
              </a:solidFill>
              <a:effectLst>
                <a:outerShdw blurRad="38100" dist="38100" dir="2700000" algn="tl">
                  <a:srgbClr val="000000">
                    <a:alpha val="43137"/>
                  </a:srgbClr>
                </a:outerShdw>
              </a:effectLst>
            </a:endParaRPr>
          </a:p>
        </p:txBody>
      </p:sp>
      <p:sp>
        <p:nvSpPr>
          <p:cNvPr id="17" name="TextBox 16">
            <a:extLst>
              <a:ext uri="{FF2B5EF4-FFF2-40B4-BE49-F238E27FC236}">
                <a16:creationId xmlns:a16="http://schemas.microsoft.com/office/drawing/2014/main" id="{5C6FA939-6CB4-487E-9A06-D57B52FD16BB}"/>
              </a:ext>
            </a:extLst>
          </p:cNvPr>
          <p:cNvSpPr txBox="1"/>
          <p:nvPr/>
        </p:nvSpPr>
        <p:spPr>
          <a:xfrm>
            <a:off x="7635123" y="2876349"/>
            <a:ext cx="1915579" cy="584775"/>
          </a:xfrm>
          <a:prstGeom prst="rect">
            <a:avLst/>
          </a:prstGeom>
          <a:noFill/>
        </p:spPr>
        <p:txBody>
          <a:bodyPr wrap="square" rtlCol="0">
            <a:spAutoFit/>
          </a:bodyPr>
          <a:lstStyle/>
          <a:p>
            <a:r>
              <a:rPr lang="en-US" sz="3200" b="1" dirty="0">
                <a:solidFill>
                  <a:schemeClr val="bg1"/>
                </a:solidFill>
                <a:effectLst>
                  <a:outerShdw blurRad="38100" dist="38100" dir="2700000" algn="tl">
                    <a:srgbClr val="000000">
                      <a:alpha val="43137"/>
                    </a:srgbClr>
                  </a:outerShdw>
                </a:effectLst>
              </a:rPr>
              <a:t>Habakkuk</a:t>
            </a:r>
          </a:p>
        </p:txBody>
      </p:sp>
      <p:sp>
        <p:nvSpPr>
          <p:cNvPr id="23" name="Rectangle 22">
            <a:extLst>
              <a:ext uri="{FF2B5EF4-FFF2-40B4-BE49-F238E27FC236}">
                <a16:creationId xmlns:a16="http://schemas.microsoft.com/office/drawing/2014/main" id="{F5BE6DD9-A528-4E29-AF71-7D0CD2ACF1F3}"/>
              </a:ext>
            </a:extLst>
          </p:cNvPr>
          <p:cNvSpPr/>
          <p:nvPr/>
        </p:nvSpPr>
        <p:spPr>
          <a:xfrm>
            <a:off x="8441905" y="4492506"/>
            <a:ext cx="300221" cy="402405"/>
          </a:xfrm>
          <a:prstGeom prst="rect">
            <a:avLst/>
          </a:prstGeom>
          <a:solidFill>
            <a:srgbClr val="00B05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400" dirty="0">
              <a:effectLst>
                <a:outerShdw blurRad="38100" dist="38100" dir="2700000" algn="tl">
                  <a:srgbClr val="000000">
                    <a:alpha val="43137"/>
                  </a:srgbClr>
                </a:outerShdw>
              </a:effectLst>
            </a:endParaRPr>
          </a:p>
        </p:txBody>
      </p:sp>
      <p:sp>
        <p:nvSpPr>
          <p:cNvPr id="54" name="TextBox 53">
            <a:extLst>
              <a:ext uri="{FF2B5EF4-FFF2-40B4-BE49-F238E27FC236}">
                <a16:creationId xmlns:a16="http://schemas.microsoft.com/office/drawing/2014/main" id="{BEE9D492-BCE6-4FC2-A4B3-E6C374EE7BBD}"/>
              </a:ext>
            </a:extLst>
          </p:cNvPr>
          <p:cNvSpPr txBox="1"/>
          <p:nvPr/>
        </p:nvSpPr>
        <p:spPr>
          <a:xfrm>
            <a:off x="6540123" y="4342918"/>
            <a:ext cx="1779088" cy="707886"/>
          </a:xfrm>
          <a:prstGeom prst="rect">
            <a:avLst/>
          </a:prstGeom>
          <a:noFill/>
        </p:spPr>
        <p:txBody>
          <a:bodyPr wrap="square">
            <a:spAutoFit/>
          </a:bodyPr>
          <a:lstStyle/>
          <a:p>
            <a:r>
              <a:rPr lang="en-US" sz="4000" dirty="0">
                <a:solidFill>
                  <a:schemeClr val="bg1"/>
                </a:solidFill>
                <a:effectLst>
                  <a:outerShdw blurRad="38100" dist="38100" dir="2700000" algn="tl">
                    <a:srgbClr val="000000">
                      <a:alpha val="43137"/>
                    </a:srgbClr>
                  </a:outerShdw>
                </a:effectLst>
              </a:rPr>
              <a:t>Nahum</a:t>
            </a:r>
          </a:p>
        </p:txBody>
      </p:sp>
    </p:spTree>
    <p:extLst>
      <p:ext uri="{BB962C8B-B14F-4D97-AF65-F5344CB8AC3E}">
        <p14:creationId xmlns:p14="http://schemas.microsoft.com/office/powerpoint/2010/main" val="604161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Pentagon 2">
            <a:extLst>
              <a:ext uri="{FF2B5EF4-FFF2-40B4-BE49-F238E27FC236}">
                <a16:creationId xmlns:a16="http://schemas.microsoft.com/office/drawing/2014/main" id="{13AFAFFE-2CD3-4359-B3DD-5B35517080A5}"/>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4104915-1D99-45D3-9701-FC30F4F2A0B0}"/>
              </a:ext>
            </a:extLst>
          </p:cNvPr>
          <p:cNvSpPr txBox="1"/>
          <p:nvPr/>
        </p:nvSpPr>
        <p:spPr>
          <a:xfrm>
            <a:off x="450573" y="1481851"/>
            <a:ext cx="11376665" cy="4409797"/>
          </a:xfrm>
          <a:prstGeom prst="rect">
            <a:avLst/>
          </a:prstGeom>
          <a:noFill/>
        </p:spPr>
        <p:txBody>
          <a:bodyPr wrap="square" rtlCol="0">
            <a:spAutoFit/>
          </a:bodyPr>
          <a:lstStyle/>
          <a:p>
            <a:pPr marL="571500" indent="-571500">
              <a:lnSpc>
                <a:spcPct val="150000"/>
              </a:lnSpc>
              <a:buFont typeface="Arial" panose="020B0604020202020204" pitchFamily="34" charset="0"/>
              <a:buChar char="•"/>
            </a:pPr>
            <a:r>
              <a:rPr lang="en-US" sz="4800" dirty="0"/>
              <a:t>Habakkuk’s Plea (1:1-4)</a:t>
            </a:r>
          </a:p>
          <a:p>
            <a:pPr marL="1028700" lvl="1" indent="-571500">
              <a:lnSpc>
                <a:spcPct val="150000"/>
              </a:lnSpc>
              <a:buFont typeface="Arial" panose="020B0604020202020204" pitchFamily="34" charset="0"/>
              <a:buChar char="•"/>
            </a:pPr>
            <a:r>
              <a:rPr lang="en-US" sz="4800" dirty="0"/>
              <a:t>God’s Declaration (1:5-11)</a:t>
            </a:r>
          </a:p>
          <a:p>
            <a:pPr marL="571500" indent="-571500">
              <a:lnSpc>
                <a:spcPct val="150000"/>
              </a:lnSpc>
              <a:buFont typeface="Arial" panose="020B0604020202020204" pitchFamily="34" charset="0"/>
              <a:buChar char="•"/>
            </a:pPr>
            <a:r>
              <a:rPr lang="en-US" sz="4800" dirty="0"/>
              <a:t>Habakkuk’s Struggle (1:12-17)</a:t>
            </a:r>
          </a:p>
          <a:p>
            <a:pPr marL="571500" indent="-571500">
              <a:lnSpc>
                <a:spcPct val="150000"/>
              </a:lnSpc>
              <a:buFont typeface="Arial" panose="020B0604020202020204" pitchFamily="34" charset="0"/>
              <a:buChar char="•"/>
            </a:pPr>
            <a:endParaRPr lang="en-US" sz="4800" dirty="0"/>
          </a:p>
        </p:txBody>
      </p:sp>
      <p:sp>
        <p:nvSpPr>
          <p:cNvPr id="7" name="TextBox 6">
            <a:extLst>
              <a:ext uri="{FF2B5EF4-FFF2-40B4-BE49-F238E27FC236}">
                <a16:creationId xmlns:a16="http://schemas.microsoft.com/office/drawing/2014/main" id="{B6020065-02E5-4EB7-8226-A437D580F2D1}"/>
              </a:ext>
            </a:extLst>
          </p:cNvPr>
          <p:cNvSpPr txBox="1"/>
          <p:nvPr/>
        </p:nvSpPr>
        <p:spPr>
          <a:xfrm>
            <a:off x="159026" y="268679"/>
            <a:ext cx="10787269" cy="1200329"/>
          </a:xfrm>
          <a:prstGeom prst="rect">
            <a:avLst/>
          </a:prstGeom>
          <a:noFill/>
        </p:spPr>
        <p:txBody>
          <a:bodyPr wrap="square" rtlCol="0">
            <a:spAutoFit/>
          </a:bodyPr>
          <a:lstStyle/>
          <a:p>
            <a:r>
              <a:rPr lang="en-US" sz="7200" dirty="0">
                <a:latin typeface="Bebas Neue" panose="020B0606020202050201" pitchFamily="34" charset="0"/>
              </a:rPr>
              <a:t>Habakkuk Ch. 1 – The Discussion</a:t>
            </a:r>
          </a:p>
        </p:txBody>
      </p:sp>
      <p:sp>
        <p:nvSpPr>
          <p:cNvPr id="4" name="TextBox 3">
            <a:extLst>
              <a:ext uri="{FF2B5EF4-FFF2-40B4-BE49-F238E27FC236}">
                <a16:creationId xmlns:a16="http://schemas.microsoft.com/office/drawing/2014/main" id="{2FA3D035-32F0-4E02-90AD-AB36C4CD7AB1}"/>
              </a:ext>
            </a:extLst>
          </p:cNvPr>
          <p:cNvSpPr txBox="1"/>
          <p:nvPr/>
        </p:nvSpPr>
        <p:spPr>
          <a:xfrm>
            <a:off x="159026" y="5924696"/>
            <a:ext cx="8640199" cy="1015663"/>
          </a:xfrm>
          <a:prstGeom prst="rect">
            <a:avLst/>
          </a:prstGeom>
          <a:noFill/>
        </p:spPr>
        <p:txBody>
          <a:bodyPr wrap="square" rtlCol="0">
            <a:spAutoFit/>
          </a:bodyPr>
          <a:lstStyle/>
          <a:p>
            <a:r>
              <a:rPr lang="en-US" sz="6000" dirty="0">
                <a:latin typeface="Bebas Neue" panose="020B0606020202050201" pitchFamily="34" charset="0"/>
              </a:rPr>
              <a:t>Live by faith</a:t>
            </a:r>
          </a:p>
        </p:txBody>
      </p:sp>
    </p:spTree>
    <p:extLst>
      <p:ext uri="{BB962C8B-B14F-4D97-AF65-F5344CB8AC3E}">
        <p14:creationId xmlns:p14="http://schemas.microsoft.com/office/powerpoint/2010/main" val="308233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Pentagon 2">
            <a:extLst>
              <a:ext uri="{FF2B5EF4-FFF2-40B4-BE49-F238E27FC236}">
                <a16:creationId xmlns:a16="http://schemas.microsoft.com/office/drawing/2014/main" id="{13AFAFFE-2CD3-4359-B3DD-5B35517080A5}"/>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4104915-1D99-45D3-9701-FC30F4F2A0B0}"/>
              </a:ext>
            </a:extLst>
          </p:cNvPr>
          <p:cNvSpPr txBox="1"/>
          <p:nvPr/>
        </p:nvSpPr>
        <p:spPr>
          <a:xfrm>
            <a:off x="450573" y="1481851"/>
            <a:ext cx="11376665" cy="4409797"/>
          </a:xfrm>
          <a:prstGeom prst="rect">
            <a:avLst/>
          </a:prstGeom>
          <a:noFill/>
        </p:spPr>
        <p:txBody>
          <a:bodyPr wrap="square" rtlCol="0">
            <a:spAutoFit/>
          </a:bodyPr>
          <a:lstStyle/>
          <a:p>
            <a:pPr lvl="1" algn="ctr">
              <a:lnSpc>
                <a:spcPct val="150000"/>
              </a:lnSpc>
            </a:pPr>
            <a:r>
              <a:rPr lang="en-US" sz="4800" dirty="0"/>
              <a:t>Hab. 2:4 “Behold, as for the proud one, His soul is not right within him; but the righteous will live by his faith.”</a:t>
            </a:r>
          </a:p>
          <a:p>
            <a:pPr marL="571500" indent="-571500">
              <a:lnSpc>
                <a:spcPct val="150000"/>
              </a:lnSpc>
              <a:buFont typeface="Arial" panose="020B0604020202020204" pitchFamily="34" charset="0"/>
              <a:buChar char="•"/>
            </a:pPr>
            <a:endParaRPr lang="en-US" sz="4800" dirty="0"/>
          </a:p>
        </p:txBody>
      </p:sp>
      <p:sp>
        <p:nvSpPr>
          <p:cNvPr id="7" name="TextBox 6">
            <a:extLst>
              <a:ext uri="{FF2B5EF4-FFF2-40B4-BE49-F238E27FC236}">
                <a16:creationId xmlns:a16="http://schemas.microsoft.com/office/drawing/2014/main" id="{B6020065-02E5-4EB7-8226-A437D580F2D1}"/>
              </a:ext>
            </a:extLst>
          </p:cNvPr>
          <p:cNvSpPr txBox="1"/>
          <p:nvPr/>
        </p:nvSpPr>
        <p:spPr>
          <a:xfrm>
            <a:off x="159026" y="268679"/>
            <a:ext cx="10787269" cy="1200329"/>
          </a:xfrm>
          <a:prstGeom prst="rect">
            <a:avLst/>
          </a:prstGeom>
          <a:noFill/>
        </p:spPr>
        <p:txBody>
          <a:bodyPr wrap="square" rtlCol="0">
            <a:spAutoFit/>
          </a:bodyPr>
          <a:lstStyle/>
          <a:p>
            <a:r>
              <a:rPr lang="en-US" sz="7200" dirty="0">
                <a:latin typeface="Bebas Neue" panose="020B0606020202050201" pitchFamily="34" charset="0"/>
              </a:rPr>
              <a:t>Habakkuk Ch. 2 – faith Break </a:t>
            </a:r>
          </a:p>
        </p:txBody>
      </p:sp>
      <p:sp>
        <p:nvSpPr>
          <p:cNvPr id="4" name="TextBox 3">
            <a:extLst>
              <a:ext uri="{FF2B5EF4-FFF2-40B4-BE49-F238E27FC236}">
                <a16:creationId xmlns:a16="http://schemas.microsoft.com/office/drawing/2014/main" id="{2FA3D035-32F0-4E02-90AD-AB36C4CD7AB1}"/>
              </a:ext>
            </a:extLst>
          </p:cNvPr>
          <p:cNvSpPr txBox="1"/>
          <p:nvPr/>
        </p:nvSpPr>
        <p:spPr>
          <a:xfrm>
            <a:off x="159026" y="5924696"/>
            <a:ext cx="8640199" cy="1015663"/>
          </a:xfrm>
          <a:prstGeom prst="rect">
            <a:avLst/>
          </a:prstGeom>
          <a:noFill/>
        </p:spPr>
        <p:txBody>
          <a:bodyPr wrap="square" rtlCol="0">
            <a:spAutoFit/>
          </a:bodyPr>
          <a:lstStyle/>
          <a:p>
            <a:r>
              <a:rPr lang="en-US" sz="6000" dirty="0">
                <a:latin typeface="Bebas Neue" panose="020B0606020202050201" pitchFamily="34" charset="0"/>
              </a:rPr>
              <a:t>Live by faith</a:t>
            </a:r>
          </a:p>
        </p:txBody>
      </p:sp>
    </p:spTree>
    <p:extLst>
      <p:ext uri="{BB962C8B-B14F-4D97-AF65-F5344CB8AC3E}">
        <p14:creationId xmlns:p14="http://schemas.microsoft.com/office/powerpoint/2010/main" val="2221062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Pentagon 2">
            <a:extLst>
              <a:ext uri="{FF2B5EF4-FFF2-40B4-BE49-F238E27FC236}">
                <a16:creationId xmlns:a16="http://schemas.microsoft.com/office/drawing/2014/main" id="{13AFAFFE-2CD3-4359-B3DD-5B35517080A5}"/>
              </a:ext>
            </a:extLst>
          </p:cNvPr>
          <p:cNvSpPr/>
          <p:nvPr/>
        </p:nvSpPr>
        <p:spPr>
          <a:xfrm>
            <a:off x="0" y="5622234"/>
            <a:ext cx="10535477" cy="245165"/>
          </a:xfrm>
          <a:prstGeom prst="homePlat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4104915-1D99-45D3-9701-FC30F4F2A0B0}"/>
              </a:ext>
            </a:extLst>
          </p:cNvPr>
          <p:cNvSpPr txBox="1"/>
          <p:nvPr/>
        </p:nvSpPr>
        <p:spPr>
          <a:xfrm>
            <a:off x="450573" y="1481851"/>
            <a:ext cx="11376665" cy="3416320"/>
          </a:xfrm>
          <a:prstGeom prst="rect">
            <a:avLst/>
          </a:prstGeom>
          <a:noFill/>
        </p:spPr>
        <p:txBody>
          <a:bodyPr wrap="square" rtlCol="0">
            <a:spAutoFit/>
          </a:bodyPr>
          <a:lstStyle/>
          <a:p>
            <a:pPr marL="571500" indent="-571500">
              <a:lnSpc>
                <a:spcPct val="150000"/>
              </a:lnSpc>
              <a:buFont typeface="Arial" panose="020B0604020202020204" pitchFamily="34" charset="0"/>
              <a:buChar char="•"/>
            </a:pPr>
            <a:r>
              <a:rPr lang="en-US" sz="4800" dirty="0"/>
              <a:t>Quoted 3 times in the New Testament</a:t>
            </a:r>
          </a:p>
          <a:p>
            <a:pPr marL="1028700" lvl="1" indent="-571500">
              <a:buFont typeface="Arial" panose="020B0604020202020204" pitchFamily="34" charset="0"/>
              <a:buChar char="•"/>
            </a:pPr>
            <a:r>
              <a:rPr lang="en-US" sz="4800" dirty="0"/>
              <a:t>Rom. 1:17</a:t>
            </a:r>
          </a:p>
          <a:p>
            <a:pPr marL="1028700" lvl="1" indent="-571500">
              <a:buFont typeface="Arial" panose="020B0604020202020204" pitchFamily="34" charset="0"/>
              <a:buChar char="•"/>
            </a:pPr>
            <a:r>
              <a:rPr lang="en-US" sz="4800" dirty="0"/>
              <a:t>Gal. 3:11</a:t>
            </a:r>
          </a:p>
          <a:p>
            <a:pPr marL="1028700" lvl="1" indent="-571500">
              <a:buFont typeface="Arial" panose="020B0604020202020204" pitchFamily="34" charset="0"/>
              <a:buChar char="•"/>
            </a:pPr>
            <a:r>
              <a:rPr lang="en-US" sz="4800" dirty="0"/>
              <a:t>Heb. 10:38</a:t>
            </a:r>
          </a:p>
        </p:txBody>
      </p:sp>
      <p:sp>
        <p:nvSpPr>
          <p:cNvPr id="7" name="TextBox 6">
            <a:extLst>
              <a:ext uri="{FF2B5EF4-FFF2-40B4-BE49-F238E27FC236}">
                <a16:creationId xmlns:a16="http://schemas.microsoft.com/office/drawing/2014/main" id="{B6020065-02E5-4EB7-8226-A437D580F2D1}"/>
              </a:ext>
            </a:extLst>
          </p:cNvPr>
          <p:cNvSpPr txBox="1"/>
          <p:nvPr/>
        </p:nvSpPr>
        <p:spPr>
          <a:xfrm>
            <a:off x="159026" y="268679"/>
            <a:ext cx="10787269" cy="1200329"/>
          </a:xfrm>
          <a:prstGeom prst="rect">
            <a:avLst/>
          </a:prstGeom>
          <a:noFill/>
        </p:spPr>
        <p:txBody>
          <a:bodyPr wrap="square" rtlCol="0">
            <a:spAutoFit/>
          </a:bodyPr>
          <a:lstStyle/>
          <a:p>
            <a:r>
              <a:rPr lang="en-US" sz="7200" dirty="0">
                <a:latin typeface="Bebas Neue" panose="020B0606020202050201" pitchFamily="34" charset="0"/>
              </a:rPr>
              <a:t>Habakkuk Ch. 2 – faith Break </a:t>
            </a:r>
          </a:p>
        </p:txBody>
      </p:sp>
      <p:sp>
        <p:nvSpPr>
          <p:cNvPr id="4" name="TextBox 3">
            <a:extLst>
              <a:ext uri="{FF2B5EF4-FFF2-40B4-BE49-F238E27FC236}">
                <a16:creationId xmlns:a16="http://schemas.microsoft.com/office/drawing/2014/main" id="{2FA3D035-32F0-4E02-90AD-AB36C4CD7AB1}"/>
              </a:ext>
            </a:extLst>
          </p:cNvPr>
          <p:cNvSpPr txBox="1"/>
          <p:nvPr/>
        </p:nvSpPr>
        <p:spPr>
          <a:xfrm>
            <a:off x="159026" y="5924696"/>
            <a:ext cx="8640199" cy="1015663"/>
          </a:xfrm>
          <a:prstGeom prst="rect">
            <a:avLst/>
          </a:prstGeom>
          <a:noFill/>
        </p:spPr>
        <p:txBody>
          <a:bodyPr wrap="square" rtlCol="0">
            <a:spAutoFit/>
          </a:bodyPr>
          <a:lstStyle/>
          <a:p>
            <a:r>
              <a:rPr lang="en-US" sz="6000" dirty="0">
                <a:latin typeface="Bebas Neue" panose="020B0606020202050201" pitchFamily="34" charset="0"/>
              </a:rPr>
              <a:t>Live by faith</a:t>
            </a:r>
          </a:p>
        </p:txBody>
      </p:sp>
    </p:spTree>
    <p:extLst>
      <p:ext uri="{BB962C8B-B14F-4D97-AF65-F5344CB8AC3E}">
        <p14:creationId xmlns:p14="http://schemas.microsoft.com/office/powerpoint/2010/main" val="128384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2160</TotalTime>
  <Words>489</Words>
  <Application>Microsoft Office PowerPoint</Application>
  <PresentationFormat>Widescreen</PresentationFormat>
  <Paragraphs>89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Bebas Neue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A Brief Timeline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Yurksaitis</dc:creator>
  <cp:lastModifiedBy>Sound Booth</cp:lastModifiedBy>
  <cp:revision>44</cp:revision>
  <dcterms:created xsi:type="dcterms:W3CDTF">2020-10-09T19:21:27Z</dcterms:created>
  <dcterms:modified xsi:type="dcterms:W3CDTF">2020-10-25T14:30:25Z</dcterms:modified>
</cp:coreProperties>
</file>