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510" r:id="rId5"/>
    <p:sldId id="258" r:id="rId6"/>
    <p:sldId id="522" r:id="rId7"/>
    <p:sldId id="509" r:id="rId8"/>
    <p:sldId id="514" r:id="rId9"/>
    <p:sldId id="539" r:id="rId10"/>
    <p:sldId id="540" r:id="rId11"/>
    <p:sldId id="541" r:id="rId12"/>
    <p:sldId id="542" r:id="rId13"/>
    <p:sldId id="543" r:id="rId14"/>
    <p:sldId id="544" r:id="rId15"/>
    <p:sldId id="545" r:id="rId16"/>
    <p:sldId id="546" r:id="rId17"/>
    <p:sldId id="547" r:id="rId18"/>
    <p:sldId id="548" r:id="rId1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FE8A1335-7A9D-48A3-AE1D-CE98EBC03F8C}" v="577" dt="2020-11-08T05:11:25.632"/>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107" d="100"/>
          <a:sy n="107" d="100"/>
        </p:scale>
        <p:origin x="138"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3" Type="http://schemas.openxmlformats.org/officeDocument/2006/relationships/customXml" Target="../customXml/item3.xml"/><Relationship Id="rId21" Type="http://schemas.openxmlformats.org/officeDocument/2006/relationships/viewProps" Target="view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microsoft.com/office/2015/10/relationships/revisionInfo" Target="revisionInfo.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348335-FF85-4C8D-811B-BC81AC6AA09C}"/>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BC2C3AB9-E8CD-4478-AEB8-0631AB5CAE0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6838C3DF-16A8-44E8-9FA9-BC1284C30E56}"/>
              </a:ext>
            </a:extLst>
          </p:cNvPr>
          <p:cNvSpPr>
            <a:spLocks noGrp="1"/>
          </p:cNvSpPr>
          <p:nvPr>
            <p:ph type="dt" sz="half" idx="10"/>
          </p:nvPr>
        </p:nvSpPr>
        <p:spPr/>
        <p:txBody>
          <a:bodyPr/>
          <a:lstStyle/>
          <a:p>
            <a:fld id="{54CC67D3-CA19-4EA8-87E3-5AD766FE0E5F}" type="datetimeFigureOut">
              <a:rPr lang="en-US" smtClean="0"/>
              <a:t>11/8/2020</a:t>
            </a:fld>
            <a:endParaRPr lang="en-US"/>
          </a:p>
        </p:txBody>
      </p:sp>
      <p:sp>
        <p:nvSpPr>
          <p:cNvPr id="5" name="Footer Placeholder 4">
            <a:extLst>
              <a:ext uri="{FF2B5EF4-FFF2-40B4-BE49-F238E27FC236}">
                <a16:creationId xmlns:a16="http://schemas.microsoft.com/office/drawing/2014/main" id="{9BBBD699-0010-48E2-9C69-994352BFE3E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FEBFA30-7D89-4738-9CA8-A8AB0C28ED38}"/>
              </a:ext>
            </a:extLst>
          </p:cNvPr>
          <p:cNvSpPr>
            <a:spLocks noGrp="1"/>
          </p:cNvSpPr>
          <p:nvPr>
            <p:ph type="sldNum" sz="quarter" idx="12"/>
          </p:nvPr>
        </p:nvSpPr>
        <p:spPr/>
        <p:txBody>
          <a:bodyPr/>
          <a:lstStyle/>
          <a:p>
            <a:fld id="{B9FD658B-8E2E-4AA7-A13D-B1599041EAFA}" type="slidenum">
              <a:rPr lang="en-US" smtClean="0"/>
              <a:t>‹#›</a:t>
            </a:fld>
            <a:endParaRPr lang="en-US"/>
          </a:p>
        </p:txBody>
      </p:sp>
    </p:spTree>
    <p:extLst>
      <p:ext uri="{BB962C8B-B14F-4D97-AF65-F5344CB8AC3E}">
        <p14:creationId xmlns:p14="http://schemas.microsoft.com/office/powerpoint/2010/main" val="351676377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199FCC-0166-4FC6-802D-761A43FE1CF5}"/>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5F711A88-A07D-40B8-B8B4-2FF044CF0934}"/>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93288DF-228F-4776-803C-0CA960FEECEC}"/>
              </a:ext>
            </a:extLst>
          </p:cNvPr>
          <p:cNvSpPr>
            <a:spLocks noGrp="1"/>
          </p:cNvSpPr>
          <p:nvPr>
            <p:ph type="dt" sz="half" idx="10"/>
          </p:nvPr>
        </p:nvSpPr>
        <p:spPr/>
        <p:txBody>
          <a:bodyPr/>
          <a:lstStyle/>
          <a:p>
            <a:fld id="{54CC67D3-CA19-4EA8-87E3-5AD766FE0E5F}" type="datetimeFigureOut">
              <a:rPr lang="en-US" smtClean="0"/>
              <a:t>11/8/2020</a:t>
            </a:fld>
            <a:endParaRPr lang="en-US"/>
          </a:p>
        </p:txBody>
      </p:sp>
      <p:sp>
        <p:nvSpPr>
          <p:cNvPr id="5" name="Footer Placeholder 4">
            <a:extLst>
              <a:ext uri="{FF2B5EF4-FFF2-40B4-BE49-F238E27FC236}">
                <a16:creationId xmlns:a16="http://schemas.microsoft.com/office/drawing/2014/main" id="{7FC6CED8-F228-4594-B27E-FA47DC3824D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0478967-7388-4E04-A39B-E59C36901A33}"/>
              </a:ext>
            </a:extLst>
          </p:cNvPr>
          <p:cNvSpPr>
            <a:spLocks noGrp="1"/>
          </p:cNvSpPr>
          <p:nvPr>
            <p:ph type="sldNum" sz="quarter" idx="12"/>
          </p:nvPr>
        </p:nvSpPr>
        <p:spPr/>
        <p:txBody>
          <a:bodyPr/>
          <a:lstStyle/>
          <a:p>
            <a:fld id="{B9FD658B-8E2E-4AA7-A13D-B1599041EAFA}" type="slidenum">
              <a:rPr lang="en-US" smtClean="0"/>
              <a:t>‹#›</a:t>
            </a:fld>
            <a:endParaRPr lang="en-US"/>
          </a:p>
        </p:txBody>
      </p:sp>
    </p:spTree>
    <p:extLst>
      <p:ext uri="{BB962C8B-B14F-4D97-AF65-F5344CB8AC3E}">
        <p14:creationId xmlns:p14="http://schemas.microsoft.com/office/powerpoint/2010/main" val="17712579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EF6D6D5-205D-48D5-9CEA-871D3AF97964}"/>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89B86C84-8260-4DB0-A728-0AB216D715C6}"/>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F6F91F1-29A6-4494-A141-8646C10683DE}"/>
              </a:ext>
            </a:extLst>
          </p:cNvPr>
          <p:cNvSpPr>
            <a:spLocks noGrp="1"/>
          </p:cNvSpPr>
          <p:nvPr>
            <p:ph type="dt" sz="half" idx="10"/>
          </p:nvPr>
        </p:nvSpPr>
        <p:spPr/>
        <p:txBody>
          <a:bodyPr/>
          <a:lstStyle/>
          <a:p>
            <a:fld id="{54CC67D3-CA19-4EA8-87E3-5AD766FE0E5F}" type="datetimeFigureOut">
              <a:rPr lang="en-US" smtClean="0"/>
              <a:t>11/8/2020</a:t>
            </a:fld>
            <a:endParaRPr lang="en-US"/>
          </a:p>
        </p:txBody>
      </p:sp>
      <p:sp>
        <p:nvSpPr>
          <p:cNvPr id="5" name="Footer Placeholder 4">
            <a:extLst>
              <a:ext uri="{FF2B5EF4-FFF2-40B4-BE49-F238E27FC236}">
                <a16:creationId xmlns:a16="http://schemas.microsoft.com/office/drawing/2014/main" id="{CCCF09FC-37F7-4FBF-86D6-A14BBDCA9A1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6B31939-5EBA-405F-89CF-70AA3F7B037A}"/>
              </a:ext>
            </a:extLst>
          </p:cNvPr>
          <p:cNvSpPr>
            <a:spLocks noGrp="1"/>
          </p:cNvSpPr>
          <p:nvPr>
            <p:ph type="sldNum" sz="quarter" idx="12"/>
          </p:nvPr>
        </p:nvSpPr>
        <p:spPr/>
        <p:txBody>
          <a:bodyPr/>
          <a:lstStyle/>
          <a:p>
            <a:fld id="{B9FD658B-8E2E-4AA7-A13D-B1599041EAFA}" type="slidenum">
              <a:rPr lang="en-US" smtClean="0"/>
              <a:t>‹#›</a:t>
            </a:fld>
            <a:endParaRPr lang="en-US"/>
          </a:p>
        </p:txBody>
      </p:sp>
    </p:spTree>
    <p:extLst>
      <p:ext uri="{BB962C8B-B14F-4D97-AF65-F5344CB8AC3E}">
        <p14:creationId xmlns:p14="http://schemas.microsoft.com/office/powerpoint/2010/main" val="12714001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33D645-F267-468D-B9EC-55331672A97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DD91C73-223B-402C-B91E-75D803F9FC3C}"/>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5E430A6-026D-4971-A278-C7ACDF80E57B}"/>
              </a:ext>
            </a:extLst>
          </p:cNvPr>
          <p:cNvSpPr>
            <a:spLocks noGrp="1"/>
          </p:cNvSpPr>
          <p:nvPr>
            <p:ph type="dt" sz="half" idx="10"/>
          </p:nvPr>
        </p:nvSpPr>
        <p:spPr/>
        <p:txBody>
          <a:bodyPr/>
          <a:lstStyle/>
          <a:p>
            <a:fld id="{54CC67D3-CA19-4EA8-87E3-5AD766FE0E5F}" type="datetimeFigureOut">
              <a:rPr lang="en-US" smtClean="0"/>
              <a:t>11/8/2020</a:t>
            </a:fld>
            <a:endParaRPr lang="en-US"/>
          </a:p>
        </p:txBody>
      </p:sp>
      <p:sp>
        <p:nvSpPr>
          <p:cNvPr id="5" name="Footer Placeholder 4">
            <a:extLst>
              <a:ext uri="{FF2B5EF4-FFF2-40B4-BE49-F238E27FC236}">
                <a16:creationId xmlns:a16="http://schemas.microsoft.com/office/drawing/2014/main" id="{9089289F-CB17-4939-B153-C7499D32D5A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D73A98D-B569-4CED-8F8E-72957E48EA52}"/>
              </a:ext>
            </a:extLst>
          </p:cNvPr>
          <p:cNvSpPr>
            <a:spLocks noGrp="1"/>
          </p:cNvSpPr>
          <p:nvPr>
            <p:ph type="sldNum" sz="quarter" idx="12"/>
          </p:nvPr>
        </p:nvSpPr>
        <p:spPr/>
        <p:txBody>
          <a:bodyPr/>
          <a:lstStyle/>
          <a:p>
            <a:fld id="{B9FD658B-8E2E-4AA7-A13D-B1599041EAFA}" type="slidenum">
              <a:rPr lang="en-US" smtClean="0"/>
              <a:t>‹#›</a:t>
            </a:fld>
            <a:endParaRPr lang="en-US"/>
          </a:p>
        </p:txBody>
      </p:sp>
    </p:spTree>
    <p:extLst>
      <p:ext uri="{BB962C8B-B14F-4D97-AF65-F5344CB8AC3E}">
        <p14:creationId xmlns:p14="http://schemas.microsoft.com/office/powerpoint/2010/main" val="40786400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CD70E7-BF93-4522-B31F-9CB87A6165BB}"/>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65A4D197-C503-47AC-93B3-3D4AEDED019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41BFF038-DB20-450A-8299-8FBC534AA9F6}"/>
              </a:ext>
            </a:extLst>
          </p:cNvPr>
          <p:cNvSpPr>
            <a:spLocks noGrp="1"/>
          </p:cNvSpPr>
          <p:nvPr>
            <p:ph type="dt" sz="half" idx="10"/>
          </p:nvPr>
        </p:nvSpPr>
        <p:spPr/>
        <p:txBody>
          <a:bodyPr/>
          <a:lstStyle/>
          <a:p>
            <a:fld id="{54CC67D3-CA19-4EA8-87E3-5AD766FE0E5F}" type="datetimeFigureOut">
              <a:rPr lang="en-US" smtClean="0"/>
              <a:t>11/8/2020</a:t>
            </a:fld>
            <a:endParaRPr lang="en-US"/>
          </a:p>
        </p:txBody>
      </p:sp>
      <p:sp>
        <p:nvSpPr>
          <p:cNvPr id="5" name="Footer Placeholder 4">
            <a:extLst>
              <a:ext uri="{FF2B5EF4-FFF2-40B4-BE49-F238E27FC236}">
                <a16:creationId xmlns:a16="http://schemas.microsoft.com/office/drawing/2014/main" id="{2402D860-C200-4D34-8E7A-F451B2119A1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AB89FFD-4F5B-40AF-8417-C8011AB95DFF}"/>
              </a:ext>
            </a:extLst>
          </p:cNvPr>
          <p:cNvSpPr>
            <a:spLocks noGrp="1"/>
          </p:cNvSpPr>
          <p:nvPr>
            <p:ph type="sldNum" sz="quarter" idx="12"/>
          </p:nvPr>
        </p:nvSpPr>
        <p:spPr/>
        <p:txBody>
          <a:bodyPr/>
          <a:lstStyle/>
          <a:p>
            <a:fld id="{B9FD658B-8E2E-4AA7-A13D-B1599041EAFA}" type="slidenum">
              <a:rPr lang="en-US" smtClean="0"/>
              <a:t>‹#›</a:t>
            </a:fld>
            <a:endParaRPr lang="en-US"/>
          </a:p>
        </p:txBody>
      </p:sp>
    </p:spTree>
    <p:extLst>
      <p:ext uri="{BB962C8B-B14F-4D97-AF65-F5344CB8AC3E}">
        <p14:creationId xmlns:p14="http://schemas.microsoft.com/office/powerpoint/2010/main" val="282298275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8233E1-AAE0-41FB-A4FC-B7EFCADEC81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FB9016C-0EFA-4510-B9F5-02059B60CA58}"/>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4E586041-F351-485C-9E1D-0EFF34A0D803}"/>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6FF347A7-3BD0-4F40-8080-E68C024715EA}"/>
              </a:ext>
            </a:extLst>
          </p:cNvPr>
          <p:cNvSpPr>
            <a:spLocks noGrp="1"/>
          </p:cNvSpPr>
          <p:nvPr>
            <p:ph type="dt" sz="half" idx="10"/>
          </p:nvPr>
        </p:nvSpPr>
        <p:spPr/>
        <p:txBody>
          <a:bodyPr/>
          <a:lstStyle/>
          <a:p>
            <a:fld id="{54CC67D3-CA19-4EA8-87E3-5AD766FE0E5F}" type="datetimeFigureOut">
              <a:rPr lang="en-US" smtClean="0"/>
              <a:t>11/8/2020</a:t>
            </a:fld>
            <a:endParaRPr lang="en-US"/>
          </a:p>
        </p:txBody>
      </p:sp>
      <p:sp>
        <p:nvSpPr>
          <p:cNvPr id="6" name="Footer Placeholder 5">
            <a:extLst>
              <a:ext uri="{FF2B5EF4-FFF2-40B4-BE49-F238E27FC236}">
                <a16:creationId xmlns:a16="http://schemas.microsoft.com/office/drawing/2014/main" id="{D7D01C23-5297-4D94-9789-334B9D3DD88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7786B54-CE2A-4223-A8A2-B13384B65477}"/>
              </a:ext>
            </a:extLst>
          </p:cNvPr>
          <p:cNvSpPr>
            <a:spLocks noGrp="1"/>
          </p:cNvSpPr>
          <p:nvPr>
            <p:ph type="sldNum" sz="quarter" idx="12"/>
          </p:nvPr>
        </p:nvSpPr>
        <p:spPr/>
        <p:txBody>
          <a:bodyPr/>
          <a:lstStyle/>
          <a:p>
            <a:fld id="{B9FD658B-8E2E-4AA7-A13D-B1599041EAFA}" type="slidenum">
              <a:rPr lang="en-US" smtClean="0"/>
              <a:t>‹#›</a:t>
            </a:fld>
            <a:endParaRPr lang="en-US"/>
          </a:p>
        </p:txBody>
      </p:sp>
    </p:spTree>
    <p:extLst>
      <p:ext uri="{BB962C8B-B14F-4D97-AF65-F5344CB8AC3E}">
        <p14:creationId xmlns:p14="http://schemas.microsoft.com/office/powerpoint/2010/main" val="106486753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95442B-038E-4432-9F10-04583725C0BF}"/>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4EC8D2AE-00F4-4C6E-8F2D-E7BF0DAC2F8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A2EAECCC-8503-45A7-9302-9F107C34FDDB}"/>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0AB15344-18DF-4199-95EB-B38140890BD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22AECE7F-EC26-4F45-B71C-8C7D05C2A8CE}"/>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43A2FE6E-1700-424A-AA85-A8AC26D51401}"/>
              </a:ext>
            </a:extLst>
          </p:cNvPr>
          <p:cNvSpPr>
            <a:spLocks noGrp="1"/>
          </p:cNvSpPr>
          <p:nvPr>
            <p:ph type="dt" sz="half" idx="10"/>
          </p:nvPr>
        </p:nvSpPr>
        <p:spPr/>
        <p:txBody>
          <a:bodyPr/>
          <a:lstStyle/>
          <a:p>
            <a:fld id="{54CC67D3-CA19-4EA8-87E3-5AD766FE0E5F}" type="datetimeFigureOut">
              <a:rPr lang="en-US" smtClean="0"/>
              <a:t>11/8/2020</a:t>
            </a:fld>
            <a:endParaRPr lang="en-US"/>
          </a:p>
        </p:txBody>
      </p:sp>
      <p:sp>
        <p:nvSpPr>
          <p:cNvPr id="8" name="Footer Placeholder 7">
            <a:extLst>
              <a:ext uri="{FF2B5EF4-FFF2-40B4-BE49-F238E27FC236}">
                <a16:creationId xmlns:a16="http://schemas.microsoft.com/office/drawing/2014/main" id="{35EBDEAE-1B51-4596-BCD4-F95EEC5BD783}"/>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5DDD430B-8D28-48A6-8824-64F75ECFCB3B}"/>
              </a:ext>
            </a:extLst>
          </p:cNvPr>
          <p:cNvSpPr>
            <a:spLocks noGrp="1"/>
          </p:cNvSpPr>
          <p:nvPr>
            <p:ph type="sldNum" sz="quarter" idx="12"/>
          </p:nvPr>
        </p:nvSpPr>
        <p:spPr/>
        <p:txBody>
          <a:bodyPr/>
          <a:lstStyle/>
          <a:p>
            <a:fld id="{B9FD658B-8E2E-4AA7-A13D-B1599041EAFA}" type="slidenum">
              <a:rPr lang="en-US" smtClean="0"/>
              <a:t>‹#›</a:t>
            </a:fld>
            <a:endParaRPr lang="en-US"/>
          </a:p>
        </p:txBody>
      </p:sp>
    </p:spTree>
    <p:extLst>
      <p:ext uri="{BB962C8B-B14F-4D97-AF65-F5344CB8AC3E}">
        <p14:creationId xmlns:p14="http://schemas.microsoft.com/office/powerpoint/2010/main" val="97085606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5D58D3-4D1F-448B-8275-03D4D84622EF}"/>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978E0596-F590-4D05-AF28-1927B589F687}"/>
              </a:ext>
            </a:extLst>
          </p:cNvPr>
          <p:cNvSpPr>
            <a:spLocks noGrp="1"/>
          </p:cNvSpPr>
          <p:nvPr>
            <p:ph type="dt" sz="half" idx="10"/>
          </p:nvPr>
        </p:nvSpPr>
        <p:spPr/>
        <p:txBody>
          <a:bodyPr/>
          <a:lstStyle/>
          <a:p>
            <a:fld id="{54CC67D3-CA19-4EA8-87E3-5AD766FE0E5F}" type="datetimeFigureOut">
              <a:rPr lang="en-US" smtClean="0"/>
              <a:t>11/8/2020</a:t>
            </a:fld>
            <a:endParaRPr lang="en-US"/>
          </a:p>
        </p:txBody>
      </p:sp>
      <p:sp>
        <p:nvSpPr>
          <p:cNvPr id="4" name="Footer Placeholder 3">
            <a:extLst>
              <a:ext uri="{FF2B5EF4-FFF2-40B4-BE49-F238E27FC236}">
                <a16:creationId xmlns:a16="http://schemas.microsoft.com/office/drawing/2014/main" id="{26F63F66-113D-4521-8E86-2E23BDB632D1}"/>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917ACF5E-8B9E-4387-914B-8FD51E026132}"/>
              </a:ext>
            </a:extLst>
          </p:cNvPr>
          <p:cNvSpPr>
            <a:spLocks noGrp="1"/>
          </p:cNvSpPr>
          <p:nvPr>
            <p:ph type="sldNum" sz="quarter" idx="12"/>
          </p:nvPr>
        </p:nvSpPr>
        <p:spPr/>
        <p:txBody>
          <a:bodyPr/>
          <a:lstStyle/>
          <a:p>
            <a:fld id="{B9FD658B-8E2E-4AA7-A13D-B1599041EAFA}" type="slidenum">
              <a:rPr lang="en-US" smtClean="0"/>
              <a:t>‹#›</a:t>
            </a:fld>
            <a:endParaRPr lang="en-US"/>
          </a:p>
        </p:txBody>
      </p:sp>
    </p:spTree>
    <p:extLst>
      <p:ext uri="{BB962C8B-B14F-4D97-AF65-F5344CB8AC3E}">
        <p14:creationId xmlns:p14="http://schemas.microsoft.com/office/powerpoint/2010/main" val="258916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E26F2BA-CB64-475E-B8C8-CFFBB3286FFD}"/>
              </a:ext>
            </a:extLst>
          </p:cNvPr>
          <p:cNvSpPr>
            <a:spLocks noGrp="1"/>
          </p:cNvSpPr>
          <p:nvPr>
            <p:ph type="dt" sz="half" idx="10"/>
          </p:nvPr>
        </p:nvSpPr>
        <p:spPr/>
        <p:txBody>
          <a:bodyPr/>
          <a:lstStyle/>
          <a:p>
            <a:fld id="{54CC67D3-CA19-4EA8-87E3-5AD766FE0E5F}" type="datetimeFigureOut">
              <a:rPr lang="en-US" smtClean="0"/>
              <a:t>11/8/2020</a:t>
            </a:fld>
            <a:endParaRPr lang="en-US"/>
          </a:p>
        </p:txBody>
      </p:sp>
      <p:sp>
        <p:nvSpPr>
          <p:cNvPr id="3" name="Footer Placeholder 2">
            <a:extLst>
              <a:ext uri="{FF2B5EF4-FFF2-40B4-BE49-F238E27FC236}">
                <a16:creationId xmlns:a16="http://schemas.microsoft.com/office/drawing/2014/main" id="{CFF0212D-CDC4-4F99-BEF7-227E3F515E80}"/>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0510F606-DEC8-4006-9131-B594BE262C44}"/>
              </a:ext>
            </a:extLst>
          </p:cNvPr>
          <p:cNvSpPr>
            <a:spLocks noGrp="1"/>
          </p:cNvSpPr>
          <p:nvPr>
            <p:ph type="sldNum" sz="quarter" idx="12"/>
          </p:nvPr>
        </p:nvSpPr>
        <p:spPr/>
        <p:txBody>
          <a:bodyPr/>
          <a:lstStyle/>
          <a:p>
            <a:fld id="{B9FD658B-8E2E-4AA7-A13D-B1599041EAFA}" type="slidenum">
              <a:rPr lang="en-US" smtClean="0"/>
              <a:t>‹#›</a:t>
            </a:fld>
            <a:endParaRPr lang="en-US"/>
          </a:p>
        </p:txBody>
      </p:sp>
    </p:spTree>
    <p:extLst>
      <p:ext uri="{BB962C8B-B14F-4D97-AF65-F5344CB8AC3E}">
        <p14:creationId xmlns:p14="http://schemas.microsoft.com/office/powerpoint/2010/main" val="33924391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76A6AC-D74E-463F-911D-9102CB27B44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E0C5EA88-8049-4C78-90E5-B92D071CDDB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9D66EC52-ADFF-4DCF-BE95-8E6F6F76C17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F575524-43BA-4558-905E-D446C516062E}"/>
              </a:ext>
            </a:extLst>
          </p:cNvPr>
          <p:cNvSpPr>
            <a:spLocks noGrp="1"/>
          </p:cNvSpPr>
          <p:nvPr>
            <p:ph type="dt" sz="half" idx="10"/>
          </p:nvPr>
        </p:nvSpPr>
        <p:spPr/>
        <p:txBody>
          <a:bodyPr/>
          <a:lstStyle/>
          <a:p>
            <a:fld id="{54CC67D3-CA19-4EA8-87E3-5AD766FE0E5F}" type="datetimeFigureOut">
              <a:rPr lang="en-US" smtClean="0"/>
              <a:t>11/8/2020</a:t>
            </a:fld>
            <a:endParaRPr lang="en-US"/>
          </a:p>
        </p:txBody>
      </p:sp>
      <p:sp>
        <p:nvSpPr>
          <p:cNvPr id="6" name="Footer Placeholder 5">
            <a:extLst>
              <a:ext uri="{FF2B5EF4-FFF2-40B4-BE49-F238E27FC236}">
                <a16:creationId xmlns:a16="http://schemas.microsoft.com/office/drawing/2014/main" id="{573784DA-4601-4CAF-9D04-152571A32FF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73B22DB-3ABF-4EDA-A199-4B2349DC51A5}"/>
              </a:ext>
            </a:extLst>
          </p:cNvPr>
          <p:cNvSpPr>
            <a:spLocks noGrp="1"/>
          </p:cNvSpPr>
          <p:nvPr>
            <p:ph type="sldNum" sz="quarter" idx="12"/>
          </p:nvPr>
        </p:nvSpPr>
        <p:spPr/>
        <p:txBody>
          <a:bodyPr/>
          <a:lstStyle/>
          <a:p>
            <a:fld id="{B9FD658B-8E2E-4AA7-A13D-B1599041EAFA}" type="slidenum">
              <a:rPr lang="en-US" smtClean="0"/>
              <a:t>‹#›</a:t>
            </a:fld>
            <a:endParaRPr lang="en-US"/>
          </a:p>
        </p:txBody>
      </p:sp>
    </p:spTree>
    <p:extLst>
      <p:ext uri="{BB962C8B-B14F-4D97-AF65-F5344CB8AC3E}">
        <p14:creationId xmlns:p14="http://schemas.microsoft.com/office/powerpoint/2010/main" val="369728697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FA331F-D34A-476E-AA4E-185DE0C4755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465F369C-CE89-4C02-B0F3-264F730CE01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C7577CDD-ECDE-4774-A0BC-C7A2F9B1E8F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A11810E-53C6-4AF3-AE3D-A8C267D991C9}"/>
              </a:ext>
            </a:extLst>
          </p:cNvPr>
          <p:cNvSpPr>
            <a:spLocks noGrp="1"/>
          </p:cNvSpPr>
          <p:nvPr>
            <p:ph type="dt" sz="half" idx="10"/>
          </p:nvPr>
        </p:nvSpPr>
        <p:spPr/>
        <p:txBody>
          <a:bodyPr/>
          <a:lstStyle/>
          <a:p>
            <a:fld id="{54CC67D3-CA19-4EA8-87E3-5AD766FE0E5F}" type="datetimeFigureOut">
              <a:rPr lang="en-US" smtClean="0"/>
              <a:t>11/8/2020</a:t>
            </a:fld>
            <a:endParaRPr lang="en-US"/>
          </a:p>
        </p:txBody>
      </p:sp>
      <p:sp>
        <p:nvSpPr>
          <p:cNvPr id="6" name="Footer Placeholder 5">
            <a:extLst>
              <a:ext uri="{FF2B5EF4-FFF2-40B4-BE49-F238E27FC236}">
                <a16:creationId xmlns:a16="http://schemas.microsoft.com/office/drawing/2014/main" id="{384F08DE-32DA-4B1C-B7A4-E8D87000BA1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35DDBC6-09E1-4207-8FA9-285B2D7F57EA}"/>
              </a:ext>
            </a:extLst>
          </p:cNvPr>
          <p:cNvSpPr>
            <a:spLocks noGrp="1"/>
          </p:cNvSpPr>
          <p:nvPr>
            <p:ph type="sldNum" sz="quarter" idx="12"/>
          </p:nvPr>
        </p:nvSpPr>
        <p:spPr/>
        <p:txBody>
          <a:bodyPr/>
          <a:lstStyle/>
          <a:p>
            <a:fld id="{B9FD658B-8E2E-4AA7-A13D-B1599041EAFA}" type="slidenum">
              <a:rPr lang="en-US" smtClean="0"/>
              <a:t>‹#›</a:t>
            </a:fld>
            <a:endParaRPr lang="en-US"/>
          </a:p>
        </p:txBody>
      </p:sp>
    </p:spTree>
    <p:extLst>
      <p:ext uri="{BB962C8B-B14F-4D97-AF65-F5344CB8AC3E}">
        <p14:creationId xmlns:p14="http://schemas.microsoft.com/office/powerpoint/2010/main" val="373847897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A54FE69-147D-4833-B0E8-3DF42F90ACB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BBAAF834-5C4D-4C9A-90D7-1F8269F7625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367B666-3AF7-4275-8169-B5F02A693AB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4CC67D3-CA19-4EA8-87E3-5AD766FE0E5F}" type="datetimeFigureOut">
              <a:rPr lang="en-US" smtClean="0"/>
              <a:t>11/8/2020</a:t>
            </a:fld>
            <a:endParaRPr lang="en-US"/>
          </a:p>
        </p:txBody>
      </p:sp>
      <p:sp>
        <p:nvSpPr>
          <p:cNvPr id="5" name="Footer Placeholder 4">
            <a:extLst>
              <a:ext uri="{FF2B5EF4-FFF2-40B4-BE49-F238E27FC236}">
                <a16:creationId xmlns:a16="http://schemas.microsoft.com/office/drawing/2014/main" id="{20D69C4E-D730-4835-AF5C-E8C62E9C4F4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3567D7A9-A6C3-474E-AF27-B8EB6D9EBD3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9FD658B-8E2E-4AA7-A13D-B1599041EAFA}" type="slidenum">
              <a:rPr lang="en-US" smtClean="0"/>
              <a:t>‹#›</a:t>
            </a:fld>
            <a:endParaRPr lang="en-US"/>
          </a:p>
        </p:txBody>
      </p:sp>
    </p:spTree>
    <p:extLst>
      <p:ext uri="{BB962C8B-B14F-4D97-AF65-F5344CB8AC3E}">
        <p14:creationId xmlns:p14="http://schemas.microsoft.com/office/powerpoint/2010/main" val="265776727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DD486014-C965-470A-98D0-BA403A997C7B}"/>
              </a:ext>
            </a:extLst>
          </p:cNvPr>
          <p:cNvSpPr txBox="1"/>
          <p:nvPr/>
        </p:nvSpPr>
        <p:spPr>
          <a:xfrm>
            <a:off x="503582" y="1113183"/>
            <a:ext cx="8666921" cy="1323439"/>
          </a:xfrm>
          <a:prstGeom prst="rect">
            <a:avLst/>
          </a:prstGeom>
          <a:noFill/>
        </p:spPr>
        <p:txBody>
          <a:bodyPr wrap="square" rtlCol="0">
            <a:spAutoFit/>
          </a:bodyPr>
          <a:lstStyle/>
          <a:p>
            <a:r>
              <a:rPr lang="en-US" sz="8000" dirty="0">
                <a:latin typeface="Bebas Neue" panose="020B0606020202050201" pitchFamily="34" charset="0"/>
              </a:rPr>
              <a:t>Concerning the Christ</a:t>
            </a:r>
          </a:p>
        </p:txBody>
      </p:sp>
      <p:sp>
        <p:nvSpPr>
          <p:cNvPr id="5" name="TextBox 4">
            <a:extLst>
              <a:ext uri="{FF2B5EF4-FFF2-40B4-BE49-F238E27FC236}">
                <a16:creationId xmlns:a16="http://schemas.microsoft.com/office/drawing/2014/main" id="{7DA42D45-D987-4B7B-B8AD-6F4B1874F71F}"/>
              </a:ext>
            </a:extLst>
          </p:cNvPr>
          <p:cNvSpPr txBox="1"/>
          <p:nvPr/>
        </p:nvSpPr>
        <p:spPr>
          <a:xfrm>
            <a:off x="0" y="2105561"/>
            <a:ext cx="11966712" cy="1323439"/>
          </a:xfrm>
          <a:prstGeom prst="rect">
            <a:avLst/>
          </a:prstGeom>
          <a:noFill/>
        </p:spPr>
        <p:txBody>
          <a:bodyPr wrap="square" rtlCol="0">
            <a:spAutoFit/>
          </a:bodyPr>
          <a:lstStyle/>
          <a:p>
            <a:pPr algn="r"/>
            <a:r>
              <a:rPr lang="en-US" sz="4000" dirty="0"/>
              <a:t>A look at the things regarding </a:t>
            </a:r>
          </a:p>
          <a:p>
            <a:pPr algn="r"/>
            <a:r>
              <a:rPr lang="en-US" sz="4000" dirty="0"/>
              <a:t>			Jesus in the Old Testament</a:t>
            </a:r>
          </a:p>
        </p:txBody>
      </p:sp>
      <p:sp>
        <p:nvSpPr>
          <p:cNvPr id="6" name="TextBox 5">
            <a:extLst>
              <a:ext uri="{FF2B5EF4-FFF2-40B4-BE49-F238E27FC236}">
                <a16:creationId xmlns:a16="http://schemas.microsoft.com/office/drawing/2014/main" id="{7BA26975-90B3-48AD-9E34-4DF34513F02E}"/>
              </a:ext>
            </a:extLst>
          </p:cNvPr>
          <p:cNvSpPr txBox="1"/>
          <p:nvPr/>
        </p:nvSpPr>
        <p:spPr>
          <a:xfrm>
            <a:off x="152400" y="5744817"/>
            <a:ext cx="7480853" cy="1015663"/>
          </a:xfrm>
          <a:prstGeom prst="rect">
            <a:avLst/>
          </a:prstGeom>
          <a:noFill/>
        </p:spPr>
        <p:txBody>
          <a:bodyPr wrap="square" rtlCol="0">
            <a:spAutoFit/>
          </a:bodyPr>
          <a:lstStyle/>
          <a:p>
            <a:r>
              <a:rPr lang="en-US" sz="6000" dirty="0">
                <a:latin typeface="Bebas Neue" panose="020B0606020202050201" pitchFamily="34" charset="0"/>
              </a:rPr>
              <a:t>CTC: Minor Prophets</a:t>
            </a:r>
          </a:p>
        </p:txBody>
      </p:sp>
      <p:sp>
        <p:nvSpPr>
          <p:cNvPr id="3" name="Arrow: Pentagon 2">
            <a:extLst>
              <a:ext uri="{FF2B5EF4-FFF2-40B4-BE49-F238E27FC236}">
                <a16:creationId xmlns:a16="http://schemas.microsoft.com/office/drawing/2014/main" id="{13AFAFFE-2CD3-4359-B3DD-5B35517080A5}"/>
              </a:ext>
            </a:extLst>
          </p:cNvPr>
          <p:cNvSpPr/>
          <p:nvPr/>
        </p:nvSpPr>
        <p:spPr>
          <a:xfrm>
            <a:off x="0" y="5622234"/>
            <a:ext cx="10535477" cy="245165"/>
          </a:xfrm>
          <a:prstGeom prst="homePlate">
            <a:avLst/>
          </a:prstGeom>
          <a:ln>
            <a:noFill/>
          </a:ln>
          <a:effectLst>
            <a:outerShdw blurRad="57785" dist="33020" dir="3180000" algn="ctr">
              <a:srgbClr val="000000">
                <a:alpha val="30000"/>
              </a:srgbClr>
            </a:outerShdw>
          </a:effectLst>
          <a:scene3d>
            <a:camera prst="orthographicFront">
              <a:rot lat="0" lon="0" rev="0"/>
            </a:camera>
            <a:lightRig rig="brightRoom" dir="t">
              <a:rot lat="0" lon="0" rev="600000"/>
            </a:lightRig>
          </a:scene3d>
          <a:sp3d prstMaterial="metal">
            <a:bevelT w="38100" h="57150" prst="angle"/>
          </a:sp3d>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63332356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Arrow: Pentagon 2">
            <a:extLst>
              <a:ext uri="{FF2B5EF4-FFF2-40B4-BE49-F238E27FC236}">
                <a16:creationId xmlns:a16="http://schemas.microsoft.com/office/drawing/2014/main" id="{13AFAFFE-2CD3-4359-B3DD-5B35517080A5}"/>
              </a:ext>
            </a:extLst>
          </p:cNvPr>
          <p:cNvSpPr/>
          <p:nvPr/>
        </p:nvSpPr>
        <p:spPr>
          <a:xfrm>
            <a:off x="0" y="5925521"/>
            <a:ext cx="10535477" cy="245165"/>
          </a:xfrm>
          <a:prstGeom prst="homePlate">
            <a:avLst/>
          </a:prstGeom>
          <a:ln>
            <a:noFill/>
          </a:ln>
          <a:effectLst>
            <a:outerShdw blurRad="57785" dist="33020" dir="3180000" algn="ctr">
              <a:srgbClr val="000000">
                <a:alpha val="30000"/>
              </a:srgbClr>
            </a:outerShdw>
          </a:effectLst>
          <a:scene3d>
            <a:camera prst="orthographicFront">
              <a:rot lat="0" lon="0" rev="0"/>
            </a:camera>
            <a:lightRig rig="brightRoom" dir="t">
              <a:rot lat="0" lon="0" rev="600000"/>
            </a:lightRig>
          </a:scene3d>
          <a:sp3d prstMaterial="metal">
            <a:bevelT w="38100" h="57150" prst="angle"/>
          </a:sp3d>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US"/>
          </a:p>
        </p:txBody>
      </p:sp>
      <p:sp>
        <p:nvSpPr>
          <p:cNvPr id="2" name="TextBox 1">
            <a:extLst>
              <a:ext uri="{FF2B5EF4-FFF2-40B4-BE49-F238E27FC236}">
                <a16:creationId xmlns:a16="http://schemas.microsoft.com/office/drawing/2014/main" id="{D4104915-1D99-45D3-9701-FC30F4F2A0B0}"/>
              </a:ext>
            </a:extLst>
          </p:cNvPr>
          <p:cNvSpPr txBox="1"/>
          <p:nvPr/>
        </p:nvSpPr>
        <p:spPr>
          <a:xfrm>
            <a:off x="407667" y="1511397"/>
            <a:ext cx="11376665" cy="1754326"/>
          </a:xfrm>
          <a:prstGeom prst="rect">
            <a:avLst/>
          </a:prstGeom>
          <a:noFill/>
        </p:spPr>
        <p:txBody>
          <a:bodyPr wrap="square" rtlCol="0">
            <a:spAutoFit/>
          </a:bodyPr>
          <a:lstStyle/>
          <a:p>
            <a:pPr marL="571500" indent="-571500">
              <a:buFont typeface="Arial" panose="020B0604020202020204" pitchFamily="34" charset="0"/>
              <a:buChar char="•"/>
            </a:pPr>
            <a:r>
              <a:rPr lang="en-US" sz="5400" dirty="0"/>
              <a:t>God brings encouragement</a:t>
            </a:r>
          </a:p>
          <a:p>
            <a:pPr marL="571500" indent="-571500">
              <a:buFont typeface="Arial" panose="020B0604020202020204" pitchFamily="34" charset="0"/>
              <a:buChar char="•"/>
            </a:pPr>
            <a:r>
              <a:rPr lang="en-US" sz="5400" dirty="0"/>
              <a:t>God promises to provide</a:t>
            </a:r>
          </a:p>
        </p:txBody>
      </p:sp>
      <p:sp>
        <p:nvSpPr>
          <p:cNvPr id="7" name="TextBox 6">
            <a:extLst>
              <a:ext uri="{FF2B5EF4-FFF2-40B4-BE49-F238E27FC236}">
                <a16:creationId xmlns:a16="http://schemas.microsoft.com/office/drawing/2014/main" id="{B6020065-02E5-4EB7-8226-A437D580F2D1}"/>
              </a:ext>
            </a:extLst>
          </p:cNvPr>
          <p:cNvSpPr txBox="1"/>
          <p:nvPr/>
        </p:nvSpPr>
        <p:spPr>
          <a:xfrm>
            <a:off x="159026" y="268679"/>
            <a:ext cx="10787269" cy="1200329"/>
          </a:xfrm>
          <a:prstGeom prst="rect">
            <a:avLst/>
          </a:prstGeom>
          <a:noFill/>
        </p:spPr>
        <p:txBody>
          <a:bodyPr wrap="square" rtlCol="0">
            <a:spAutoFit/>
          </a:bodyPr>
          <a:lstStyle/>
          <a:p>
            <a:r>
              <a:rPr lang="en-US" sz="7200" dirty="0">
                <a:latin typeface="Bebas Neue" panose="020B0606020202050201" pitchFamily="34" charset="0"/>
              </a:rPr>
              <a:t>Haggai – Message 2</a:t>
            </a:r>
          </a:p>
        </p:txBody>
      </p:sp>
      <p:sp>
        <p:nvSpPr>
          <p:cNvPr id="4" name="TextBox 3">
            <a:extLst>
              <a:ext uri="{FF2B5EF4-FFF2-40B4-BE49-F238E27FC236}">
                <a16:creationId xmlns:a16="http://schemas.microsoft.com/office/drawing/2014/main" id="{2FA3D035-32F0-4E02-90AD-AB36C4CD7AB1}"/>
              </a:ext>
            </a:extLst>
          </p:cNvPr>
          <p:cNvSpPr txBox="1"/>
          <p:nvPr/>
        </p:nvSpPr>
        <p:spPr>
          <a:xfrm>
            <a:off x="110580" y="6213075"/>
            <a:ext cx="9741929" cy="584775"/>
          </a:xfrm>
          <a:prstGeom prst="rect">
            <a:avLst/>
          </a:prstGeom>
          <a:noFill/>
        </p:spPr>
        <p:txBody>
          <a:bodyPr wrap="square" rtlCol="0">
            <a:spAutoFit/>
          </a:bodyPr>
          <a:lstStyle/>
          <a:p>
            <a:r>
              <a:rPr lang="en-US" sz="3200" dirty="0">
                <a:latin typeface="Bebas Neue" panose="020B0606020202050201" pitchFamily="34" charset="0"/>
              </a:rPr>
              <a:t>Whose house are you building?</a:t>
            </a:r>
          </a:p>
        </p:txBody>
      </p:sp>
    </p:spTree>
    <p:extLst>
      <p:ext uri="{BB962C8B-B14F-4D97-AF65-F5344CB8AC3E}">
        <p14:creationId xmlns:p14="http://schemas.microsoft.com/office/powerpoint/2010/main" val="26952291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Arrow: Pentagon 2">
            <a:extLst>
              <a:ext uri="{FF2B5EF4-FFF2-40B4-BE49-F238E27FC236}">
                <a16:creationId xmlns:a16="http://schemas.microsoft.com/office/drawing/2014/main" id="{13AFAFFE-2CD3-4359-B3DD-5B35517080A5}"/>
              </a:ext>
            </a:extLst>
          </p:cNvPr>
          <p:cNvSpPr/>
          <p:nvPr/>
        </p:nvSpPr>
        <p:spPr>
          <a:xfrm>
            <a:off x="0" y="5925521"/>
            <a:ext cx="10535477" cy="245165"/>
          </a:xfrm>
          <a:prstGeom prst="homePlate">
            <a:avLst/>
          </a:prstGeom>
          <a:ln>
            <a:noFill/>
          </a:ln>
          <a:effectLst>
            <a:outerShdw blurRad="57785" dist="33020" dir="3180000" algn="ctr">
              <a:srgbClr val="000000">
                <a:alpha val="30000"/>
              </a:srgbClr>
            </a:outerShdw>
          </a:effectLst>
          <a:scene3d>
            <a:camera prst="orthographicFront">
              <a:rot lat="0" lon="0" rev="0"/>
            </a:camera>
            <a:lightRig rig="brightRoom" dir="t">
              <a:rot lat="0" lon="0" rev="600000"/>
            </a:lightRig>
          </a:scene3d>
          <a:sp3d prstMaterial="metal">
            <a:bevelT w="38100" h="57150" prst="angle"/>
          </a:sp3d>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US"/>
          </a:p>
        </p:txBody>
      </p:sp>
      <p:sp>
        <p:nvSpPr>
          <p:cNvPr id="2" name="TextBox 1">
            <a:extLst>
              <a:ext uri="{FF2B5EF4-FFF2-40B4-BE49-F238E27FC236}">
                <a16:creationId xmlns:a16="http://schemas.microsoft.com/office/drawing/2014/main" id="{D4104915-1D99-45D3-9701-FC30F4F2A0B0}"/>
              </a:ext>
            </a:extLst>
          </p:cNvPr>
          <p:cNvSpPr txBox="1"/>
          <p:nvPr/>
        </p:nvSpPr>
        <p:spPr>
          <a:xfrm>
            <a:off x="407667" y="1511397"/>
            <a:ext cx="11376665" cy="2585323"/>
          </a:xfrm>
          <a:prstGeom prst="rect">
            <a:avLst/>
          </a:prstGeom>
          <a:noFill/>
        </p:spPr>
        <p:txBody>
          <a:bodyPr wrap="square" rtlCol="0">
            <a:spAutoFit/>
          </a:bodyPr>
          <a:lstStyle/>
          <a:p>
            <a:pPr marL="571500" indent="-571500">
              <a:buFont typeface="Arial" panose="020B0604020202020204" pitchFamily="34" charset="0"/>
              <a:buChar char="•"/>
            </a:pPr>
            <a:r>
              <a:rPr lang="en-US" sz="5400" dirty="0"/>
              <a:t>The cause of the people’s defilement</a:t>
            </a:r>
          </a:p>
          <a:p>
            <a:pPr marL="571500" indent="-571500">
              <a:buFont typeface="Arial" panose="020B0604020202020204" pitchFamily="34" charset="0"/>
              <a:buChar char="•"/>
            </a:pPr>
            <a:r>
              <a:rPr lang="en-US" sz="5400" dirty="0"/>
              <a:t>The results</a:t>
            </a:r>
          </a:p>
          <a:p>
            <a:pPr marL="571500" indent="-571500">
              <a:buFont typeface="Arial" panose="020B0604020202020204" pitchFamily="34" charset="0"/>
              <a:buChar char="•"/>
            </a:pPr>
            <a:r>
              <a:rPr lang="en-US" sz="5400" dirty="0"/>
              <a:t>God promises to bless the people</a:t>
            </a:r>
          </a:p>
        </p:txBody>
      </p:sp>
      <p:sp>
        <p:nvSpPr>
          <p:cNvPr id="7" name="TextBox 6">
            <a:extLst>
              <a:ext uri="{FF2B5EF4-FFF2-40B4-BE49-F238E27FC236}">
                <a16:creationId xmlns:a16="http://schemas.microsoft.com/office/drawing/2014/main" id="{B6020065-02E5-4EB7-8226-A437D580F2D1}"/>
              </a:ext>
            </a:extLst>
          </p:cNvPr>
          <p:cNvSpPr txBox="1"/>
          <p:nvPr/>
        </p:nvSpPr>
        <p:spPr>
          <a:xfrm>
            <a:off x="159026" y="268679"/>
            <a:ext cx="10787269" cy="1200329"/>
          </a:xfrm>
          <a:prstGeom prst="rect">
            <a:avLst/>
          </a:prstGeom>
          <a:noFill/>
        </p:spPr>
        <p:txBody>
          <a:bodyPr wrap="square" rtlCol="0">
            <a:spAutoFit/>
          </a:bodyPr>
          <a:lstStyle/>
          <a:p>
            <a:r>
              <a:rPr lang="en-US" sz="7200" dirty="0">
                <a:latin typeface="Bebas Neue" panose="020B0606020202050201" pitchFamily="34" charset="0"/>
              </a:rPr>
              <a:t>Haggai – Message 3</a:t>
            </a:r>
          </a:p>
        </p:txBody>
      </p:sp>
      <p:sp>
        <p:nvSpPr>
          <p:cNvPr id="4" name="TextBox 3">
            <a:extLst>
              <a:ext uri="{FF2B5EF4-FFF2-40B4-BE49-F238E27FC236}">
                <a16:creationId xmlns:a16="http://schemas.microsoft.com/office/drawing/2014/main" id="{2FA3D035-32F0-4E02-90AD-AB36C4CD7AB1}"/>
              </a:ext>
            </a:extLst>
          </p:cNvPr>
          <p:cNvSpPr txBox="1"/>
          <p:nvPr/>
        </p:nvSpPr>
        <p:spPr>
          <a:xfrm>
            <a:off x="110580" y="6213075"/>
            <a:ext cx="9741929" cy="584775"/>
          </a:xfrm>
          <a:prstGeom prst="rect">
            <a:avLst/>
          </a:prstGeom>
          <a:noFill/>
        </p:spPr>
        <p:txBody>
          <a:bodyPr wrap="square" rtlCol="0">
            <a:spAutoFit/>
          </a:bodyPr>
          <a:lstStyle/>
          <a:p>
            <a:r>
              <a:rPr lang="en-US" sz="3200" dirty="0">
                <a:latin typeface="Bebas Neue" panose="020B0606020202050201" pitchFamily="34" charset="0"/>
              </a:rPr>
              <a:t>Whose house are you building?</a:t>
            </a:r>
          </a:p>
        </p:txBody>
      </p:sp>
    </p:spTree>
    <p:extLst>
      <p:ext uri="{BB962C8B-B14F-4D97-AF65-F5344CB8AC3E}">
        <p14:creationId xmlns:p14="http://schemas.microsoft.com/office/powerpoint/2010/main" val="1130899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Arrow: Pentagon 2">
            <a:extLst>
              <a:ext uri="{FF2B5EF4-FFF2-40B4-BE49-F238E27FC236}">
                <a16:creationId xmlns:a16="http://schemas.microsoft.com/office/drawing/2014/main" id="{13AFAFFE-2CD3-4359-B3DD-5B35517080A5}"/>
              </a:ext>
            </a:extLst>
          </p:cNvPr>
          <p:cNvSpPr/>
          <p:nvPr/>
        </p:nvSpPr>
        <p:spPr>
          <a:xfrm>
            <a:off x="0" y="5925521"/>
            <a:ext cx="10535477" cy="245165"/>
          </a:xfrm>
          <a:prstGeom prst="homePlate">
            <a:avLst/>
          </a:prstGeom>
          <a:ln>
            <a:noFill/>
          </a:ln>
          <a:effectLst>
            <a:outerShdw blurRad="57785" dist="33020" dir="3180000" algn="ctr">
              <a:srgbClr val="000000">
                <a:alpha val="30000"/>
              </a:srgbClr>
            </a:outerShdw>
          </a:effectLst>
          <a:scene3d>
            <a:camera prst="orthographicFront">
              <a:rot lat="0" lon="0" rev="0"/>
            </a:camera>
            <a:lightRig rig="brightRoom" dir="t">
              <a:rot lat="0" lon="0" rev="600000"/>
            </a:lightRig>
          </a:scene3d>
          <a:sp3d prstMaterial="metal">
            <a:bevelT w="38100" h="57150" prst="angle"/>
          </a:sp3d>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US"/>
          </a:p>
        </p:txBody>
      </p:sp>
      <p:sp>
        <p:nvSpPr>
          <p:cNvPr id="2" name="TextBox 1">
            <a:extLst>
              <a:ext uri="{FF2B5EF4-FFF2-40B4-BE49-F238E27FC236}">
                <a16:creationId xmlns:a16="http://schemas.microsoft.com/office/drawing/2014/main" id="{D4104915-1D99-45D3-9701-FC30F4F2A0B0}"/>
              </a:ext>
            </a:extLst>
          </p:cNvPr>
          <p:cNvSpPr txBox="1"/>
          <p:nvPr/>
        </p:nvSpPr>
        <p:spPr>
          <a:xfrm>
            <a:off x="407667" y="1511397"/>
            <a:ext cx="11376665" cy="1754326"/>
          </a:xfrm>
          <a:prstGeom prst="rect">
            <a:avLst/>
          </a:prstGeom>
          <a:noFill/>
        </p:spPr>
        <p:txBody>
          <a:bodyPr wrap="square" rtlCol="0">
            <a:spAutoFit/>
          </a:bodyPr>
          <a:lstStyle/>
          <a:p>
            <a:pPr marL="571500" indent="-571500">
              <a:buFont typeface="Arial" panose="020B0604020202020204" pitchFamily="34" charset="0"/>
              <a:buChar char="•"/>
            </a:pPr>
            <a:r>
              <a:rPr lang="en-US" sz="5400" dirty="0"/>
              <a:t>God will overthrow the nations</a:t>
            </a:r>
          </a:p>
          <a:p>
            <a:pPr marL="571500" indent="-571500">
              <a:buFont typeface="Arial" panose="020B0604020202020204" pitchFamily="34" charset="0"/>
              <a:buChar char="•"/>
            </a:pPr>
            <a:r>
              <a:rPr lang="en-US" sz="5400" dirty="0"/>
              <a:t>God will place His ruler on the throne</a:t>
            </a:r>
          </a:p>
        </p:txBody>
      </p:sp>
      <p:sp>
        <p:nvSpPr>
          <p:cNvPr id="7" name="TextBox 6">
            <a:extLst>
              <a:ext uri="{FF2B5EF4-FFF2-40B4-BE49-F238E27FC236}">
                <a16:creationId xmlns:a16="http://schemas.microsoft.com/office/drawing/2014/main" id="{B6020065-02E5-4EB7-8226-A437D580F2D1}"/>
              </a:ext>
            </a:extLst>
          </p:cNvPr>
          <p:cNvSpPr txBox="1"/>
          <p:nvPr/>
        </p:nvSpPr>
        <p:spPr>
          <a:xfrm>
            <a:off x="159026" y="268679"/>
            <a:ext cx="10787269" cy="1200329"/>
          </a:xfrm>
          <a:prstGeom prst="rect">
            <a:avLst/>
          </a:prstGeom>
          <a:noFill/>
        </p:spPr>
        <p:txBody>
          <a:bodyPr wrap="square" rtlCol="0">
            <a:spAutoFit/>
          </a:bodyPr>
          <a:lstStyle/>
          <a:p>
            <a:r>
              <a:rPr lang="en-US" sz="7200" dirty="0">
                <a:latin typeface="Bebas Neue" panose="020B0606020202050201" pitchFamily="34" charset="0"/>
              </a:rPr>
              <a:t>Haggai – Message 4</a:t>
            </a:r>
          </a:p>
        </p:txBody>
      </p:sp>
      <p:sp>
        <p:nvSpPr>
          <p:cNvPr id="4" name="TextBox 3">
            <a:extLst>
              <a:ext uri="{FF2B5EF4-FFF2-40B4-BE49-F238E27FC236}">
                <a16:creationId xmlns:a16="http://schemas.microsoft.com/office/drawing/2014/main" id="{2FA3D035-32F0-4E02-90AD-AB36C4CD7AB1}"/>
              </a:ext>
            </a:extLst>
          </p:cNvPr>
          <p:cNvSpPr txBox="1"/>
          <p:nvPr/>
        </p:nvSpPr>
        <p:spPr>
          <a:xfrm>
            <a:off x="110580" y="6213075"/>
            <a:ext cx="9741929" cy="584775"/>
          </a:xfrm>
          <a:prstGeom prst="rect">
            <a:avLst/>
          </a:prstGeom>
          <a:noFill/>
        </p:spPr>
        <p:txBody>
          <a:bodyPr wrap="square" rtlCol="0">
            <a:spAutoFit/>
          </a:bodyPr>
          <a:lstStyle/>
          <a:p>
            <a:r>
              <a:rPr lang="en-US" sz="3200" dirty="0">
                <a:latin typeface="Bebas Neue" panose="020B0606020202050201" pitchFamily="34" charset="0"/>
              </a:rPr>
              <a:t>Whose house are you building?</a:t>
            </a:r>
          </a:p>
        </p:txBody>
      </p:sp>
    </p:spTree>
    <p:extLst>
      <p:ext uri="{BB962C8B-B14F-4D97-AF65-F5344CB8AC3E}">
        <p14:creationId xmlns:p14="http://schemas.microsoft.com/office/powerpoint/2010/main" val="19815049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Arrow: Pentagon 2">
            <a:extLst>
              <a:ext uri="{FF2B5EF4-FFF2-40B4-BE49-F238E27FC236}">
                <a16:creationId xmlns:a16="http://schemas.microsoft.com/office/drawing/2014/main" id="{13AFAFFE-2CD3-4359-B3DD-5B35517080A5}"/>
              </a:ext>
            </a:extLst>
          </p:cNvPr>
          <p:cNvSpPr/>
          <p:nvPr/>
        </p:nvSpPr>
        <p:spPr>
          <a:xfrm>
            <a:off x="0" y="5925521"/>
            <a:ext cx="10535477" cy="245165"/>
          </a:xfrm>
          <a:prstGeom prst="homePlate">
            <a:avLst/>
          </a:prstGeom>
          <a:ln>
            <a:noFill/>
          </a:ln>
          <a:effectLst>
            <a:outerShdw blurRad="57785" dist="33020" dir="3180000" algn="ctr">
              <a:srgbClr val="000000">
                <a:alpha val="30000"/>
              </a:srgbClr>
            </a:outerShdw>
          </a:effectLst>
          <a:scene3d>
            <a:camera prst="orthographicFront">
              <a:rot lat="0" lon="0" rev="0"/>
            </a:camera>
            <a:lightRig rig="brightRoom" dir="t">
              <a:rot lat="0" lon="0" rev="600000"/>
            </a:lightRig>
          </a:scene3d>
          <a:sp3d prstMaterial="metal">
            <a:bevelT w="38100" h="57150" prst="angle"/>
          </a:sp3d>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US"/>
          </a:p>
        </p:txBody>
      </p:sp>
      <p:sp>
        <p:nvSpPr>
          <p:cNvPr id="2" name="TextBox 1">
            <a:extLst>
              <a:ext uri="{FF2B5EF4-FFF2-40B4-BE49-F238E27FC236}">
                <a16:creationId xmlns:a16="http://schemas.microsoft.com/office/drawing/2014/main" id="{D4104915-1D99-45D3-9701-FC30F4F2A0B0}"/>
              </a:ext>
            </a:extLst>
          </p:cNvPr>
          <p:cNvSpPr txBox="1"/>
          <p:nvPr/>
        </p:nvSpPr>
        <p:spPr>
          <a:xfrm>
            <a:off x="407668" y="1511397"/>
            <a:ext cx="11376665" cy="2585323"/>
          </a:xfrm>
          <a:prstGeom prst="rect">
            <a:avLst/>
          </a:prstGeom>
          <a:noFill/>
        </p:spPr>
        <p:txBody>
          <a:bodyPr wrap="square" rtlCol="0">
            <a:spAutoFit/>
          </a:bodyPr>
          <a:lstStyle/>
          <a:p>
            <a:pPr marL="571500" indent="-571500">
              <a:buFont typeface="Arial" panose="020B0604020202020204" pitchFamily="34" charset="0"/>
              <a:buChar char="•"/>
            </a:pPr>
            <a:r>
              <a:rPr lang="en-US" sz="5400" dirty="0"/>
              <a:t>What was the significance of the temple?</a:t>
            </a:r>
          </a:p>
          <a:p>
            <a:pPr marL="571500" indent="-571500">
              <a:buFont typeface="Arial" panose="020B0604020202020204" pitchFamily="34" charset="0"/>
              <a:buChar char="•"/>
            </a:pPr>
            <a:r>
              <a:rPr lang="en-US" sz="5400" dirty="0"/>
              <a:t>Messianic fulfillment (Hebrews 10)</a:t>
            </a:r>
          </a:p>
        </p:txBody>
      </p:sp>
      <p:sp>
        <p:nvSpPr>
          <p:cNvPr id="7" name="TextBox 6">
            <a:extLst>
              <a:ext uri="{FF2B5EF4-FFF2-40B4-BE49-F238E27FC236}">
                <a16:creationId xmlns:a16="http://schemas.microsoft.com/office/drawing/2014/main" id="{B6020065-02E5-4EB7-8226-A437D580F2D1}"/>
              </a:ext>
            </a:extLst>
          </p:cNvPr>
          <p:cNvSpPr txBox="1"/>
          <p:nvPr/>
        </p:nvSpPr>
        <p:spPr>
          <a:xfrm>
            <a:off x="159026" y="268679"/>
            <a:ext cx="11625306" cy="1200329"/>
          </a:xfrm>
          <a:prstGeom prst="rect">
            <a:avLst/>
          </a:prstGeom>
          <a:noFill/>
        </p:spPr>
        <p:txBody>
          <a:bodyPr wrap="square" rtlCol="0">
            <a:spAutoFit/>
          </a:bodyPr>
          <a:lstStyle/>
          <a:p>
            <a:r>
              <a:rPr lang="en-US" sz="7200" dirty="0">
                <a:latin typeface="Bebas Neue" panose="020B0606020202050201" pitchFamily="34" charset="0"/>
              </a:rPr>
              <a:t>Haggai – Concerning the Christ</a:t>
            </a:r>
          </a:p>
        </p:txBody>
      </p:sp>
      <p:sp>
        <p:nvSpPr>
          <p:cNvPr id="4" name="TextBox 3">
            <a:extLst>
              <a:ext uri="{FF2B5EF4-FFF2-40B4-BE49-F238E27FC236}">
                <a16:creationId xmlns:a16="http://schemas.microsoft.com/office/drawing/2014/main" id="{2FA3D035-32F0-4E02-90AD-AB36C4CD7AB1}"/>
              </a:ext>
            </a:extLst>
          </p:cNvPr>
          <p:cNvSpPr txBox="1"/>
          <p:nvPr/>
        </p:nvSpPr>
        <p:spPr>
          <a:xfrm>
            <a:off x="110580" y="6213075"/>
            <a:ext cx="9741929" cy="584775"/>
          </a:xfrm>
          <a:prstGeom prst="rect">
            <a:avLst/>
          </a:prstGeom>
          <a:noFill/>
        </p:spPr>
        <p:txBody>
          <a:bodyPr wrap="square" rtlCol="0">
            <a:spAutoFit/>
          </a:bodyPr>
          <a:lstStyle/>
          <a:p>
            <a:r>
              <a:rPr lang="en-US" sz="3200" dirty="0">
                <a:latin typeface="Bebas Neue" panose="020B0606020202050201" pitchFamily="34" charset="0"/>
              </a:rPr>
              <a:t>Whose house are you building?</a:t>
            </a:r>
          </a:p>
        </p:txBody>
      </p:sp>
    </p:spTree>
    <p:extLst>
      <p:ext uri="{BB962C8B-B14F-4D97-AF65-F5344CB8AC3E}">
        <p14:creationId xmlns:p14="http://schemas.microsoft.com/office/powerpoint/2010/main" val="10590338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Arrow: Pentagon 2">
            <a:extLst>
              <a:ext uri="{FF2B5EF4-FFF2-40B4-BE49-F238E27FC236}">
                <a16:creationId xmlns:a16="http://schemas.microsoft.com/office/drawing/2014/main" id="{13AFAFFE-2CD3-4359-B3DD-5B35517080A5}"/>
              </a:ext>
            </a:extLst>
          </p:cNvPr>
          <p:cNvSpPr/>
          <p:nvPr/>
        </p:nvSpPr>
        <p:spPr>
          <a:xfrm>
            <a:off x="0" y="5925521"/>
            <a:ext cx="10535477" cy="245165"/>
          </a:xfrm>
          <a:prstGeom prst="homePlate">
            <a:avLst/>
          </a:prstGeom>
          <a:ln>
            <a:noFill/>
          </a:ln>
          <a:effectLst>
            <a:outerShdw blurRad="57785" dist="33020" dir="3180000" algn="ctr">
              <a:srgbClr val="000000">
                <a:alpha val="30000"/>
              </a:srgbClr>
            </a:outerShdw>
          </a:effectLst>
          <a:scene3d>
            <a:camera prst="orthographicFront">
              <a:rot lat="0" lon="0" rev="0"/>
            </a:camera>
            <a:lightRig rig="brightRoom" dir="t">
              <a:rot lat="0" lon="0" rev="600000"/>
            </a:lightRig>
          </a:scene3d>
          <a:sp3d prstMaterial="metal">
            <a:bevelT w="38100" h="57150" prst="angle"/>
          </a:sp3d>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US"/>
          </a:p>
        </p:txBody>
      </p:sp>
      <p:sp>
        <p:nvSpPr>
          <p:cNvPr id="2" name="TextBox 1">
            <a:extLst>
              <a:ext uri="{FF2B5EF4-FFF2-40B4-BE49-F238E27FC236}">
                <a16:creationId xmlns:a16="http://schemas.microsoft.com/office/drawing/2014/main" id="{D4104915-1D99-45D3-9701-FC30F4F2A0B0}"/>
              </a:ext>
            </a:extLst>
          </p:cNvPr>
          <p:cNvSpPr txBox="1"/>
          <p:nvPr/>
        </p:nvSpPr>
        <p:spPr>
          <a:xfrm>
            <a:off x="407667" y="1511397"/>
            <a:ext cx="11376665" cy="2585323"/>
          </a:xfrm>
          <a:prstGeom prst="rect">
            <a:avLst/>
          </a:prstGeom>
          <a:noFill/>
        </p:spPr>
        <p:txBody>
          <a:bodyPr wrap="square" rtlCol="0">
            <a:spAutoFit/>
          </a:bodyPr>
          <a:lstStyle/>
          <a:p>
            <a:pPr marL="571500" indent="-571500">
              <a:buFont typeface="Arial" panose="020B0604020202020204" pitchFamily="34" charset="0"/>
              <a:buChar char="•"/>
            </a:pPr>
            <a:r>
              <a:rPr lang="en-US" sz="5400" dirty="0"/>
              <a:t>God’s signet ring</a:t>
            </a:r>
          </a:p>
          <a:p>
            <a:pPr marL="1028700" lvl="1" indent="-571500">
              <a:buFont typeface="Arial" panose="020B0604020202020204" pitchFamily="34" charset="0"/>
              <a:buChar char="•"/>
            </a:pPr>
            <a:r>
              <a:rPr lang="en-US" sz="5400" dirty="0"/>
              <a:t>Who is Zerubbabel?</a:t>
            </a:r>
          </a:p>
          <a:p>
            <a:pPr marL="1028700" lvl="1" indent="-571500">
              <a:buFont typeface="Arial" panose="020B0604020202020204" pitchFamily="34" charset="0"/>
              <a:buChar char="•"/>
            </a:pPr>
            <a:r>
              <a:rPr lang="en-US" sz="5400" dirty="0"/>
              <a:t>Matthew 1:12</a:t>
            </a:r>
          </a:p>
        </p:txBody>
      </p:sp>
      <p:sp>
        <p:nvSpPr>
          <p:cNvPr id="7" name="TextBox 6">
            <a:extLst>
              <a:ext uri="{FF2B5EF4-FFF2-40B4-BE49-F238E27FC236}">
                <a16:creationId xmlns:a16="http://schemas.microsoft.com/office/drawing/2014/main" id="{B6020065-02E5-4EB7-8226-A437D580F2D1}"/>
              </a:ext>
            </a:extLst>
          </p:cNvPr>
          <p:cNvSpPr txBox="1"/>
          <p:nvPr/>
        </p:nvSpPr>
        <p:spPr>
          <a:xfrm>
            <a:off x="159026" y="268679"/>
            <a:ext cx="11625306" cy="1200329"/>
          </a:xfrm>
          <a:prstGeom prst="rect">
            <a:avLst/>
          </a:prstGeom>
          <a:noFill/>
        </p:spPr>
        <p:txBody>
          <a:bodyPr wrap="square" rtlCol="0">
            <a:spAutoFit/>
          </a:bodyPr>
          <a:lstStyle/>
          <a:p>
            <a:r>
              <a:rPr lang="en-US" sz="7200" dirty="0">
                <a:latin typeface="Bebas Neue" panose="020B0606020202050201" pitchFamily="34" charset="0"/>
              </a:rPr>
              <a:t>Haggai – Concerning the Christ</a:t>
            </a:r>
          </a:p>
        </p:txBody>
      </p:sp>
      <p:sp>
        <p:nvSpPr>
          <p:cNvPr id="4" name="TextBox 3">
            <a:extLst>
              <a:ext uri="{FF2B5EF4-FFF2-40B4-BE49-F238E27FC236}">
                <a16:creationId xmlns:a16="http://schemas.microsoft.com/office/drawing/2014/main" id="{2FA3D035-32F0-4E02-90AD-AB36C4CD7AB1}"/>
              </a:ext>
            </a:extLst>
          </p:cNvPr>
          <p:cNvSpPr txBox="1"/>
          <p:nvPr/>
        </p:nvSpPr>
        <p:spPr>
          <a:xfrm>
            <a:off x="110580" y="6213075"/>
            <a:ext cx="9741929" cy="584775"/>
          </a:xfrm>
          <a:prstGeom prst="rect">
            <a:avLst/>
          </a:prstGeom>
          <a:noFill/>
        </p:spPr>
        <p:txBody>
          <a:bodyPr wrap="square" rtlCol="0">
            <a:spAutoFit/>
          </a:bodyPr>
          <a:lstStyle/>
          <a:p>
            <a:r>
              <a:rPr lang="en-US" sz="3200" dirty="0">
                <a:latin typeface="Bebas Neue" panose="020B0606020202050201" pitchFamily="34" charset="0"/>
              </a:rPr>
              <a:t>Whose house are you building?</a:t>
            </a:r>
          </a:p>
        </p:txBody>
      </p:sp>
    </p:spTree>
    <p:extLst>
      <p:ext uri="{BB962C8B-B14F-4D97-AF65-F5344CB8AC3E}">
        <p14:creationId xmlns:p14="http://schemas.microsoft.com/office/powerpoint/2010/main" val="23834301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Arrow: Pentagon 2">
            <a:extLst>
              <a:ext uri="{FF2B5EF4-FFF2-40B4-BE49-F238E27FC236}">
                <a16:creationId xmlns:a16="http://schemas.microsoft.com/office/drawing/2014/main" id="{13AFAFFE-2CD3-4359-B3DD-5B35517080A5}"/>
              </a:ext>
            </a:extLst>
          </p:cNvPr>
          <p:cNvSpPr/>
          <p:nvPr/>
        </p:nvSpPr>
        <p:spPr>
          <a:xfrm>
            <a:off x="0" y="5925521"/>
            <a:ext cx="10535477" cy="245165"/>
          </a:xfrm>
          <a:prstGeom prst="homePlate">
            <a:avLst/>
          </a:prstGeom>
          <a:ln>
            <a:noFill/>
          </a:ln>
          <a:effectLst>
            <a:outerShdw blurRad="57785" dist="33020" dir="3180000" algn="ctr">
              <a:srgbClr val="000000">
                <a:alpha val="30000"/>
              </a:srgbClr>
            </a:outerShdw>
          </a:effectLst>
          <a:scene3d>
            <a:camera prst="orthographicFront">
              <a:rot lat="0" lon="0" rev="0"/>
            </a:camera>
            <a:lightRig rig="brightRoom" dir="t">
              <a:rot lat="0" lon="0" rev="600000"/>
            </a:lightRig>
          </a:scene3d>
          <a:sp3d prstMaterial="metal">
            <a:bevelT w="38100" h="57150" prst="angle"/>
          </a:sp3d>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US"/>
          </a:p>
        </p:txBody>
      </p:sp>
      <p:sp>
        <p:nvSpPr>
          <p:cNvPr id="2" name="TextBox 1">
            <a:extLst>
              <a:ext uri="{FF2B5EF4-FFF2-40B4-BE49-F238E27FC236}">
                <a16:creationId xmlns:a16="http://schemas.microsoft.com/office/drawing/2014/main" id="{D4104915-1D99-45D3-9701-FC30F4F2A0B0}"/>
              </a:ext>
            </a:extLst>
          </p:cNvPr>
          <p:cNvSpPr txBox="1"/>
          <p:nvPr/>
        </p:nvSpPr>
        <p:spPr>
          <a:xfrm>
            <a:off x="340617" y="1511397"/>
            <a:ext cx="11758529" cy="3939540"/>
          </a:xfrm>
          <a:prstGeom prst="rect">
            <a:avLst/>
          </a:prstGeom>
          <a:noFill/>
        </p:spPr>
        <p:txBody>
          <a:bodyPr wrap="square" rtlCol="0">
            <a:spAutoFit/>
          </a:bodyPr>
          <a:lstStyle/>
          <a:p>
            <a:pPr marL="571500" indent="-571500">
              <a:buFont typeface="Arial" panose="020B0604020202020204" pitchFamily="34" charset="0"/>
              <a:buChar char="•"/>
            </a:pPr>
            <a:r>
              <a:rPr lang="en-US" sz="5000" dirty="0"/>
              <a:t>Awe at God’s prophetic fulfillment</a:t>
            </a:r>
          </a:p>
          <a:p>
            <a:pPr marL="571500" indent="-571500">
              <a:buFont typeface="Arial" panose="020B0604020202020204" pitchFamily="34" charset="0"/>
              <a:buChar char="•"/>
            </a:pPr>
            <a:r>
              <a:rPr lang="en-US" sz="5000" dirty="0"/>
              <a:t>Trust in God’s sovereignty and provision</a:t>
            </a:r>
          </a:p>
          <a:p>
            <a:pPr marL="571500" indent="-571500">
              <a:buFont typeface="Arial" panose="020B0604020202020204" pitchFamily="34" charset="0"/>
              <a:buChar char="•"/>
            </a:pPr>
            <a:r>
              <a:rPr lang="en-US" sz="5000" dirty="0"/>
              <a:t>Whose house are we building?</a:t>
            </a:r>
          </a:p>
          <a:p>
            <a:pPr marL="1028700" lvl="1" indent="-571500">
              <a:buFont typeface="Arial" panose="020B0604020202020204" pitchFamily="34" charset="0"/>
              <a:buChar char="•"/>
            </a:pPr>
            <a:r>
              <a:rPr lang="en-US" sz="5000" dirty="0"/>
              <a:t>The issue is the heart which is shown by our priorities</a:t>
            </a:r>
          </a:p>
        </p:txBody>
      </p:sp>
      <p:sp>
        <p:nvSpPr>
          <p:cNvPr id="7" name="TextBox 6">
            <a:extLst>
              <a:ext uri="{FF2B5EF4-FFF2-40B4-BE49-F238E27FC236}">
                <a16:creationId xmlns:a16="http://schemas.microsoft.com/office/drawing/2014/main" id="{B6020065-02E5-4EB7-8226-A437D580F2D1}"/>
              </a:ext>
            </a:extLst>
          </p:cNvPr>
          <p:cNvSpPr txBox="1"/>
          <p:nvPr/>
        </p:nvSpPr>
        <p:spPr>
          <a:xfrm>
            <a:off x="159026" y="268679"/>
            <a:ext cx="11625306" cy="1200329"/>
          </a:xfrm>
          <a:prstGeom prst="rect">
            <a:avLst/>
          </a:prstGeom>
          <a:noFill/>
        </p:spPr>
        <p:txBody>
          <a:bodyPr wrap="square" rtlCol="0">
            <a:spAutoFit/>
          </a:bodyPr>
          <a:lstStyle/>
          <a:p>
            <a:r>
              <a:rPr lang="en-US" sz="7200" dirty="0">
                <a:latin typeface="Bebas Neue" panose="020B0606020202050201" pitchFamily="34" charset="0"/>
              </a:rPr>
              <a:t>Haggai – Application for Today</a:t>
            </a:r>
          </a:p>
        </p:txBody>
      </p:sp>
      <p:sp>
        <p:nvSpPr>
          <p:cNvPr id="4" name="TextBox 3">
            <a:extLst>
              <a:ext uri="{FF2B5EF4-FFF2-40B4-BE49-F238E27FC236}">
                <a16:creationId xmlns:a16="http://schemas.microsoft.com/office/drawing/2014/main" id="{2FA3D035-32F0-4E02-90AD-AB36C4CD7AB1}"/>
              </a:ext>
            </a:extLst>
          </p:cNvPr>
          <p:cNvSpPr txBox="1"/>
          <p:nvPr/>
        </p:nvSpPr>
        <p:spPr>
          <a:xfrm>
            <a:off x="110580" y="6213075"/>
            <a:ext cx="9741929" cy="584775"/>
          </a:xfrm>
          <a:prstGeom prst="rect">
            <a:avLst/>
          </a:prstGeom>
          <a:noFill/>
        </p:spPr>
        <p:txBody>
          <a:bodyPr wrap="square" rtlCol="0">
            <a:spAutoFit/>
          </a:bodyPr>
          <a:lstStyle/>
          <a:p>
            <a:r>
              <a:rPr lang="en-US" sz="3200" dirty="0">
                <a:latin typeface="Bebas Neue" panose="020B0606020202050201" pitchFamily="34" charset="0"/>
              </a:rPr>
              <a:t>Whose house are you building?</a:t>
            </a:r>
          </a:p>
        </p:txBody>
      </p:sp>
    </p:spTree>
    <p:extLst>
      <p:ext uri="{BB962C8B-B14F-4D97-AF65-F5344CB8AC3E}">
        <p14:creationId xmlns:p14="http://schemas.microsoft.com/office/powerpoint/2010/main" val="3608997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757EA9A5-69F3-4459-BCF7-85AD360D6247}"/>
              </a:ext>
            </a:extLst>
          </p:cNvPr>
          <p:cNvSpPr/>
          <p:nvPr/>
        </p:nvSpPr>
        <p:spPr>
          <a:xfrm>
            <a:off x="450574" y="1118505"/>
            <a:ext cx="11237843" cy="4401205"/>
          </a:xfrm>
          <a:prstGeom prst="rect">
            <a:avLst/>
          </a:prstGeom>
        </p:spPr>
        <p:txBody>
          <a:bodyPr wrap="square">
            <a:spAutoFit/>
          </a:bodyPr>
          <a:lstStyle/>
          <a:p>
            <a:r>
              <a:rPr lang="en-US" sz="4000" dirty="0"/>
              <a:t>25 And He said to them, “O foolish men and slow of heart to believe in all that the prophets have spoken! 26 Was it not necessary for the Christ to suffer these things and to enter into His glory?” 27 Then beginning with </a:t>
            </a:r>
            <a:r>
              <a:rPr lang="en-US" sz="4000" b="1" dirty="0"/>
              <a:t>Moses</a:t>
            </a:r>
            <a:r>
              <a:rPr lang="en-US" sz="4000" dirty="0"/>
              <a:t> and with </a:t>
            </a:r>
            <a:r>
              <a:rPr lang="en-US" sz="4000" b="1" dirty="0"/>
              <a:t>all the prophets</a:t>
            </a:r>
            <a:r>
              <a:rPr lang="en-US" sz="4000" dirty="0"/>
              <a:t>, He explained to them the things </a:t>
            </a:r>
            <a:r>
              <a:rPr lang="en-US" sz="4000" b="1" i="1" dirty="0"/>
              <a:t>concerning Himself </a:t>
            </a:r>
            <a:r>
              <a:rPr lang="en-US" sz="4000" dirty="0"/>
              <a:t>in </a:t>
            </a:r>
            <a:r>
              <a:rPr lang="en-US" sz="4000" u="sng" dirty="0"/>
              <a:t>all the Scriptures</a:t>
            </a:r>
            <a:r>
              <a:rPr lang="en-US" sz="4000" dirty="0"/>
              <a:t>.</a:t>
            </a:r>
          </a:p>
        </p:txBody>
      </p:sp>
      <p:sp>
        <p:nvSpPr>
          <p:cNvPr id="13" name="TextBox 12">
            <a:extLst>
              <a:ext uri="{FF2B5EF4-FFF2-40B4-BE49-F238E27FC236}">
                <a16:creationId xmlns:a16="http://schemas.microsoft.com/office/drawing/2014/main" id="{85E65EAF-8F51-474D-B30B-0E4CA01CC42D}"/>
              </a:ext>
            </a:extLst>
          </p:cNvPr>
          <p:cNvSpPr txBox="1"/>
          <p:nvPr/>
        </p:nvSpPr>
        <p:spPr>
          <a:xfrm>
            <a:off x="278296" y="53007"/>
            <a:ext cx="7129670" cy="1015663"/>
          </a:xfrm>
          <a:prstGeom prst="rect">
            <a:avLst/>
          </a:prstGeom>
          <a:noFill/>
        </p:spPr>
        <p:txBody>
          <a:bodyPr wrap="square" rtlCol="0">
            <a:spAutoFit/>
          </a:bodyPr>
          <a:lstStyle/>
          <a:p>
            <a:r>
              <a:rPr lang="en-US" sz="6000" dirty="0">
                <a:latin typeface="Bebas Neue" panose="020B0606020202050201" pitchFamily="34" charset="0"/>
              </a:rPr>
              <a:t>Luke 24:25-27</a:t>
            </a:r>
          </a:p>
        </p:txBody>
      </p:sp>
      <p:sp>
        <p:nvSpPr>
          <p:cNvPr id="2" name="TextBox 1">
            <a:extLst>
              <a:ext uri="{FF2B5EF4-FFF2-40B4-BE49-F238E27FC236}">
                <a16:creationId xmlns:a16="http://schemas.microsoft.com/office/drawing/2014/main" id="{8000F8CA-4AAC-48DC-8C27-87A238CAEE6B}"/>
              </a:ext>
            </a:extLst>
          </p:cNvPr>
          <p:cNvSpPr txBox="1"/>
          <p:nvPr/>
        </p:nvSpPr>
        <p:spPr>
          <a:xfrm>
            <a:off x="152400" y="5744817"/>
            <a:ext cx="7480853" cy="1015663"/>
          </a:xfrm>
          <a:prstGeom prst="rect">
            <a:avLst/>
          </a:prstGeom>
          <a:noFill/>
        </p:spPr>
        <p:txBody>
          <a:bodyPr wrap="square" rtlCol="0">
            <a:spAutoFit/>
          </a:bodyPr>
          <a:lstStyle/>
          <a:p>
            <a:r>
              <a:rPr lang="en-US" sz="6000" dirty="0">
                <a:latin typeface="Bebas Neue" panose="020B0606020202050201" pitchFamily="34" charset="0"/>
              </a:rPr>
              <a:t>CTC: Minor Prophets</a:t>
            </a:r>
          </a:p>
        </p:txBody>
      </p:sp>
      <p:sp>
        <p:nvSpPr>
          <p:cNvPr id="3" name="Arrow: Pentagon 2">
            <a:extLst>
              <a:ext uri="{FF2B5EF4-FFF2-40B4-BE49-F238E27FC236}">
                <a16:creationId xmlns:a16="http://schemas.microsoft.com/office/drawing/2014/main" id="{A5E53BE5-B2DF-41B8-8091-D8AF28C46AD4}"/>
              </a:ext>
            </a:extLst>
          </p:cNvPr>
          <p:cNvSpPr/>
          <p:nvPr/>
        </p:nvSpPr>
        <p:spPr>
          <a:xfrm>
            <a:off x="0" y="5622234"/>
            <a:ext cx="10535477" cy="245165"/>
          </a:xfrm>
          <a:prstGeom prst="homePlate">
            <a:avLst/>
          </a:prstGeom>
          <a:ln>
            <a:noFill/>
          </a:ln>
          <a:effectLst>
            <a:outerShdw blurRad="57785" dist="33020" dir="3180000" algn="ctr">
              <a:srgbClr val="000000">
                <a:alpha val="30000"/>
              </a:srgbClr>
            </a:outerShdw>
          </a:effectLst>
          <a:scene3d>
            <a:camera prst="orthographicFront">
              <a:rot lat="0" lon="0" rev="0"/>
            </a:camera>
            <a:lightRig rig="brightRoom" dir="t">
              <a:rot lat="0" lon="0" rev="600000"/>
            </a:lightRig>
          </a:scene3d>
          <a:sp3d prstMaterial="metal">
            <a:bevelT w="38100" h="57150" prst="angle"/>
          </a:sp3d>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12780722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DD486014-C965-470A-98D0-BA403A997C7B}"/>
              </a:ext>
            </a:extLst>
          </p:cNvPr>
          <p:cNvSpPr txBox="1"/>
          <p:nvPr/>
        </p:nvSpPr>
        <p:spPr>
          <a:xfrm>
            <a:off x="503583" y="1113183"/>
            <a:ext cx="10535476" cy="1015663"/>
          </a:xfrm>
          <a:prstGeom prst="rect">
            <a:avLst/>
          </a:prstGeom>
          <a:noFill/>
        </p:spPr>
        <p:txBody>
          <a:bodyPr wrap="square" rtlCol="0">
            <a:spAutoFit/>
          </a:bodyPr>
          <a:lstStyle/>
          <a:p>
            <a:r>
              <a:rPr lang="en-US" sz="6000" dirty="0">
                <a:latin typeface="Bebas Neue" panose="020B0606020202050201" pitchFamily="34" charset="0"/>
              </a:rPr>
              <a:t>Whose house are you building?</a:t>
            </a:r>
          </a:p>
        </p:txBody>
      </p:sp>
      <p:sp>
        <p:nvSpPr>
          <p:cNvPr id="5" name="TextBox 4">
            <a:extLst>
              <a:ext uri="{FF2B5EF4-FFF2-40B4-BE49-F238E27FC236}">
                <a16:creationId xmlns:a16="http://schemas.microsoft.com/office/drawing/2014/main" id="{7DA42D45-D987-4B7B-B8AD-6F4B1874F71F}"/>
              </a:ext>
            </a:extLst>
          </p:cNvPr>
          <p:cNvSpPr txBox="1"/>
          <p:nvPr/>
        </p:nvSpPr>
        <p:spPr>
          <a:xfrm>
            <a:off x="1497496" y="2082679"/>
            <a:ext cx="7248940" cy="769441"/>
          </a:xfrm>
          <a:prstGeom prst="rect">
            <a:avLst/>
          </a:prstGeom>
          <a:noFill/>
        </p:spPr>
        <p:txBody>
          <a:bodyPr wrap="square" rtlCol="0">
            <a:spAutoFit/>
          </a:bodyPr>
          <a:lstStyle/>
          <a:p>
            <a:r>
              <a:rPr lang="en-US" sz="4400" dirty="0"/>
              <a:t>Jesus in the book of Haggai</a:t>
            </a:r>
          </a:p>
        </p:txBody>
      </p:sp>
      <p:sp>
        <p:nvSpPr>
          <p:cNvPr id="2" name="TextBox 1">
            <a:extLst>
              <a:ext uri="{FF2B5EF4-FFF2-40B4-BE49-F238E27FC236}">
                <a16:creationId xmlns:a16="http://schemas.microsoft.com/office/drawing/2014/main" id="{05474F73-160F-42FE-804B-45A3C0AEC0D7}"/>
              </a:ext>
            </a:extLst>
          </p:cNvPr>
          <p:cNvSpPr txBox="1"/>
          <p:nvPr/>
        </p:nvSpPr>
        <p:spPr>
          <a:xfrm>
            <a:off x="152400" y="5744817"/>
            <a:ext cx="7480853" cy="1015663"/>
          </a:xfrm>
          <a:prstGeom prst="rect">
            <a:avLst/>
          </a:prstGeom>
          <a:noFill/>
        </p:spPr>
        <p:txBody>
          <a:bodyPr wrap="square" rtlCol="0">
            <a:spAutoFit/>
          </a:bodyPr>
          <a:lstStyle/>
          <a:p>
            <a:r>
              <a:rPr lang="en-US" sz="6000" dirty="0">
                <a:latin typeface="Bebas Neue" panose="020B0606020202050201" pitchFamily="34" charset="0"/>
              </a:rPr>
              <a:t>CTC: Minor Prophets</a:t>
            </a:r>
          </a:p>
        </p:txBody>
      </p:sp>
      <p:sp>
        <p:nvSpPr>
          <p:cNvPr id="9" name="Arrow: Pentagon 8">
            <a:extLst>
              <a:ext uri="{FF2B5EF4-FFF2-40B4-BE49-F238E27FC236}">
                <a16:creationId xmlns:a16="http://schemas.microsoft.com/office/drawing/2014/main" id="{8CC2F584-8664-44FC-BD1C-F78DF4178312}"/>
              </a:ext>
            </a:extLst>
          </p:cNvPr>
          <p:cNvSpPr/>
          <p:nvPr/>
        </p:nvSpPr>
        <p:spPr>
          <a:xfrm>
            <a:off x="0" y="5622234"/>
            <a:ext cx="10535477" cy="245165"/>
          </a:xfrm>
          <a:prstGeom prst="homePlate">
            <a:avLst/>
          </a:prstGeom>
          <a:ln>
            <a:noFill/>
          </a:ln>
          <a:effectLst>
            <a:outerShdw blurRad="57785" dist="33020" dir="3180000" algn="ctr">
              <a:srgbClr val="000000">
                <a:alpha val="30000"/>
              </a:srgbClr>
            </a:outerShdw>
          </a:effectLst>
          <a:scene3d>
            <a:camera prst="orthographicFront">
              <a:rot lat="0" lon="0" rev="0"/>
            </a:camera>
            <a:lightRig rig="brightRoom" dir="t">
              <a:rot lat="0" lon="0" rev="600000"/>
            </a:lightRig>
          </a:scene3d>
          <a:sp3d prstMaterial="metal">
            <a:bevelT w="38100" h="57150" prst="angle"/>
          </a:sp3d>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19162554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 name="Rectangle 49">
            <a:extLst>
              <a:ext uri="{FF2B5EF4-FFF2-40B4-BE49-F238E27FC236}">
                <a16:creationId xmlns:a16="http://schemas.microsoft.com/office/drawing/2014/main" id="{6C801AC1-8A87-4533-A35F-2F2974C4A781}"/>
              </a:ext>
            </a:extLst>
          </p:cNvPr>
          <p:cNvSpPr/>
          <p:nvPr/>
        </p:nvSpPr>
        <p:spPr>
          <a:xfrm>
            <a:off x="9464855" y="225800"/>
            <a:ext cx="1003971" cy="5826264"/>
          </a:xfrm>
          <a:prstGeom prst="rect">
            <a:avLst/>
          </a:prstGeom>
          <a:solidFill>
            <a:srgbClr val="C00000">
              <a:alpha val="44000"/>
            </a:srgbClr>
          </a:solidFill>
          <a:ln>
            <a:no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vert="vert270" rtlCol="0" anchor="t"/>
          <a:lstStyle/>
          <a:p>
            <a:pPr algn="ctr"/>
            <a:endParaRPr lang="en-US" sz="2000" dirty="0">
              <a:effectLst>
                <a:outerShdw blurRad="38100" dist="38100" dir="2700000" algn="tl">
                  <a:srgbClr val="000000">
                    <a:alpha val="43137"/>
                  </a:srgbClr>
                </a:outerShdw>
              </a:effectLst>
            </a:endParaRPr>
          </a:p>
          <a:p>
            <a:pPr algn="ctr"/>
            <a:r>
              <a:rPr lang="en-US" sz="4400" dirty="0">
                <a:effectLst>
                  <a:outerShdw blurRad="38100" dist="38100" dir="2700000" algn="tl">
                    <a:srgbClr val="000000">
                      <a:alpha val="43137"/>
                    </a:srgbClr>
                  </a:outerShdw>
                </a:effectLst>
              </a:rPr>
              <a:t>       Babylonian Captivity</a:t>
            </a:r>
          </a:p>
        </p:txBody>
      </p:sp>
      <p:sp>
        <p:nvSpPr>
          <p:cNvPr id="2" name="Title 1">
            <a:extLst>
              <a:ext uri="{FF2B5EF4-FFF2-40B4-BE49-F238E27FC236}">
                <a16:creationId xmlns:a16="http://schemas.microsoft.com/office/drawing/2014/main" id="{A5E701D1-82D1-4B39-9A85-5FE1E5F7D2D3}"/>
              </a:ext>
            </a:extLst>
          </p:cNvPr>
          <p:cNvSpPr>
            <a:spLocks noGrp="1"/>
          </p:cNvSpPr>
          <p:nvPr>
            <p:ph type="title"/>
          </p:nvPr>
        </p:nvSpPr>
        <p:spPr>
          <a:xfrm>
            <a:off x="838200" y="7316"/>
            <a:ext cx="10515600" cy="1325563"/>
          </a:xfrm>
          <a:noFill/>
          <a:effectLst>
            <a:softEdge rad="63500"/>
          </a:effectLst>
        </p:spPr>
        <p:txBody>
          <a:bodyPr vert="horz" lIns="121920" tIns="60960" rIns="121920" bIns="60960" rtlCol="0" anchor="ctr">
            <a:normAutofit/>
          </a:bodyPr>
          <a:lstStyle/>
          <a:p>
            <a:r>
              <a:rPr lang="en-US" sz="6400" dirty="0">
                <a:latin typeface="Bebas Neue" panose="020B0606020202050201" pitchFamily="34" charset="0"/>
              </a:rPr>
              <a:t>A </a:t>
            </a:r>
            <a:r>
              <a:rPr lang="en-US" sz="6400" strike="sngStrike" dirty="0">
                <a:latin typeface="Bebas Neue" panose="020B0606020202050201" pitchFamily="34" charset="0"/>
              </a:rPr>
              <a:t>Brief</a:t>
            </a:r>
            <a:r>
              <a:rPr lang="en-US" sz="6400" dirty="0">
                <a:latin typeface="Bebas Neue" panose="020B0606020202050201" pitchFamily="34" charset="0"/>
              </a:rPr>
              <a:t> Timeline</a:t>
            </a:r>
          </a:p>
        </p:txBody>
      </p:sp>
      <p:sp>
        <p:nvSpPr>
          <p:cNvPr id="6" name="Rectangle 5">
            <a:extLst>
              <a:ext uri="{FF2B5EF4-FFF2-40B4-BE49-F238E27FC236}">
                <a16:creationId xmlns:a16="http://schemas.microsoft.com/office/drawing/2014/main" id="{C7AFD395-B3F7-4EA9-9D74-DC4E71837BE3}"/>
              </a:ext>
            </a:extLst>
          </p:cNvPr>
          <p:cNvSpPr/>
          <p:nvPr/>
        </p:nvSpPr>
        <p:spPr>
          <a:xfrm>
            <a:off x="1771991" y="1132081"/>
            <a:ext cx="3621712" cy="3284461"/>
          </a:xfrm>
          <a:prstGeom prst="rect">
            <a:avLst/>
          </a:prstGeom>
          <a:solidFill>
            <a:schemeClr val="tx1">
              <a:lumMod val="75000"/>
              <a:lumOff val="25000"/>
            </a:schemeClr>
          </a:solidFill>
          <a:ln/>
        </p:spPr>
        <p:style>
          <a:lnRef idx="0">
            <a:schemeClr val="dk1"/>
          </a:lnRef>
          <a:fillRef idx="3">
            <a:schemeClr val="dk1"/>
          </a:fillRef>
          <a:effectRef idx="3">
            <a:schemeClr val="dk1"/>
          </a:effectRef>
          <a:fontRef idx="minor">
            <a:schemeClr val="lt1"/>
          </a:fontRef>
        </p:style>
        <p:txBody>
          <a:bodyPr rtlCol="0" anchor="ctr"/>
          <a:lstStyle/>
          <a:p>
            <a:r>
              <a:rPr lang="en-US" sz="4800" dirty="0">
                <a:effectLst>
                  <a:outerShdw blurRad="38100" dist="38100" dir="2700000" algn="tl">
                    <a:srgbClr val="000000">
                      <a:alpha val="43137"/>
                    </a:srgbClr>
                  </a:outerShdw>
                </a:effectLst>
              </a:rPr>
              <a:t>ISRAEL</a:t>
            </a:r>
          </a:p>
          <a:p>
            <a:r>
              <a:rPr lang="en-US" sz="4000" dirty="0">
                <a:effectLst>
                  <a:outerShdw blurRad="38100" dist="38100" dir="2700000" algn="tl">
                    <a:srgbClr val="000000">
                      <a:alpha val="43137"/>
                    </a:srgbClr>
                  </a:outerShdw>
                </a:effectLst>
              </a:rPr>
              <a:t>(10 TRIBES)</a:t>
            </a:r>
          </a:p>
        </p:txBody>
      </p:sp>
      <p:sp>
        <p:nvSpPr>
          <p:cNvPr id="3" name="Rectangle 2">
            <a:extLst>
              <a:ext uri="{FF2B5EF4-FFF2-40B4-BE49-F238E27FC236}">
                <a16:creationId xmlns:a16="http://schemas.microsoft.com/office/drawing/2014/main" id="{DE6EF8CA-C777-4869-A924-A59EFE651B09}"/>
              </a:ext>
            </a:extLst>
          </p:cNvPr>
          <p:cNvSpPr/>
          <p:nvPr/>
        </p:nvSpPr>
        <p:spPr>
          <a:xfrm>
            <a:off x="203200" y="1132082"/>
            <a:ext cx="795075" cy="4868183"/>
          </a:xfrm>
          <a:prstGeom prst="rect">
            <a:avLst/>
          </a:prstGeom>
          <a:solidFill>
            <a:srgbClr val="FFC000"/>
          </a:solidFill>
          <a:ln>
            <a:no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vert="vert270" rtlCol="0" anchor="ctr"/>
          <a:lstStyle/>
          <a:p>
            <a:pPr algn="ctr"/>
            <a:r>
              <a:rPr lang="en-US" sz="5867" dirty="0">
                <a:effectLst>
                  <a:outerShdw blurRad="38100" dist="38100" dir="2700000" algn="tl">
                    <a:srgbClr val="000000">
                      <a:alpha val="43137"/>
                    </a:srgbClr>
                  </a:outerShdw>
                </a:effectLst>
              </a:rPr>
              <a:t>DAVID</a:t>
            </a:r>
          </a:p>
        </p:txBody>
      </p:sp>
      <p:sp>
        <p:nvSpPr>
          <p:cNvPr id="4" name="Rectangle 3">
            <a:extLst>
              <a:ext uri="{FF2B5EF4-FFF2-40B4-BE49-F238E27FC236}">
                <a16:creationId xmlns:a16="http://schemas.microsoft.com/office/drawing/2014/main" id="{CC151255-E802-49FA-A5D5-26DBAC12BF63}"/>
              </a:ext>
            </a:extLst>
          </p:cNvPr>
          <p:cNvSpPr/>
          <p:nvPr/>
        </p:nvSpPr>
        <p:spPr>
          <a:xfrm>
            <a:off x="992041" y="1132082"/>
            <a:ext cx="766280" cy="4868183"/>
          </a:xfrm>
          <a:prstGeom prst="rect">
            <a:avLst/>
          </a:prstGeom>
          <a:gradFill flip="none" rotWithShape="1">
            <a:gsLst>
              <a:gs pos="18000">
                <a:schemeClr val="bg2">
                  <a:lumMod val="25000"/>
                </a:schemeClr>
              </a:gs>
              <a:gs pos="100000">
                <a:srgbClr val="FFC000">
                  <a:shade val="67500"/>
                  <a:satMod val="115000"/>
                </a:srgbClr>
              </a:gs>
              <a:gs pos="100000">
                <a:srgbClr val="FFC000">
                  <a:shade val="100000"/>
                  <a:satMod val="115000"/>
                </a:srgbClr>
              </a:gs>
            </a:gsLst>
            <a:lin ang="10800000" scaled="1"/>
            <a:tileRect/>
          </a:gradFill>
          <a:ln>
            <a:no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vert="vert270" rtlCol="0" anchor="ctr"/>
          <a:lstStyle/>
          <a:p>
            <a:pPr algn="ctr"/>
            <a:r>
              <a:rPr lang="en-US" sz="5333" dirty="0">
                <a:effectLst>
                  <a:outerShdw blurRad="38100" dist="38100" dir="2700000" algn="tl">
                    <a:srgbClr val="000000">
                      <a:alpha val="43137"/>
                    </a:srgbClr>
                  </a:outerShdw>
                </a:effectLst>
              </a:rPr>
              <a:t>SOLOMON</a:t>
            </a:r>
            <a:endParaRPr lang="en-US" sz="2400" dirty="0">
              <a:effectLst>
                <a:outerShdw blurRad="38100" dist="38100" dir="2700000" algn="tl">
                  <a:srgbClr val="000000">
                    <a:alpha val="43137"/>
                  </a:srgbClr>
                </a:outerShdw>
              </a:effectLst>
            </a:endParaRPr>
          </a:p>
        </p:txBody>
      </p:sp>
      <p:sp>
        <p:nvSpPr>
          <p:cNvPr id="7" name="Rectangle 6">
            <a:extLst>
              <a:ext uri="{FF2B5EF4-FFF2-40B4-BE49-F238E27FC236}">
                <a16:creationId xmlns:a16="http://schemas.microsoft.com/office/drawing/2014/main" id="{2A44AFB1-E5E3-480C-A829-610D5B141667}"/>
              </a:ext>
            </a:extLst>
          </p:cNvPr>
          <p:cNvSpPr/>
          <p:nvPr/>
        </p:nvSpPr>
        <p:spPr>
          <a:xfrm>
            <a:off x="1768721" y="4422462"/>
            <a:ext cx="7696134" cy="1596783"/>
          </a:xfrm>
          <a:prstGeom prst="rect">
            <a:avLst/>
          </a:prstGeom>
          <a:ln>
            <a:noFill/>
          </a:ln>
        </p:spPr>
        <p:style>
          <a:lnRef idx="3">
            <a:schemeClr val="lt1"/>
          </a:lnRef>
          <a:fillRef idx="1">
            <a:schemeClr val="accent2"/>
          </a:fillRef>
          <a:effectRef idx="1">
            <a:schemeClr val="accent2"/>
          </a:effectRef>
          <a:fontRef idx="minor">
            <a:schemeClr val="lt1"/>
          </a:fontRef>
        </p:style>
        <p:txBody>
          <a:bodyPr rtlCol="0" anchor="ctr"/>
          <a:lstStyle/>
          <a:p>
            <a:r>
              <a:rPr lang="en-US" sz="4800" dirty="0">
                <a:effectLst>
                  <a:outerShdw blurRad="38100" dist="38100" dir="2700000" algn="tl">
                    <a:srgbClr val="000000">
                      <a:alpha val="43137"/>
                    </a:srgbClr>
                  </a:outerShdw>
                </a:effectLst>
              </a:rPr>
              <a:t>JUDAH</a:t>
            </a:r>
          </a:p>
          <a:p>
            <a:r>
              <a:rPr lang="en-US" sz="4000" dirty="0">
                <a:effectLst>
                  <a:outerShdw blurRad="38100" dist="38100" dir="2700000" algn="tl">
                    <a:srgbClr val="000000">
                      <a:alpha val="43137"/>
                    </a:srgbClr>
                  </a:outerShdw>
                </a:effectLst>
              </a:rPr>
              <a:t>(2 TRIBES)</a:t>
            </a:r>
          </a:p>
        </p:txBody>
      </p:sp>
      <p:sp>
        <p:nvSpPr>
          <p:cNvPr id="13" name="Rectangle 12">
            <a:extLst>
              <a:ext uri="{FF2B5EF4-FFF2-40B4-BE49-F238E27FC236}">
                <a16:creationId xmlns:a16="http://schemas.microsoft.com/office/drawing/2014/main" id="{5CB45963-2E87-4A2E-A50D-EB461781B0B2}"/>
              </a:ext>
            </a:extLst>
          </p:cNvPr>
          <p:cNvSpPr/>
          <p:nvPr/>
        </p:nvSpPr>
        <p:spPr>
          <a:xfrm>
            <a:off x="203200" y="6000265"/>
            <a:ext cx="11856278" cy="827719"/>
          </a:xfrm>
          <a:prstGeom prst="rect">
            <a:avLst/>
          </a:prstGeom>
          <a:solidFill>
            <a:schemeClr val="tx1"/>
          </a:solidFill>
          <a:ln>
            <a:noFill/>
          </a:ln>
        </p:spPr>
        <p:style>
          <a:lnRef idx="3">
            <a:schemeClr val="lt1"/>
          </a:lnRef>
          <a:fillRef idx="1">
            <a:schemeClr val="accent2"/>
          </a:fillRef>
          <a:effectRef idx="1">
            <a:schemeClr val="accent2"/>
          </a:effectRef>
          <a:fontRef idx="minor">
            <a:schemeClr val="lt1"/>
          </a:fontRef>
        </p:style>
        <p:txBody>
          <a:bodyPr rtlCol="0" anchor="ctr"/>
          <a:lstStyle/>
          <a:p>
            <a:pPr algn="ctr"/>
            <a:endParaRPr lang="en-US" sz="4800" dirty="0"/>
          </a:p>
        </p:txBody>
      </p:sp>
      <p:sp>
        <p:nvSpPr>
          <p:cNvPr id="14" name="TextBox 13">
            <a:extLst>
              <a:ext uri="{FF2B5EF4-FFF2-40B4-BE49-F238E27FC236}">
                <a16:creationId xmlns:a16="http://schemas.microsoft.com/office/drawing/2014/main" id="{BA0CAA33-1BC2-47C3-89B9-CFF39340CBB9}"/>
              </a:ext>
            </a:extLst>
          </p:cNvPr>
          <p:cNvSpPr txBox="1"/>
          <p:nvPr/>
        </p:nvSpPr>
        <p:spPr>
          <a:xfrm rot="17768587">
            <a:off x="-94210" y="5885478"/>
            <a:ext cx="1305236" cy="707886"/>
          </a:xfrm>
          <a:prstGeom prst="rect">
            <a:avLst/>
          </a:prstGeom>
          <a:noFill/>
        </p:spPr>
        <p:txBody>
          <a:bodyPr wrap="square" rtlCol="0">
            <a:spAutoFit/>
          </a:bodyPr>
          <a:lstStyle/>
          <a:p>
            <a:r>
              <a:rPr lang="en-US" sz="4000" dirty="0">
                <a:solidFill>
                  <a:schemeClr val="bg1"/>
                </a:solidFill>
                <a:effectLst>
                  <a:outerShdw blurRad="38100" dist="38100" dir="2700000" algn="tl">
                    <a:srgbClr val="000000">
                      <a:alpha val="43137"/>
                    </a:srgbClr>
                  </a:outerShdw>
                </a:effectLst>
              </a:rPr>
              <a:t>1000</a:t>
            </a:r>
          </a:p>
        </p:txBody>
      </p:sp>
      <p:sp>
        <p:nvSpPr>
          <p:cNvPr id="16" name="TextBox 15">
            <a:extLst>
              <a:ext uri="{FF2B5EF4-FFF2-40B4-BE49-F238E27FC236}">
                <a16:creationId xmlns:a16="http://schemas.microsoft.com/office/drawing/2014/main" id="{6D4AE5D1-0882-4989-BE9A-550A5D7BDE9F}"/>
              </a:ext>
            </a:extLst>
          </p:cNvPr>
          <p:cNvSpPr txBox="1"/>
          <p:nvPr/>
        </p:nvSpPr>
        <p:spPr>
          <a:xfrm rot="17768587">
            <a:off x="618759" y="5901053"/>
            <a:ext cx="1305236" cy="707886"/>
          </a:xfrm>
          <a:prstGeom prst="rect">
            <a:avLst/>
          </a:prstGeom>
          <a:noFill/>
        </p:spPr>
        <p:txBody>
          <a:bodyPr wrap="square" rtlCol="0">
            <a:spAutoFit/>
          </a:bodyPr>
          <a:lstStyle/>
          <a:p>
            <a:r>
              <a:rPr lang="en-US" sz="4000" dirty="0">
                <a:solidFill>
                  <a:schemeClr val="bg1"/>
                </a:solidFill>
                <a:effectLst>
                  <a:outerShdw blurRad="38100" dist="38100" dir="2700000" algn="tl">
                    <a:srgbClr val="000000">
                      <a:alpha val="43137"/>
                    </a:srgbClr>
                  </a:outerShdw>
                </a:effectLst>
              </a:rPr>
              <a:t>~960</a:t>
            </a:r>
          </a:p>
        </p:txBody>
      </p:sp>
      <p:sp>
        <p:nvSpPr>
          <p:cNvPr id="18" name="TextBox 17">
            <a:extLst>
              <a:ext uri="{FF2B5EF4-FFF2-40B4-BE49-F238E27FC236}">
                <a16:creationId xmlns:a16="http://schemas.microsoft.com/office/drawing/2014/main" id="{619B6F21-24E4-47E9-B69D-B7A0C6E242F4}"/>
              </a:ext>
            </a:extLst>
          </p:cNvPr>
          <p:cNvSpPr txBox="1"/>
          <p:nvPr/>
        </p:nvSpPr>
        <p:spPr>
          <a:xfrm rot="17768587">
            <a:off x="1851242" y="6041469"/>
            <a:ext cx="961052" cy="707886"/>
          </a:xfrm>
          <a:prstGeom prst="rect">
            <a:avLst/>
          </a:prstGeom>
          <a:noFill/>
        </p:spPr>
        <p:txBody>
          <a:bodyPr wrap="square" rtlCol="0">
            <a:spAutoFit/>
          </a:bodyPr>
          <a:lstStyle/>
          <a:p>
            <a:r>
              <a:rPr lang="en-US" sz="4000" dirty="0">
                <a:solidFill>
                  <a:schemeClr val="bg1"/>
                </a:solidFill>
                <a:effectLst>
                  <a:outerShdw blurRad="38100" dist="38100" dir="2700000" algn="tl">
                    <a:srgbClr val="000000">
                      <a:alpha val="43137"/>
                    </a:srgbClr>
                  </a:outerShdw>
                </a:effectLst>
              </a:rPr>
              <a:t>800</a:t>
            </a:r>
          </a:p>
        </p:txBody>
      </p:sp>
      <p:sp>
        <p:nvSpPr>
          <p:cNvPr id="20" name="TextBox 19">
            <a:extLst>
              <a:ext uri="{FF2B5EF4-FFF2-40B4-BE49-F238E27FC236}">
                <a16:creationId xmlns:a16="http://schemas.microsoft.com/office/drawing/2014/main" id="{5406B471-5129-47DC-8733-B289BFBFD19A}"/>
              </a:ext>
            </a:extLst>
          </p:cNvPr>
          <p:cNvSpPr txBox="1"/>
          <p:nvPr/>
        </p:nvSpPr>
        <p:spPr>
          <a:xfrm rot="17768587">
            <a:off x="2942003" y="6068362"/>
            <a:ext cx="961052" cy="707886"/>
          </a:xfrm>
          <a:prstGeom prst="rect">
            <a:avLst/>
          </a:prstGeom>
          <a:noFill/>
        </p:spPr>
        <p:txBody>
          <a:bodyPr wrap="square" rtlCol="0">
            <a:spAutoFit/>
          </a:bodyPr>
          <a:lstStyle/>
          <a:p>
            <a:r>
              <a:rPr lang="en-US" sz="4000" dirty="0">
                <a:solidFill>
                  <a:schemeClr val="bg1"/>
                </a:solidFill>
                <a:effectLst>
                  <a:outerShdw blurRad="38100" dist="38100" dir="2700000" algn="tl">
                    <a:srgbClr val="000000">
                      <a:alpha val="43137"/>
                    </a:srgbClr>
                  </a:outerShdw>
                </a:effectLst>
              </a:rPr>
              <a:t>775</a:t>
            </a:r>
          </a:p>
        </p:txBody>
      </p:sp>
      <p:sp>
        <p:nvSpPr>
          <p:cNvPr id="22" name="TextBox 21">
            <a:extLst>
              <a:ext uri="{FF2B5EF4-FFF2-40B4-BE49-F238E27FC236}">
                <a16:creationId xmlns:a16="http://schemas.microsoft.com/office/drawing/2014/main" id="{66E4C501-30E7-43C1-BDBA-867DE5933AA1}"/>
              </a:ext>
            </a:extLst>
          </p:cNvPr>
          <p:cNvSpPr txBox="1"/>
          <p:nvPr/>
        </p:nvSpPr>
        <p:spPr>
          <a:xfrm rot="17768587">
            <a:off x="3972337" y="6062443"/>
            <a:ext cx="961052" cy="707886"/>
          </a:xfrm>
          <a:prstGeom prst="rect">
            <a:avLst/>
          </a:prstGeom>
          <a:noFill/>
        </p:spPr>
        <p:txBody>
          <a:bodyPr wrap="square" rtlCol="0">
            <a:spAutoFit/>
          </a:bodyPr>
          <a:lstStyle/>
          <a:p>
            <a:r>
              <a:rPr lang="en-US" sz="4000" dirty="0">
                <a:solidFill>
                  <a:schemeClr val="bg1"/>
                </a:solidFill>
                <a:effectLst>
                  <a:outerShdw blurRad="38100" dist="38100" dir="2700000" algn="tl">
                    <a:srgbClr val="000000">
                      <a:alpha val="43137"/>
                    </a:srgbClr>
                  </a:outerShdw>
                </a:effectLst>
              </a:rPr>
              <a:t>750</a:t>
            </a:r>
          </a:p>
        </p:txBody>
      </p:sp>
      <p:sp>
        <p:nvSpPr>
          <p:cNvPr id="24" name="TextBox 23">
            <a:extLst>
              <a:ext uri="{FF2B5EF4-FFF2-40B4-BE49-F238E27FC236}">
                <a16:creationId xmlns:a16="http://schemas.microsoft.com/office/drawing/2014/main" id="{1AAB9610-A908-46EC-A3A8-43044E58DADD}"/>
              </a:ext>
            </a:extLst>
          </p:cNvPr>
          <p:cNvSpPr txBox="1"/>
          <p:nvPr/>
        </p:nvSpPr>
        <p:spPr>
          <a:xfrm rot="17768587">
            <a:off x="4905221" y="6046113"/>
            <a:ext cx="961052" cy="707886"/>
          </a:xfrm>
          <a:prstGeom prst="rect">
            <a:avLst/>
          </a:prstGeom>
          <a:noFill/>
        </p:spPr>
        <p:txBody>
          <a:bodyPr wrap="square" rtlCol="0">
            <a:spAutoFit/>
          </a:bodyPr>
          <a:lstStyle/>
          <a:p>
            <a:r>
              <a:rPr lang="en-US" sz="4000" dirty="0">
                <a:solidFill>
                  <a:schemeClr val="bg1"/>
                </a:solidFill>
                <a:effectLst>
                  <a:outerShdw blurRad="38100" dist="38100" dir="2700000" algn="tl">
                    <a:srgbClr val="000000">
                      <a:alpha val="43137"/>
                    </a:srgbClr>
                  </a:outerShdw>
                </a:effectLst>
              </a:rPr>
              <a:t>725</a:t>
            </a:r>
          </a:p>
        </p:txBody>
      </p:sp>
      <p:sp>
        <p:nvSpPr>
          <p:cNvPr id="26" name="TextBox 25">
            <a:extLst>
              <a:ext uri="{FF2B5EF4-FFF2-40B4-BE49-F238E27FC236}">
                <a16:creationId xmlns:a16="http://schemas.microsoft.com/office/drawing/2014/main" id="{F7357A62-F176-4981-9EA0-F795D7C178EB}"/>
              </a:ext>
            </a:extLst>
          </p:cNvPr>
          <p:cNvSpPr txBox="1"/>
          <p:nvPr/>
        </p:nvSpPr>
        <p:spPr>
          <a:xfrm rot="17768587">
            <a:off x="5830949" y="6057919"/>
            <a:ext cx="961052" cy="707886"/>
          </a:xfrm>
          <a:prstGeom prst="rect">
            <a:avLst/>
          </a:prstGeom>
          <a:noFill/>
        </p:spPr>
        <p:txBody>
          <a:bodyPr wrap="square" rtlCol="0">
            <a:spAutoFit/>
          </a:bodyPr>
          <a:lstStyle/>
          <a:p>
            <a:r>
              <a:rPr lang="en-US" sz="4000" dirty="0">
                <a:solidFill>
                  <a:schemeClr val="bg1"/>
                </a:solidFill>
                <a:effectLst>
                  <a:outerShdw blurRad="38100" dist="38100" dir="2700000" algn="tl">
                    <a:srgbClr val="000000">
                      <a:alpha val="43137"/>
                    </a:srgbClr>
                  </a:outerShdw>
                </a:effectLst>
              </a:rPr>
              <a:t>700</a:t>
            </a:r>
          </a:p>
        </p:txBody>
      </p:sp>
      <p:sp>
        <p:nvSpPr>
          <p:cNvPr id="28" name="TextBox 27">
            <a:extLst>
              <a:ext uri="{FF2B5EF4-FFF2-40B4-BE49-F238E27FC236}">
                <a16:creationId xmlns:a16="http://schemas.microsoft.com/office/drawing/2014/main" id="{400C7792-336C-432D-98E5-7DA60F64D901}"/>
              </a:ext>
            </a:extLst>
          </p:cNvPr>
          <p:cNvSpPr txBox="1"/>
          <p:nvPr/>
        </p:nvSpPr>
        <p:spPr>
          <a:xfrm rot="17768587">
            <a:off x="7005925" y="6055540"/>
            <a:ext cx="961052" cy="707886"/>
          </a:xfrm>
          <a:prstGeom prst="rect">
            <a:avLst/>
          </a:prstGeom>
          <a:noFill/>
        </p:spPr>
        <p:txBody>
          <a:bodyPr wrap="square" rtlCol="0">
            <a:spAutoFit/>
          </a:bodyPr>
          <a:lstStyle/>
          <a:p>
            <a:r>
              <a:rPr lang="en-US" sz="4000" dirty="0">
                <a:solidFill>
                  <a:schemeClr val="bg1"/>
                </a:solidFill>
                <a:effectLst>
                  <a:outerShdw blurRad="38100" dist="38100" dir="2700000" algn="tl">
                    <a:srgbClr val="000000">
                      <a:alpha val="43137"/>
                    </a:srgbClr>
                  </a:outerShdw>
                </a:effectLst>
              </a:rPr>
              <a:t>650</a:t>
            </a:r>
          </a:p>
        </p:txBody>
      </p:sp>
      <p:sp>
        <p:nvSpPr>
          <p:cNvPr id="30" name="TextBox 29">
            <a:extLst>
              <a:ext uri="{FF2B5EF4-FFF2-40B4-BE49-F238E27FC236}">
                <a16:creationId xmlns:a16="http://schemas.microsoft.com/office/drawing/2014/main" id="{0E0CF6D0-99C9-4B0A-83AC-5120C23F195D}"/>
              </a:ext>
            </a:extLst>
          </p:cNvPr>
          <p:cNvSpPr txBox="1"/>
          <p:nvPr/>
        </p:nvSpPr>
        <p:spPr>
          <a:xfrm rot="17768587">
            <a:off x="8184075" y="6055539"/>
            <a:ext cx="961052" cy="707886"/>
          </a:xfrm>
          <a:prstGeom prst="rect">
            <a:avLst/>
          </a:prstGeom>
          <a:noFill/>
        </p:spPr>
        <p:txBody>
          <a:bodyPr wrap="square" rtlCol="0">
            <a:spAutoFit/>
          </a:bodyPr>
          <a:lstStyle/>
          <a:p>
            <a:r>
              <a:rPr lang="en-US" sz="4000" dirty="0">
                <a:solidFill>
                  <a:schemeClr val="bg1"/>
                </a:solidFill>
                <a:effectLst>
                  <a:outerShdw blurRad="38100" dist="38100" dir="2700000" algn="tl">
                    <a:srgbClr val="000000">
                      <a:alpha val="43137"/>
                    </a:srgbClr>
                  </a:outerShdw>
                </a:effectLst>
              </a:rPr>
              <a:t>600</a:t>
            </a:r>
          </a:p>
        </p:txBody>
      </p:sp>
      <p:sp>
        <p:nvSpPr>
          <p:cNvPr id="32" name="TextBox 31">
            <a:extLst>
              <a:ext uri="{FF2B5EF4-FFF2-40B4-BE49-F238E27FC236}">
                <a16:creationId xmlns:a16="http://schemas.microsoft.com/office/drawing/2014/main" id="{FF2CE15A-CD22-48EA-9FDD-0E70BBA25E25}"/>
              </a:ext>
            </a:extLst>
          </p:cNvPr>
          <p:cNvSpPr txBox="1"/>
          <p:nvPr/>
        </p:nvSpPr>
        <p:spPr>
          <a:xfrm rot="17768587">
            <a:off x="9206029" y="6041537"/>
            <a:ext cx="961052" cy="707886"/>
          </a:xfrm>
          <a:prstGeom prst="rect">
            <a:avLst/>
          </a:prstGeom>
          <a:noFill/>
        </p:spPr>
        <p:txBody>
          <a:bodyPr wrap="square" rtlCol="0">
            <a:spAutoFit/>
          </a:bodyPr>
          <a:lstStyle/>
          <a:p>
            <a:r>
              <a:rPr lang="en-US" sz="4000" dirty="0">
                <a:solidFill>
                  <a:schemeClr val="bg1"/>
                </a:solidFill>
                <a:effectLst>
                  <a:outerShdw blurRad="38100" dist="38100" dir="2700000" algn="tl">
                    <a:srgbClr val="000000">
                      <a:alpha val="43137"/>
                    </a:srgbClr>
                  </a:outerShdw>
                </a:effectLst>
              </a:rPr>
              <a:t>550</a:t>
            </a:r>
          </a:p>
        </p:txBody>
      </p:sp>
      <p:sp>
        <p:nvSpPr>
          <p:cNvPr id="34" name="TextBox 33">
            <a:extLst>
              <a:ext uri="{FF2B5EF4-FFF2-40B4-BE49-F238E27FC236}">
                <a16:creationId xmlns:a16="http://schemas.microsoft.com/office/drawing/2014/main" id="{B16075F6-9C14-4251-9D47-EE285B8A08AD}"/>
              </a:ext>
            </a:extLst>
          </p:cNvPr>
          <p:cNvSpPr txBox="1"/>
          <p:nvPr/>
        </p:nvSpPr>
        <p:spPr>
          <a:xfrm rot="17768587">
            <a:off x="10167690" y="6039965"/>
            <a:ext cx="961052" cy="707886"/>
          </a:xfrm>
          <a:prstGeom prst="rect">
            <a:avLst/>
          </a:prstGeom>
          <a:noFill/>
        </p:spPr>
        <p:txBody>
          <a:bodyPr wrap="square" rtlCol="0">
            <a:spAutoFit/>
          </a:bodyPr>
          <a:lstStyle/>
          <a:p>
            <a:r>
              <a:rPr lang="en-US" sz="4000" dirty="0">
                <a:solidFill>
                  <a:schemeClr val="bg1"/>
                </a:solidFill>
                <a:effectLst>
                  <a:outerShdw blurRad="38100" dist="38100" dir="2700000" algn="tl">
                    <a:srgbClr val="000000">
                      <a:alpha val="43137"/>
                    </a:srgbClr>
                  </a:outerShdw>
                </a:effectLst>
              </a:rPr>
              <a:t>500</a:t>
            </a:r>
          </a:p>
        </p:txBody>
      </p:sp>
      <p:sp>
        <p:nvSpPr>
          <p:cNvPr id="10" name="Rectangle 9">
            <a:extLst>
              <a:ext uri="{FF2B5EF4-FFF2-40B4-BE49-F238E27FC236}">
                <a16:creationId xmlns:a16="http://schemas.microsoft.com/office/drawing/2014/main" id="{8E271098-8692-46A4-8F8A-50BF4E417D55}"/>
              </a:ext>
            </a:extLst>
          </p:cNvPr>
          <p:cNvSpPr/>
          <p:nvPr/>
        </p:nvSpPr>
        <p:spPr>
          <a:xfrm>
            <a:off x="3760076" y="4206241"/>
            <a:ext cx="821982" cy="402405"/>
          </a:xfrm>
          <a:prstGeom prst="rect">
            <a:avLst/>
          </a:prstGeom>
        </p:spPr>
        <p:style>
          <a:lnRef idx="0">
            <a:schemeClr val="accent5"/>
          </a:lnRef>
          <a:fillRef idx="3">
            <a:schemeClr val="accent5"/>
          </a:fillRef>
          <a:effectRef idx="3">
            <a:schemeClr val="accent5"/>
          </a:effectRef>
          <a:fontRef idx="minor">
            <a:schemeClr val="lt1"/>
          </a:fontRef>
        </p:style>
        <p:txBody>
          <a:bodyPr rtlCol="0" anchor="ctr"/>
          <a:lstStyle/>
          <a:p>
            <a:pPr algn="ctr"/>
            <a:endParaRPr lang="en-US" sz="2400" dirty="0">
              <a:effectLst>
                <a:outerShdw blurRad="38100" dist="38100" dir="2700000" algn="tl">
                  <a:srgbClr val="000000">
                    <a:alpha val="43137"/>
                  </a:srgbClr>
                </a:outerShdw>
              </a:effectLst>
            </a:endParaRPr>
          </a:p>
        </p:txBody>
      </p:sp>
      <p:sp>
        <p:nvSpPr>
          <p:cNvPr id="35" name="TextBox 34">
            <a:extLst>
              <a:ext uri="{FF2B5EF4-FFF2-40B4-BE49-F238E27FC236}">
                <a16:creationId xmlns:a16="http://schemas.microsoft.com/office/drawing/2014/main" id="{B76A6529-EDBE-4CB7-9C3D-ACFE5AC83D1F}"/>
              </a:ext>
            </a:extLst>
          </p:cNvPr>
          <p:cNvSpPr txBox="1"/>
          <p:nvPr/>
        </p:nvSpPr>
        <p:spPr>
          <a:xfrm>
            <a:off x="3497782" y="4033251"/>
            <a:ext cx="1466922" cy="707886"/>
          </a:xfrm>
          <a:prstGeom prst="rect">
            <a:avLst/>
          </a:prstGeom>
          <a:noFill/>
        </p:spPr>
        <p:txBody>
          <a:bodyPr wrap="square" rtlCol="0">
            <a:spAutoFit/>
          </a:bodyPr>
          <a:lstStyle/>
          <a:p>
            <a:r>
              <a:rPr lang="en-US" sz="4000" dirty="0">
                <a:solidFill>
                  <a:schemeClr val="bg1"/>
                </a:solidFill>
                <a:effectLst>
                  <a:outerShdw blurRad="38100" dist="38100" dir="2700000" algn="tl">
                    <a:srgbClr val="000000">
                      <a:alpha val="43137"/>
                    </a:srgbClr>
                  </a:outerShdw>
                </a:effectLst>
              </a:rPr>
              <a:t>Amos</a:t>
            </a:r>
          </a:p>
        </p:txBody>
      </p:sp>
      <p:sp>
        <p:nvSpPr>
          <p:cNvPr id="36" name="Rectangle 35">
            <a:extLst>
              <a:ext uri="{FF2B5EF4-FFF2-40B4-BE49-F238E27FC236}">
                <a16:creationId xmlns:a16="http://schemas.microsoft.com/office/drawing/2014/main" id="{16B6DC64-7EF7-4C2E-8E3E-3623A8E7C456}"/>
              </a:ext>
            </a:extLst>
          </p:cNvPr>
          <p:cNvSpPr/>
          <p:nvPr/>
        </p:nvSpPr>
        <p:spPr>
          <a:xfrm>
            <a:off x="4425350" y="3782647"/>
            <a:ext cx="967686" cy="402405"/>
          </a:xfrm>
          <a:prstGeom prst="rect">
            <a:avLst/>
          </a:prstGeom>
        </p:spPr>
        <p:style>
          <a:lnRef idx="0">
            <a:schemeClr val="accent5"/>
          </a:lnRef>
          <a:fillRef idx="3">
            <a:schemeClr val="accent5"/>
          </a:fillRef>
          <a:effectRef idx="3">
            <a:schemeClr val="accent5"/>
          </a:effectRef>
          <a:fontRef idx="minor">
            <a:schemeClr val="lt1"/>
          </a:fontRef>
        </p:style>
        <p:txBody>
          <a:bodyPr rtlCol="0" anchor="ctr"/>
          <a:lstStyle/>
          <a:p>
            <a:pPr algn="ctr"/>
            <a:endParaRPr lang="en-US" sz="2400" dirty="0">
              <a:effectLst>
                <a:outerShdw blurRad="38100" dist="38100" dir="2700000" algn="tl">
                  <a:srgbClr val="000000">
                    <a:alpha val="43137"/>
                  </a:srgbClr>
                </a:outerShdw>
              </a:effectLst>
            </a:endParaRPr>
          </a:p>
        </p:txBody>
      </p:sp>
      <p:sp>
        <p:nvSpPr>
          <p:cNvPr id="37" name="TextBox 36">
            <a:extLst>
              <a:ext uri="{FF2B5EF4-FFF2-40B4-BE49-F238E27FC236}">
                <a16:creationId xmlns:a16="http://schemas.microsoft.com/office/drawing/2014/main" id="{93F418F3-26D8-413D-AB31-E30D4D67E7AA}"/>
              </a:ext>
            </a:extLst>
          </p:cNvPr>
          <p:cNvSpPr txBox="1"/>
          <p:nvPr/>
        </p:nvSpPr>
        <p:spPr>
          <a:xfrm>
            <a:off x="4159539" y="3623146"/>
            <a:ext cx="1466922" cy="707886"/>
          </a:xfrm>
          <a:prstGeom prst="rect">
            <a:avLst/>
          </a:prstGeom>
          <a:noFill/>
        </p:spPr>
        <p:txBody>
          <a:bodyPr wrap="square" rtlCol="0">
            <a:spAutoFit/>
          </a:bodyPr>
          <a:lstStyle/>
          <a:p>
            <a:r>
              <a:rPr lang="en-US" sz="4000" dirty="0">
                <a:solidFill>
                  <a:schemeClr val="bg1"/>
                </a:solidFill>
                <a:effectLst>
                  <a:outerShdw blurRad="38100" dist="38100" dir="2700000" algn="tl">
                    <a:srgbClr val="000000">
                      <a:alpha val="43137"/>
                    </a:srgbClr>
                  </a:outerShdw>
                </a:effectLst>
              </a:rPr>
              <a:t>Hosea</a:t>
            </a:r>
          </a:p>
        </p:txBody>
      </p:sp>
      <p:sp>
        <p:nvSpPr>
          <p:cNvPr id="38" name="Rectangle 37">
            <a:extLst>
              <a:ext uri="{FF2B5EF4-FFF2-40B4-BE49-F238E27FC236}">
                <a16:creationId xmlns:a16="http://schemas.microsoft.com/office/drawing/2014/main" id="{9B420179-E058-4250-A5AF-05F35CF326AF}"/>
              </a:ext>
            </a:extLst>
          </p:cNvPr>
          <p:cNvSpPr/>
          <p:nvPr/>
        </p:nvSpPr>
        <p:spPr>
          <a:xfrm>
            <a:off x="7191943" y="5019467"/>
            <a:ext cx="436736" cy="402405"/>
          </a:xfrm>
          <a:prstGeom prst="rect">
            <a:avLst/>
          </a:prstGeom>
        </p:spPr>
        <p:style>
          <a:lnRef idx="0">
            <a:schemeClr val="accent5"/>
          </a:lnRef>
          <a:fillRef idx="3">
            <a:schemeClr val="accent5"/>
          </a:fillRef>
          <a:effectRef idx="3">
            <a:schemeClr val="accent5"/>
          </a:effectRef>
          <a:fontRef idx="minor">
            <a:schemeClr val="lt1"/>
          </a:fontRef>
        </p:style>
        <p:txBody>
          <a:bodyPr rtlCol="0" anchor="ctr"/>
          <a:lstStyle/>
          <a:p>
            <a:pPr algn="ctr"/>
            <a:endParaRPr lang="en-US" sz="2400" dirty="0">
              <a:effectLst>
                <a:outerShdw blurRad="38100" dist="38100" dir="2700000" algn="tl">
                  <a:srgbClr val="000000">
                    <a:alpha val="43137"/>
                  </a:srgbClr>
                </a:outerShdw>
              </a:effectLst>
            </a:endParaRPr>
          </a:p>
        </p:txBody>
      </p:sp>
      <p:sp>
        <p:nvSpPr>
          <p:cNvPr id="40" name="Rectangle 39">
            <a:extLst>
              <a:ext uri="{FF2B5EF4-FFF2-40B4-BE49-F238E27FC236}">
                <a16:creationId xmlns:a16="http://schemas.microsoft.com/office/drawing/2014/main" id="{D5D1AACC-5370-4AB4-9130-0F9CA5435F66}"/>
              </a:ext>
            </a:extLst>
          </p:cNvPr>
          <p:cNvSpPr/>
          <p:nvPr/>
        </p:nvSpPr>
        <p:spPr>
          <a:xfrm>
            <a:off x="4845477" y="5015720"/>
            <a:ext cx="1848398" cy="402405"/>
          </a:xfrm>
          <a:prstGeom prst="rect">
            <a:avLst/>
          </a:prstGeom>
        </p:spPr>
        <p:style>
          <a:lnRef idx="0">
            <a:schemeClr val="accent5"/>
          </a:lnRef>
          <a:fillRef idx="3">
            <a:schemeClr val="accent5"/>
          </a:fillRef>
          <a:effectRef idx="3">
            <a:schemeClr val="accent5"/>
          </a:effectRef>
          <a:fontRef idx="minor">
            <a:schemeClr val="lt1"/>
          </a:fontRef>
        </p:style>
        <p:txBody>
          <a:bodyPr rtlCol="0" anchor="ctr"/>
          <a:lstStyle/>
          <a:p>
            <a:pPr algn="ctr"/>
            <a:endParaRPr lang="en-US" sz="2400" dirty="0">
              <a:effectLst>
                <a:outerShdw blurRad="38100" dist="38100" dir="2700000" algn="tl">
                  <a:srgbClr val="000000">
                    <a:alpha val="43137"/>
                  </a:srgbClr>
                </a:outerShdw>
              </a:effectLst>
            </a:endParaRPr>
          </a:p>
        </p:txBody>
      </p:sp>
      <p:sp>
        <p:nvSpPr>
          <p:cNvPr id="41" name="TextBox 40">
            <a:extLst>
              <a:ext uri="{FF2B5EF4-FFF2-40B4-BE49-F238E27FC236}">
                <a16:creationId xmlns:a16="http://schemas.microsoft.com/office/drawing/2014/main" id="{F3637AAB-D385-4ED2-9733-621D14D7B47A}"/>
              </a:ext>
            </a:extLst>
          </p:cNvPr>
          <p:cNvSpPr txBox="1"/>
          <p:nvPr/>
        </p:nvSpPr>
        <p:spPr>
          <a:xfrm>
            <a:off x="5113115" y="4843504"/>
            <a:ext cx="1466922" cy="707886"/>
          </a:xfrm>
          <a:prstGeom prst="rect">
            <a:avLst/>
          </a:prstGeom>
          <a:noFill/>
        </p:spPr>
        <p:txBody>
          <a:bodyPr wrap="square" rtlCol="0">
            <a:spAutoFit/>
          </a:bodyPr>
          <a:lstStyle/>
          <a:p>
            <a:r>
              <a:rPr lang="en-US" sz="4000" dirty="0">
                <a:solidFill>
                  <a:schemeClr val="bg1"/>
                </a:solidFill>
                <a:effectLst>
                  <a:outerShdw blurRad="38100" dist="38100" dir="2700000" algn="tl">
                    <a:srgbClr val="000000">
                      <a:alpha val="43137"/>
                    </a:srgbClr>
                  </a:outerShdw>
                </a:effectLst>
              </a:rPr>
              <a:t>Isaiah</a:t>
            </a:r>
          </a:p>
        </p:txBody>
      </p:sp>
      <p:sp>
        <p:nvSpPr>
          <p:cNvPr id="42" name="Rectangle 41">
            <a:extLst>
              <a:ext uri="{FF2B5EF4-FFF2-40B4-BE49-F238E27FC236}">
                <a16:creationId xmlns:a16="http://schemas.microsoft.com/office/drawing/2014/main" id="{911D4A46-9027-4AAF-B1B9-6FB85399F9F0}"/>
              </a:ext>
            </a:extLst>
          </p:cNvPr>
          <p:cNvSpPr/>
          <p:nvPr/>
        </p:nvSpPr>
        <p:spPr>
          <a:xfrm>
            <a:off x="3341640" y="3358953"/>
            <a:ext cx="1136172" cy="402405"/>
          </a:xfrm>
          <a:prstGeom prst="rect">
            <a:avLst/>
          </a:prstGeom>
        </p:spPr>
        <p:style>
          <a:lnRef idx="0">
            <a:schemeClr val="accent5"/>
          </a:lnRef>
          <a:fillRef idx="3">
            <a:schemeClr val="accent5"/>
          </a:fillRef>
          <a:effectRef idx="3">
            <a:schemeClr val="accent5"/>
          </a:effectRef>
          <a:fontRef idx="minor">
            <a:schemeClr val="lt1"/>
          </a:fontRef>
        </p:style>
        <p:txBody>
          <a:bodyPr rtlCol="0" anchor="ctr"/>
          <a:lstStyle/>
          <a:p>
            <a:pPr algn="ctr"/>
            <a:endParaRPr lang="en-US" sz="2400" dirty="0">
              <a:effectLst>
                <a:outerShdw blurRad="38100" dist="38100" dir="2700000" algn="tl">
                  <a:srgbClr val="000000">
                    <a:alpha val="43137"/>
                  </a:srgbClr>
                </a:outerShdw>
              </a:effectLst>
            </a:endParaRPr>
          </a:p>
        </p:txBody>
      </p:sp>
      <p:sp>
        <p:nvSpPr>
          <p:cNvPr id="43" name="TextBox 42">
            <a:extLst>
              <a:ext uri="{FF2B5EF4-FFF2-40B4-BE49-F238E27FC236}">
                <a16:creationId xmlns:a16="http://schemas.microsoft.com/office/drawing/2014/main" id="{2B26C5C6-647F-4E59-8F22-D379ACDCA76A}"/>
              </a:ext>
            </a:extLst>
          </p:cNvPr>
          <p:cNvSpPr txBox="1"/>
          <p:nvPr/>
        </p:nvSpPr>
        <p:spPr>
          <a:xfrm>
            <a:off x="3220321" y="3197214"/>
            <a:ext cx="1466922" cy="707886"/>
          </a:xfrm>
          <a:prstGeom prst="rect">
            <a:avLst/>
          </a:prstGeom>
          <a:noFill/>
        </p:spPr>
        <p:txBody>
          <a:bodyPr wrap="square" rtlCol="0">
            <a:spAutoFit/>
          </a:bodyPr>
          <a:lstStyle/>
          <a:p>
            <a:r>
              <a:rPr lang="en-US" sz="4000" dirty="0">
                <a:solidFill>
                  <a:schemeClr val="bg1"/>
                </a:solidFill>
                <a:effectLst>
                  <a:outerShdw blurRad="38100" dist="38100" dir="2700000" algn="tl">
                    <a:srgbClr val="000000">
                      <a:alpha val="43137"/>
                    </a:srgbClr>
                  </a:outerShdw>
                </a:effectLst>
              </a:rPr>
              <a:t>Jonah</a:t>
            </a:r>
          </a:p>
        </p:txBody>
      </p:sp>
      <p:sp>
        <p:nvSpPr>
          <p:cNvPr id="44" name="Rectangle 43">
            <a:extLst>
              <a:ext uri="{FF2B5EF4-FFF2-40B4-BE49-F238E27FC236}">
                <a16:creationId xmlns:a16="http://schemas.microsoft.com/office/drawing/2014/main" id="{A51E7BC8-66EF-48A8-9C9E-D573B91B86E7}"/>
              </a:ext>
            </a:extLst>
          </p:cNvPr>
          <p:cNvSpPr/>
          <p:nvPr/>
        </p:nvSpPr>
        <p:spPr>
          <a:xfrm>
            <a:off x="8022808" y="5363396"/>
            <a:ext cx="1534667" cy="328078"/>
          </a:xfrm>
          <a:prstGeom prst="rect">
            <a:avLst/>
          </a:prstGeom>
        </p:spPr>
        <p:style>
          <a:lnRef idx="0">
            <a:schemeClr val="accent5"/>
          </a:lnRef>
          <a:fillRef idx="3">
            <a:schemeClr val="accent5"/>
          </a:fillRef>
          <a:effectRef idx="3">
            <a:schemeClr val="accent5"/>
          </a:effectRef>
          <a:fontRef idx="minor">
            <a:schemeClr val="lt1"/>
          </a:fontRef>
        </p:style>
        <p:txBody>
          <a:bodyPr rtlCol="0" anchor="ctr"/>
          <a:lstStyle/>
          <a:p>
            <a:pPr algn="ctr"/>
            <a:endParaRPr lang="en-US" sz="2400" dirty="0">
              <a:effectLst>
                <a:outerShdw blurRad="38100" dist="38100" dir="2700000" algn="tl">
                  <a:srgbClr val="000000">
                    <a:alpha val="43137"/>
                  </a:srgbClr>
                </a:outerShdw>
              </a:effectLst>
            </a:endParaRPr>
          </a:p>
        </p:txBody>
      </p:sp>
      <p:sp>
        <p:nvSpPr>
          <p:cNvPr id="46" name="Arrow: Down 45">
            <a:extLst>
              <a:ext uri="{FF2B5EF4-FFF2-40B4-BE49-F238E27FC236}">
                <a16:creationId xmlns:a16="http://schemas.microsoft.com/office/drawing/2014/main" id="{D50938FA-4D1E-4F7F-8A90-EA519A716019}"/>
              </a:ext>
            </a:extLst>
          </p:cNvPr>
          <p:cNvSpPr/>
          <p:nvPr/>
        </p:nvSpPr>
        <p:spPr>
          <a:xfrm>
            <a:off x="8717290" y="221318"/>
            <a:ext cx="986540" cy="4753697"/>
          </a:xfrm>
          <a:prstGeom prst="downArrow">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vert="vert270" rtlCol="0" anchor="ctr"/>
          <a:lstStyle/>
          <a:p>
            <a:pPr algn="ctr"/>
            <a:r>
              <a:rPr lang="en-US" sz="4000" dirty="0">
                <a:effectLst>
                  <a:outerShdw blurRad="38100" dist="38100" dir="2700000" algn="tl">
                    <a:srgbClr val="000000">
                      <a:alpha val="43137"/>
                    </a:srgbClr>
                  </a:outerShdw>
                </a:effectLst>
              </a:rPr>
              <a:t>586 Fall of Jerusalem</a:t>
            </a:r>
          </a:p>
        </p:txBody>
      </p:sp>
      <p:sp>
        <p:nvSpPr>
          <p:cNvPr id="9" name="Arrow: Right 8">
            <a:extLst>
              <a:ext uri="{FF2B5EF4-FFF2-40B4-BE49-F238E27FC236}">
                <a16:creationId xmlns:a16="http://schemas.microsoft.com/office/drawing/2014/main" id="{8EF97875-0731-4B9A-96F9-68E3CE113122}"/>
              </a:ext>
            </a:extLst>
          </p:cNvPr>
          <p:cNvSpPr/>
          <p:nvPr/>
        </p:nvSpPr>
        <p:spPr>
          <a:xfrm rot="18708282">
            <a:off x="4078754" y="306678"/>
            <a:ext cx="3722992" cy="2392773"/>
          </a:xfrm>
          <a:prstGeom prst="rightArrow">
            <a:avLst/>
          </a:prstGeom>
          <a:solidFill>
            <a:srgbClr val="C00000">
              <a:alpha val="74000"/>
            </a:srgbClr>
          </a:solidFill>
        </p:spPr>
        <p:style>
          <a:lnRef idx="0">
            <a:schemeClr val="accent2"/>
          </a:lnRef>
          <a:fillRef idx="3">
            <a:schemeClr val="accent2"/>
          </a:fillRef>
          <a:effectRef idx="3">
            <a:schemeClr val="accent2"/>
          </a:effectRef>
          <a:fontRef idx="minor">
            <a:schemeClr val="lt1"/>
          </a:fontRef>
        </p:style>
        <p:txBody>
          <a:bodyPr rtlCol="0" anchor="ctr"/>
          <a:lstStyle/>
          <a:p>
            <a:pPr algn="ctr"/>
            <a:r>
              <a:rPr lang="en-US" sz="4800" dirty="0">
                <a:effectLst>
                  <a:outerShdw blurRad="38100" dist="38100" dir="2700000" algn="tl">
                    <a:srgbClr val="000000">
                      <a:alpha val="43137"/>
                    </a:srgbClr>
                  </a:outerShdw>
                </a:effectLst>
              </a:rPr>
              <a:t>722 </a:t>
            </a:r>
            <a:r>
              <a:rPr lang="en-US" sz="3733" dirty="0">
                <a:effectLst>
                  <a:outerShdw blurRad="38100" dist="38100" dir="2700000" algn="tl">
                    <a:srgbClr val="000000">
                      <a:alpha val="43137"/>
                    </a:srgbClr>
                  </a:outerShdw>
                </a:effectLst>
              </a:rPr>
              <a:t>BC</a:t>
            </a:r>
            <a:r>
              <a:rPr lang="en-US" sz="4800" dirty="0">
                <a:effectLst>
                  <a:outerShdw blurRad="38100" dist="38100" dir="2700000" algn="tl">
                    <a:srgbClr val="000000">
                      <a:alpha val="43137"/>
                    </a:srgbClr>
                  </a:outerShdw>
                </a:effectLst>
              </a:rPr>
              <a:t> DISPERSED</a:t>
            </a:r>
            <a:endParaRPr lang="en-US" sz="2133" dirty="0">
              <a:effectLst>
                <a:outerShdw blurRad="38100" dist="38100" dir="2700000" algn="tl">
                  <a:srgbClr val="000000">
                    <a:alpha val="43137"/>
                  </a:srgbClr>
                </a:outerShdw>
              </a:effectLst>
            </a:endParaRPr>
          </a:p>
        </p:txBody>
      </p:sp>
      <p:sp>
        <p:nvSpPr>
          <p:cNvPr id="47" name="Rectangle 46">
            <a:extLst>
              <a:ext uri="{FF2B5EF4-FFF2-40B4-BE49-F238E27FC236}">
                <a16:creationId xmlns:a16="http://schemas.microsoft.com/office/drawing/2014/main" id="{96C0E2DD-4772-492A-B1E0-2E849B83ED5F}"/>
              </a:ext>
            </a:extLst>
          </p:cNvPr>
          <p:cNvSpPr/>
          <p:nvPr/>
        </p:nvSpPr>
        <p:spPr>
          <a:xfrm>
            <a:off x="8793582" y="5736444"/>
            <a:ext cx="562108" cy="274191"/>
          </a:xfrm>
          <a:prstGeom prst="rect">
            <a:avLst/>
          </a:prstGeom>
        </p:spPr>
        <p:style>
          <a:lnRef idx="0">
            <a:schemeClr val="accent5"/>
          </a:lnRef>
          <a:fillRef idx="3">
            <a:schemeClr val="accent5"/>
          </a:fillRef>
          <a:effectRef idx="3">
            <a:schemeClr val="accent5"/>
          </a:effectRef>
          <a:fontRef idx="minor">
            <a:schemeClr val="lt1"/>
          </a:fontRef>
        </p:style>
        <p:txBody>
          <a:bodyPr rtlCol="0" anchor="ctr"/>
          <a:lstStyle/>
          <a:p>
            <a:pPr algn="ctr"/>
            <a:endParaRPr lang="en-US" sz="2400" dirty="0">
              <a:effectLst>
                <a:outerShdw blurRad="38100" dist="38100" dir="2700000" algn="tl">
                  <a:srgbClr val="000000">
                    <a:alpha val="43137"/>
                  </a:srgbClr>
                </a:outerShdw>
              </a:effectLst>
            </a:endParaRPr>
          </a:p>
        </p:txBody>
      </p:sp>
      <p:sp>
        <p:nvSpPr>
          <p:cNvPr id="52" name="Arrow: Down 51">
            <a:extLst>
              <a:ext uri="{FF2B5EF4-FFF2-40B4-BE49-F238E27FC236}">
                <a16:creationId xmlns:a16="http://schemas.microsoft.com/office/drawing/2014/main" id="{F2D18058-0D00-4D7B-A1D5-3DA79E4D52C9}"/>
              </a:ext>
            </a:extLst>
          </p:cNvPr>
          <p:cNvSpPr/>
          <p:nvPr/>
        </p:nvSpPr>
        <p:spPr>
          <a:xfrm>
            <a:off x="10716877" y="230098"/>
            <a:ext cx="986540" cy="5801136"/>
          </a:xfrm>
          <a:prstGeom prst="downArrow">
            <a:avLst/>
          </a:prstGeom>
          <a:solidFill>
            <a:schemeClr val="accent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vert="vert270" rtlCol="0" anchor="ctr"/>
          <a:lstStyle/>
          <a:p>
            <a:pPr algn="ctr"/>
            <a:r>
              <a:rPr lang="en-US" sz="4000" dirty="0">
                <a:effectLst>
                  <a:outerShdw blurRad="38100" dist="38100" dir="2700000" algn="tl">
                    <a:srgbClr val="000000">
                      <a:alpha val="43137"/>
                    </a:srgbClr>
                  </a:outerShdw>
                </a:effectLst>
              </a:rPr>
              <a:t>457 Return of Ezra</a:t>
            </a:r>
          </a:p>
        </p:txBody>
      </p:sp>
      <p:sp>
        <p:nvSpPr>
          <p:cNvPr id="48" name="TextBox 47">
            <a:extLst>
              <a:ext uri="{FF2B5EF4-FFF2-40B4-BE49-F238E27FC236}">
                <a16:creationId xmlns:a16="http://schemas.microsoft.com/office/drawing/2014/main" id="{BC8C94F2-C67D-4D56-8534-7BC2A6E1568E}"/>
              </a:ext>
            </a:extLst>
          </p:cNvPr>
          <p:cNvSpPr txBox="1"/>
          <p:nvPr/>
        </p:nvSpPr>
        <p:spPr>
          <a:xfrm>
            <a:off x="8325956" y="5512407"/>
            <a:ext cx="1931374" cy="707886"/>
          </a:xfrm>
          <a:prstGeom prst="rect">
            <a:avLst/>
          </a:prstGeom>
          <a:noFill/>
        </p:spPr>
        <p:txBody>
          <a:bodyPr wrap="square" rtlCol="0">
            <a:spAutoFit/>
          </a:bodyPr>
          <a:lstStyle/>
          <a:p>
            <a:r>
              <a:rPr lang="en-US" sz="4000" dirty="0">
                <a:solidFill>
                  <a:schemeClr val="bg1"/>
                </a:solidFill>
                <a:effectLst>
                  <a:outerShdw blurRad="38100" dist="38100" dir="2700000" algn="tl">
                    <a:srgbClr val="000000">
                      <a:alpha val="43137"/>
                    </a:srgbClr>
                  </a:outerShdw>
                </a:effectLst>
              </a:rPr>
              <a:t>Ezekiel</a:t>
            </a:r>
          </a:p>
        </p:txBody>
      </p:sp>
      <p:sp>
        <p:nvSpPr>
          <p:cNvPr id="5" name="Arrow: Down 4">
            <a:extLst>
              <a:ext uri="{FF2B5EF4-FFF2-40B4-BE49-F238E27FC236}">
                <a16:creationId xmlns:a16="http://schemas.microsoft.com/office/drawing/2014/main" id="{90FE3234-ECCD-42F3-8D4D-A059E73AF47F}"/>
              </a:ext>
            </a:extLst>
          </p:cNvPr>
          <p:cNvSpPr/>
          <p:nvPr/>
        </p:nvSpPr>
        <p:spPr>
          <a:xfrm>
            <a:off x="11361642" y="227752"/>
            <a:ext cx="986540" cy="5801136"/>
          </a:xfrm>
          <a:prstGeom prst="downArrow">
            <a:avLst/>
          </a:prstGeom>
          <a:solidFill>
            <a:schemeClr val="accent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vert="vert270" rtlCol="0" anchor="ctr"/>
          <a:lstStyle/>
          <a:p>
            <a:pPr algn="ctr"/>
            <a:r>
              <a:rPr lang="en-US" sz="4000" dirty="0">
                <a:effectLst>
                  <a:outerShdw blurRad="38100" dist="38100" dir="2700000" algn="tl">
                    <a:srgbClr val="000000">
                      <a:alpha val="43137"/>
                    </a:srgbClr>
                  </a:outerShdw>
                </a:effectLst>
              </a:rPr>
              <a:t>444 Return of Nehemiah</a:t>
            </a:r>
          </a:p>
        </p:txBody>
      </p:sp>
      <p:sp>
        <p:nvSpPr>
          <p:cNvPr id="8" name="TextBox 7">
            <a:extLst>
              <a:ext uri="{FF2B5EF4-FFF2-40B4-BE49-F238E27FC236}">
                <a16:creationId xmlns:a16="http://schemas.microsoft.com/office/drawing/2014/main" id="{D96C7252-DB9A-4796-8F88-B78A426D0B48}"/>
              </a:ext>
            </a:extLst>
          </p:cNvPr>
          <p:cNvSpPr txBox="1"/>
          <p:nvPr/>
        </p:nvSpPr>
        <p:spPr>
          <a:xfrm rot="17768587">
            <a:off x="10984350" y="6018321"/>
            <a:ext cx="961052" cy="707886"/>
          </a:xfrm>
          <a:prstGeom prst="rect">
            <a:avLst/>
          </a:prstGeom>
          <a:noFill/>
        </p:spPr>
        <p:txBody>
          <a:bodyPr wrap="square" rtlCol="0">
            <a:spAutoFit/>
          </a:bodyPr>
          <a:lstStyle/>
          <a:p>
            <a:r>
              <a:rPr lang="en-US" sz="4000" dirty="0">
                <a:solidFill>
                  <a:schemeClr val="bg1"/>
                </a:solidFill>
                <a:effectLst>
                  <a:outerShdw blurRad="38100" dist="38100" dir="2700000" algn="tl">
                    <a:srgbClr val="000000">
                      <a:alpha val="43137"/>
                    </a:srgbClr>
                  </a:outerShdw>
                </a:effectLst>
              </a:rPr>
              <a:t>450</a:t>
            </a:r>
          </a:p>
        </p:txBody>
      </p:sp>
      <p:sp>
        <p:nvSpPr>
          <p:cNvPr id="11" name="Rectangle 10">
            <a:extLst>
              <a:ext uri="{FF2B5EF4-FFF2-40B4-BE49-F238E27FC236}">
                <a16:creationId xmlns:a16="http://schemas.microsoft.com/office/drawing/2014/main" id="{4FD7464F-F5C9-4BD1-A012-ECC168236396}"/>
              </a:ext>
            </a:extLst>
          </p:cNvPr>
          <p:cNvSpPr/>
          <p:nvPr/>
        </p:nvSpPr>
        <p:spPr>
          <a:xfrm>
            <a:off x="8428255" y="4921709"/>
            <a:ext cx="1765186" cy="402405"/>
          </a:xfrm>
          <a:prstGeom prst="rect">
            <a:avLst/>
          </a:prstGeom>
        </p:spPr>
        <p:style>
          <a:lnRef idx="0">
            <a:schemeClr val="accent5"/>
          </a:lnRef>
          <a:fillRef idx="3">
            <a:schemeClr val="accent5"/>
          </a:fillRef>
          <a:effectRef idx="3">
            <a:schemeClr val="accent5"/>
          </a:effectRef>
          <a:fontRef idx="minor">
            <a:schemeClr val="lt1"/>
          </a:fontRef>
        </p:style>
        <p:txBody>
          <a:bodyPr rtlCol="0" anchor="ctr"/>
          <a:lstStyle/>
          <a:p>
            <a:pPr algn="ctr"/>
            <a:endParaRPr lang="en-US" sz="2400" dirty="0">
              <a:effectLst>
                <a:outerShdw blurRad="38100" dist="38100" dir="2700000" algn="tl">
                  <a:srgbClr val="000000">
                    <a:alpha val="43137"/>
                  </a:srgbClr>
                </a:outerShdw>
              </a:effectLst>
            </a:endParaRPr>
          </a:p>
        </p:txBody>
      </p:sp>
      <p:sp>
        <p:nvSpPr>
          <p:cNvPr id="12" name="TextBox 11">
            <a:extLst>
              <a:ext uri="{FF2B5EF4-FFF2-40B4-BE49-F238E27FC236}">
                <a16:creationId xmlns:a16="http://schemas.microsoft.com/office/drawing/2014/main" id="{3AA2C70B-C875-4BBD-803F-2E0253736F2E}"/>
              </a:ext>
            </a:extLst>
          </p:cNvPr>
          <p:cNvSpPr txBox="1"/>
          <p:nvPr/>
        </p:nvSpPr>
        <p:spPr>
          <a:xfrm>
            <a:off x="8520876" y="4750926"/>
            <a:ext cx="2246449" cy="707886"/>
          </a:xfrm>
          <a:prstGeom prst="rect">
            <a:avLst/>
          </a:prstGeom>
          <a:noFill/>
        </p:spPr>
        <p:txBody>
          <a:bodyPr wrap="square" rtlCol="0">
            <a:spAutoFit/>
          </a:bodyPr>
          <a:lstStyle/>
          <a:p>
            <a:r>
              <a:rPr lang="en-US" sz="4000" dirty="0">
                <a:solidFill>
                  <a:schemeClr val="bg1"/>
                </a:solidFill>
                <a:effectLst>
                  <a:outerShdw blurRad="38100" dist="38100" dir="2700000" algn="tl">
                    <a:srgbClr val="000000">
                      <a:alpha val="43137"/>
                    </a:srgbClr>
                  </a:outerShdw>
                </a:effectLst>
              </a:rPr>
              <a:t>Daniel</a:t>
            </a:r>
          </a:p>
        </p:txBody>
      </p:sp>
      <p:sp>
        <p:nvSpPr>
          <p:cNvPr id="45" name="TextBox 44">
            <a:extLst>
              <a:ext uri="{FF2B5EF4-FFF2-40B4-BE49-F238E27FC236}">
                <a16:creationId xmlns:a16="http://schemas.microsoft.com/office/drawing/2014/main" id="{4640EB09-AB02-413F-B187-70135E22E303}"/>
              </a:ext>
            </a:extLst>
          </p:cNvPr>
          <p:cNvSpPr txBox="1"/>
          <p:nvPr/>
        </p:nvSpPr>
        <p:spPr>
          <a:xfrm>
            <a:off x="7807165" y="5158464"/>
            <a:ext cx="2246449" cy="707886"/>
          </a:xfrm>
          <a:prstGeom prst="rect">
            <a:avLst/>
          </a:prstGeom>
          <a:noFill/>
        </p:spPr>
        <p:txBody>
          <a:bodyPr wrap="square" rtlCol="0">
            <a:spAutoFit/>
          </a:bodyPr>
          <a:lstStyle/>
          <a:p>
            <a:r>
              <a:rPr lang="en-US" sz="4000" dirty="0">
                <a:solidFill>
                  <a:schemeClr val="bg1"/>
                </a:solidFill>
                <a:effectLst>
                  <a:outerShdw blurRad="38100" dist="38100" dir="2700000" algn="tl">
                    <a:srgbClr val="000000">
                      <a:alpha val="43137"/>
                    </a:srgbClr>
                  </a:outerShdw>
                </a:effectLst>
              </a:rPr>
              <a:t>Jeremiah</a:t>
            </a:r>
          </a:p>
        </p:txBody>
      </p:sp>
      <p:sp>
        <p:nvSpPr>
          <p:cNvPr id="15" name="Rectangle 14">
            <a:extLst>
              <a:ext uri="{FF2B5EF4-FFF2-40B4-BE49-F238E27FC236}">
                <a16:creationId xmlns:a16="http://schemas.microsoft.com/office/drawing/2014/main" id="{F1EB34DB-C6C4-4CDC-B117-8CF3C1A9CB51}"/>
              </a:ext>
            </a:extLst>
          </p:cNvPr>
          <p:cNvSpPr/>
          <p:nvPr/>
        </p:nvSpPr>
        <p:spPr>
          <a:xfrm>
            <a:off x="4992924" y="4487876"/>
            <a:ext cx="1453425" cy="402405"/>
          </a:xfrm>
          <a:prstGeom prst="rect">
            <a:avLst/>
          </a:prstGeom>
        </p:spPr>
        <p:style>
          <a:lnRef idx="0">
            <a:schemeClr val="accent5"/>
          </a:lnRef>
          <a:fillRef idx="3">
            <a:schemeClr val="accent5"/>
          </a:fillRef>
          <a:effectRef idx="3">
            <a:schemeClr val="accent5"/>
          </a:effectRef>
          <a:fontRef idx="minor">
            <a:schemeClr val="lt1"/>
          </a:fontRef>
        </p:style>
        <p:txBody>
          <a:bodyPr rtlCol="0" anchor="ctr"/>
          <a:lstStyle/>
          <a:p>
            <a:pPr algn="ctr"/>
            <a:endParaRPr lang="en-US" sz="2400" dirty="0">
              <a:effectLst>
                <a:outerShdw blurRad="38100" dist="38100" dir="2700000" algn="tl">
                  <a:srgbClr val="000000">
                    <a:alpha val="43137"/>
                  </a:srgbClr>
                </a:outerShdw>
              </a:effectLst>
            </a:endParaRPr>
          </a:p>
        </p:txBody>
      </p:sp>
      <p:sp>
        <p:nvSpPr>
          <p:cNvPr id="39" name="TextBox 38">
            <a:extLst>
              <a:ext uri="{FF2B5EF4-FFF2-40B4-BE49-F238E27FC236}">
                <a16:creationId xmlns:a16="http://schemas.microsoft.com/office/drawing/2014/main" id="{22FEA9BE-AD34-4C36-8557-08AAD6679617}"/>
              </a:ext>
            </a:extLst>
          </p:cNvPr>
          <p:cNvSpPr txBox="1"/>
          <p:nvPr/>
        </p:nvSpPr>
        <p:spPr>
          <a:xfrm>
            <a:off x="5004108" y="4342159"/>
            <a:ext cx="1497304" cy="707886"/>
          </a:xfrm>
          <a:prstGeom prst="rect">
            <a:avLst/>
          </a:prstGeom>
          <a:noFill/>
        </p:spPr>
        <p:txBody>
          <a:bodyPr wrap="square" rtlCol="0">
            <a:spAutoFit/>
          </a:bodyPr>
          <a:lstStyle/>
          <a:p>
            <a:r>
              <a:rPr lang="en-US" sz="4000" dirty="0">
                <a:solidFill>
                  <a:schemeClr val="bg1"/>
                </a:solidFill>
                <a:effectLst>
                  <a:outerShdw blurRad="38100" dist="38100" dir="2700000" algn="tl">
                    <a:srgbClr val="000000">
                      <a:alpha val="43137"/>
                    </a:srgbClr>
                  </a:outerShdw>
                </a:effectLst>
              </a:rPr>
              <a:t>Micah</a:t>
            </a:r>
          </a:p>
        </p:txBody>
      </p:sp>
      <p:sp>
        <p:nvSpPr>
          <p:cNvPr id="27" name="Arrow: Down 26">
            <a:extLst>
              <a:ext uri="{FF2B5EF4-FFF2-40B4-BE49-F238E27FC236}">
                <a16:creationId xmlns:a16="http://schemas.microsoft.com/office/drawing/2014/main" id="{BB898D56-76C6-467E-B899-0D8C5D9A0AD6}"/>
              </a:ext>
            </a:extLst>
          </p:cNvPr>
          <p:cNvSpPr/>
          <p:nvPr/>
        </p:nvSpPr>
        <p:spPr>
          <a:xfrm>
            <a:off x="7809390" y="56703"/>
            <a:ext cx="986540" cy="4753697"/>
          </a:xfrm>
          <a:prstGeom prst="downArrow">
            <a:avLst>
              <a:gd name="adj1" fmla="val 47313"/>
              <a:gd name="adj2" fmla="val 36567"/>
            </a:avLst>
          </a:prstGeom>
          <a:solidFill>
            <a:schemeClr val="bg1">
              <a:lumMod val="65000"/>
            </a:schemeClr>
          </a:solidFill>
        </p:spPr>
        <p:style>
          <a:lnRef idx="2">
            <a:schemeClr val="accent1">
              <a:shade val="50000"/>
            </a:schemeClr>
          </a:lnRef>
          <a:fillRef idx="1">
            <a:schemeClr val="accent1"/>
          </a:fillRef>
          <a:effectRef idx="0">
            <a:schemeClr val="accent1"/>
          </a:effectRef>
          <a:fontRef idx="minor">
            <a:schemeClr val="lt1"/>
          </a:fontRef>
        </p:style>
        <p:txBody>
          <a:bodyPr vert="vert270" rtlCol="0" anchor="ctr"/>
          <a:lstStyle/>
          <a:p>
            <a:pPr algn="ctr"/>
            <a:r>
              <a:rPr lang="en-US" sz="4000" dirty="0">
                <a:effectLst>
                  <a:outerShdw blurRad="38100" dist="38100" dir="2700000" algn="tl">
                    <a:srgbClr val="000000">
                      <a:alpha val="43137"/>
                    </a:srgbClr>
                  </a:outerShdw>
                </a:effectLst>
              </a:rPr>
              <a:t>612 Fall of Assyria</a:t>
            </a:r>
          </a:p>
        </p:txBody>
      </p:sp>
      <p:sp>
        <p:nvSpPr>
          <p:cNvPr id="19" name="Callout: Down Arrow 18">
            <a:extLst>
              <a:ext uri="{FF2B5EF4-FFF2-40B4-BE49-F238E27FC236}">
                <a16:creationId xmlns:a16="http://schemas.microsoft.com/office/drawing/2014/main" id="{8A7C5F5E-366D-4D99-AA13-58EBE878A222}"/>
              </a:ext>
            </a:extLst>
          </p:cNvPr>
          <p:cNvSpPr/>
          <p:nvPr/>
        </p:nvSpPr>
        <p:spPr>
          <a:xfrm>
            <a:off x="9613686" y="2499308"/>
            <a:ext cx="1716256" cy="1613440"/>
          </a:xfrm>
          <a:prstGeom prst="downArrowCallout">
            <a:avLst>
              <a:gd name="adj1" fmla="val 8580"/>
              <a:gd name="adj2" fmla="val 18751"/>
              <a:gd name="adj3" fmla="val 21512"/>
              <a:gd name="adj4" fmla="val 32698"/>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3600" b="1" dirty="0">
              <a:solidFill>
                <a:schemeClr val="bg1"/>
              </a:solidFill>
              <a:effectLst>
                <a:outerShdw blurRad="38100" dist="38100" dir="2700000" algn="tl">
                  <a:srgbClr val="000000">
                    <a:alpha val="43137"/>
                  </a:srgbClr>
                </a:outerShdw>
              </a:effectLst>
            </a:endParaRPr>
          </a:p>
        </p:txBody>
      </p:sp>
      <p:sp>
        <p:nvSpPr>
          <p:cNvPr id="23" name="Rectangle 22">
            <a:extLst>
              <a:ext uri="{FF2B5EF4-FFF2-40B4-BE49-F238E27FC236}">
                <a16:creationId xmlns:a16="http://schemas.microsoft.com/office/drawing/2014/main" id="{F5BE6DD9-A528-4E29-AF71-7D0CD2ACF1F3}"/>
              </a:ext>
            </a:extLst>
          </p:cNvPr>
          <p:cNvSpPr/>
          <p:nvPr/>
        </p:nvSpPr>
        <p:spPr>
          <a:xfrm>
            <a:off x="8441905" y="4492506"/>
            <a:ext cx="300221" cy="40240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effectLst>
                <a:outerShdw blurRad="38100" dist="38100" dir="2700000" algn="tl">
                  <a:srgbClr val="000000">
                    <a:alpha val="43137"/>
                  </a:srgbClr>
                </a:outerShdw>
              </a:effectLst>
            </a:endParaRPr>
          </a:p>
        </p:txBody>
      </p:sp>
      <p:sp>
        <p:nvSpPr>
          <p:cNvPr id="54" name="TextBox 53">
            <a:extLst>
              <a:ext uri="{FF2B5EF4-FFF2-40B4-BE49-F238E27FC236}">
                <a16:creationId xmlns:a16="http://schemas.microsoft.com/office/drawing/2014/main" id="{BEE9D492-BCE6-4FC2-A4B3-E6C374EE7BBD}"/>
              </a:ext>
            </a:extLst>
          </p:cNvPr>
          <p:cNvSpPr txBox="1"/>
          <p:nvPr/>
        </p:nvSpPr>
        <p:spPr>
          <a:xfrm>
            <a:off x="7044205" y="4847294"/>
            <a:ext cx="894439" cy="707886"/>
          </a:xfrm>
          <a:prstGeom prst="rect">
            <a:avLst/>
          </a:prstGeom>
          <a:noFill/>
        </p:spPr>
        <p:txBody>
          <a:bodyPr wrap="square">
            <a:spAutoFit/>
          </a:bodyPr>
          <a:lstStyle/>
          <a:p>
            <a:r>
              <a:rPr lang="en-US" sz="4000" dirty="0">
                <a:solidFill>
                  <a:schemeClr val="bg1"/>
                </a:solidFill>
                <a:effectLst>
                  <a:outerShdw blurRad="38100" dist="38100" dir="2700000" algn="tl">
                    <a:srgbClr val="000000">
                      <a:alpha val="43137"/>
                    </a:srgbClr>
                  </a:outerShdw>
                </a:effectLst>
              </a:rPr>
              <a:t>Na.</a:t>
            </a:r>
          </a:p>
        </p:txBody>
      </p:sp>
      <p:sp>
        <p:nvSpPr>
          <p:cNvPr id="21" name="Rectangle 20">
            <a:extLst>
              <a:ext uri="{FF2B5EF4-FFF2-40B4-BE49-F238E27FC236}">
                <a16:creationId xmlns:a16="http://schemas.microsoft.com/office/drawing/2014/main" id="{97140FAE-4F60-4E1D-BB09-B78BDD3EA42C}"/>
              </a:ext>
            </a:extLst>
          </p:cNvPr>
          <p:cNvSpPr/>
          <p:nvPr/>
        </p:nvSpPr>
        <p:spPr>
          <a:xfrm>
            <a:off x="7768032" y="4498333"/>
            <a:ext cx="300221" cy="402405"/>
          </a:xfrm>
          <a:prstGeom prst="rect">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en-US" sz="2400" dirty="0">
              <a:effectLst>
                <a:outerShdw blurRad="38100" dist="38100" dir="2700000" algn="tl">
                  <a:srgbClr val="000000">
                    <a:alpha val="43137"/>
                  </a:srgbClr>
                </a:outerShdw>
              </a:effectLst>
            </a:endParaRPr>
          </a:p>
        </p:txBody>
      </p:sp>
      <p:sp>
        <p:nvSpPr>
          <p:cNvPr id="25" name="TextBox 24">
            <a:extLst>
              <a:ext uri="{FF2B5EF4-FFF2-40B4-BE49-F238E27FC236}">
                <a16:creationId xmlns:a16="http://schemas.microsoft.com/office/drawing/2014/main" id="{9AAEA619-75BB-451E-B95B-9B6B6B8B3ABA}"/>
              </a:ext>
            </a:extLst>
          </p:cNvPr>
          <p:cNvSpPr txBox="1"/>
          <p:nvPr/>
        </p:nvSpPr>
        <p:spPr>
          <a:xfrm>
            <a:off x="8080442" y="4337135"/>
            <a:ext cx="1165797" cy="707886"/>
          </a:xfrm>
          <a:prstGeom prst="rect">
            <a:avLst/>
          </a:prstGeom>
          <a:noFill/>
        </p:spPr>
        <p:txBody>
          <a:bodyPr wrap="square">
            <a:spAutoFit/>
          </a:bodyPr>
          <a:lstStyle/>
          <a:p>
            <a:r>
              <a:rPr lang="en-US" sz="4000" dirty="0">
                <a:solidFill>
                  <a:schemeClr val="bg1"/>
                </a:solidFill>
                <a:effectLst>
                  <a:outerShdw blurRad="38100" dist="38100" dir="2700000" algn="tl">
                    <a:srgbClr val="000000">
                      <a:alpha val="43137"/>
                    </a:srgbClr>
                  </a:outerShdw>
                </a:effectLst>
              </a:rPr>
              <a:t>Hab.</a:t>
            </a:r>
          </a:p>
        </p:txBody>
      </p:sp>
      <p:sp>
        <p:nvSpPr>
          <p:cNvPr id="17" name="TextBox 16">
            <a:extLst>
              <a:ext uri="{FF2B5EF4-FFF2-40B4-BE49-F238E27FC236}">
                <a16:creationId xmlns:a16="http://schemas.microsoft.com/office/drawing/2014/main" id="{5C6FA939-6CB4-487E-9A06-D57B52FD16BB}"/>
              </a:ext>
            </a:extLst>
          </p:cNvPr>
          <p:cNvSpPr txBox="1"/>
          <p:nvPr/>
        </p:nvSpPr>
        <p:spPr>
          <a:xfrm>
            <a:off x="7646220" y="4413312"/>
            <a:ext cx="770089" cy="584775"/>
          </a:xfrm>
          <a:prstGeom prst="rect">
            <a:avLst/>
          </a:prstGeom>
          <a:noFill/>
        </p:spPr>
        <p:txBody>
          <a:bodyPr wrap="square" rtlCol="0">
            <a:spAutoFit/>
          </a:bodyPr>
          <a:lstStyle/>
          <a:p>
            <a:r>
              <a:rPr lang="en-US" sz="3200" b="1" dirty="0">
                <a:solidFill>
                  <a:schemeClr val="bg1"/>
                </a:solidFill>
                <a:effectLst>
                  <a:outerShdw blurRad="38100" dist="38100" dir="2700000" algn="tl">
                    <a:srgbClr val="000000">
                      <a:alpha val="43137"/>
                    </a:srgbClr>
                  </a:outerShdw>
                </a:effectLst>
              </a:rPr>
              <a:t>Ze</a:t>
            </a:r>
          </a:p>
        </p:txBody>
      </p:sp>
      <p:sp>
        <p:nvSpPr>
          <p:cNvPr id="29" name="TextBox 28">
            <a:extLst>
              <a:ext uri="{FF2B5EF4-FFF2-40B4-BE49-F238E27FC236}">
                <a16:creationId xmlns:a16="http://schemas.microsoft.com/office/drawing/2014/main" id="{0BE26C3D-C6F7-4268-AF87-874F05247DC7}"/>
              </a:ext>
            </a:extLst>
          </p:cNvPr>
          <p:cNvSpPr txBox="1"/>
          <p:nvPr/>
        </p:nvSpPr>
        <p:spPr>
          <a:xfrm>
            <a:off x="9654594" y="2364610"/>
            <a:ext cx="1716256" cy="707886"/>
          </a:xfrm>
          <a:prstGeom prst="rect">
            <a:avLst/>
          </a:prstGeom>
          <a:noFill/>
        </p:spPr>
        <p:txBody>
          <a:bodyPr wrap="square">
            <a:spAutoFit/>
          </a:bodyPr>
          <a:lstStyle/>
          <a:p>
            <a:r>
              <a:rPr lang="en-US" sz="4000" dirty="0">
                <a:solidFill>
                  <a:schemeClr val="bg1"/>
                </a:solidFill>
                <a:effectLst>
                  <a:outerShdw blurRad="38100" dist="38100" dir="2700000" algn="tl">
                    <a:srgbClr val="000000">
                      <a:alpha val="43137"/>
                    </a:srgbClr>
                  </a:outerShdw>
                </a:effectLst>
              </a:rPr>
              <a:t>Haggai</a:t>
            </a:r>
          </a:p>
        </p:txBody>
      </p:sp>
    </p:spTree>
    <p:extLst>
      <p:ext uri="{BB962C8B-B14F-4D97-AF65-F5344CB8AC3E}">
        <p14:creationId xmlns:p14="http://schemas.microsoft.com/office/powerpoint/2010/main" val="60416172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Arrow: Pentagon 2">
            <a:extLst>
              <a:ext uri="{FF2B5EF4-FFF2-40B4-BE49-F238E27FC236}">
                <a16:creationId xmlns:a16="http://schemas.microsoft.com/office/drawing/2014/main" id="{13AFAFFE-2CD3-4359-B3DD-5B35517080A5}"/>
              </a:ext>
            </a:extLst>
          </p:cNvPr>
          <p:cNvSpPr/>
          <p:nvPr/>
        </p:nvSpPr>
        <p:spPr>
          <a:xfrm>
            <a:off x="0" y="5925015"/>
            <a:ext cx="10535477" cy="245165"/>
          </a:xfrm>
          <a:prstGeom prst="homePlate">
            <a:avLst/>
          </a:prstGeom>
          <a:ln>
            <a:noFill/>
          </a:ln>
          <a:effectLst>
            <a:outerShdw blurRad="57785" dist="33020" dir="3180000" algn="ctr">
              <a:srgbClr val="000000">
                <a:alpha val="30000"/>
              </a:srgbClr>
            </a:outerShdw>
          </a:effectLst>
          <a:scene3d>
            <a:camera prst="orthographicFront">
              <a:rot lat="0" lon="0" rev="0"/>
            </a:camera>
            <a:lightRig rig="brightRoom" dir="t">
              <a:rot lat="0" lon="0" rev="600000"/>
            </a:lightRig>
          </a:scene3d>
          <a:sp3d prstMaterial="metal">
            <a:bevelT w="38100" h="57150" prst="angle"/>
          </a:sp3d>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US"/>
          </a:p>
        </p:txBody>
      </p:sp>
      <p:sp>
        <p:nvSpPr>
          <p:cNvPr id="2" name="TextBox 1">
            <a:extLst>
              <a:ext uri="{FF2B5EF4-FFF2-40B4-BE49-F238E27FC236}">
                <a16:creationId xmlns:a16="http://schemas.microsoft.com/office/drawing/2014/main" id="{D4104915-1D99-45D3-9701-FC30F4F2A0B0}"/>
              </a:ext>
            </a:extLst>
          </p:cNvPr>
          <p:cNvSpPr txBox="1"/>
          <p:nvPr/>
        </p:nvSpPr>
        <p:spPr>
          <a:xfrm>
            <a:off x="450573" y="1481851"/>
            <a:ext cx="11376665" cy="3785652"/>
          </a:xfrm>
          <a:prstGeom prst="rect">
            <a:avLst/>
          </a:prstGeom>
          <a:noFill/>
        </p:spPr>
        <p:txBody>
          <a:bodyPr wrap="square" rtlCol="0">
            <a:spAutoFit/>
          </a:bodyPr>
          <a:lstStyle/>
          <a:p>
            <a:pPr marL="571500" indent="-571500">
              <a:buFont typeface="Arial" panose="020B0604020202020204" pitchFamily="34" charset="0"/>
              <a:buChar char="•"/>
            </a:pPr>
            <a:r>
              <a:rPr lang="en-US" sz="4800" dirty="0"/>
              <a:t>Haggai: “Festival” which means he may have been born during a festival</a:t>
            </a:r>
          </a:p>
          <a:p>
            <a:pPr marL="571500" indent="-571500">
              <a:buFont typeface="Arial" panose="020B0604020202020204" pitchFamily="34" charset="0"/>
              <a:buChar char="•"/>
            </a:pPr>
            <a:r>
              <a:rPr lang="en-US" sz="4800" dirty="0"/>
              <a:t>Operated the same time as Zechariah</a:t>
            </a:r>
          </a:p>
          <a:p>
            <a:pPr marL="571500" indent="-571500">
              <a:buFont typeface="Arial" panose="020B0604020202020204" pitchFamily="34" charset="0"/>
              <a:buChar char="•"/>
            </a:pPr>
            <a:r>
              <a:rPr lang="en-US" sz="4800" dirty="0"/>
              <a:t>Exact dates for his 4 messages between August and December 520 B.C.</a:t>
            </a:r>
          </a:p>
        </p:txBody>
      </p:sp>
      <p:sp>
        <p:nvSpPr>
          <p:cNvPr id="7" name="TextBox 6">
            <a:extLst>
              <a:ext uri="{FF2B5EF4-FFF2-40B4-BE49-F238E27FC236}">
                <a16:creationId xmlns:a16="http://schemas.microsoft.com/office/drawing/2014/main" id="{B6020065-02E5-4EB7-8226-A437D580F2D1}"/>
              </a:ext>
            </a:extLst>
          </p:cNvPr>
          <p:cNvSpPr txBox="1"/>
          <p:nvPr/>
        </p:nvSpPr>
        <p:spPr>
          <a:xfrm>
            <a:off x="159026" y="268679"/>
            <a:ext cx="10787269" cy="1200329"/>
          </a:xfrm>
          <a:prstGeom prst="rect">
            <a:avLst/>
          </a:prstGeom>
          <a:noFill/>
        </p:spPr>
        <p:txBody>
          <a:bodyPr wrap="square" rtlCol="0">
            <a:spAutoFit/>
          </a:bodyPr>
          <a:lstStyle/>
          <a:p>
            <a:r>
              <a:rPr lang="en-US" sz="7200" dirty="0">
                <a:latin typeface="Bebas Neue" panose="020B0606020202050201" pitchFamily="34" charset="0"/>
              </a:rPr>
              <a:t>Haggai - Background</a:t>
            </a:r>
          </a:p>
        </p:txBody>
      </p:sp>
      <p:sp>
        <p:nvSpPr>
          <p:cNvPr id="4" name="TextBox 3">
            <a:extLst>
              <a:ext uri="{FF2B5EF4-FFF2-40B4-BE49-F238E27FC236}">
                <a16:creationId xmlns:a16="http://schemas.microsoft.com/office/drawing/2014/main" id="{2FA3D035-32F0-4E02-90AD-AB36C4CD7AB1}"/>
              </a:ext>
            </a:extLst>
          </p:cNvPr>
          <p:cNvSpPr txBox="1"/>
          <p:nvPr/>
        </p:nvSpPr>
        <p:spPr>
          <a:xfrm>
            <a:off x="159026" y="6222130"/>
            <a:ext cx="9778261" cy="584775"/>
          </a:xfrm>
          <a:prstGeom prst="rect">
            <a:avLst/>
          </a:prstGeom>
          <a:noFill/>
        </p:spPr>
        <p:txBody>
          <a:bodyPr wrap="square" rtlCol="0">
            <a:spAutoFit/>
          </a:bodyPr>
          <a:lstStyle/>
          <a:p>
            <a:r>
              <a:rPr lang="en-US" sz="3200" dirty="0">
                <a:latin typeface="Bebas Neue" panose="020B0606020202050201" pitchFamily="34" charset="0"/>
              </a:rPr>
              <a:t>Whose house are you building?</a:t>
            </a:r>
          </a:p>
        </p:txBody>
      </p:sp>
    </p:spTree>
    <p:extLst>
      <p:ext uri="{BB962C8B-B14F-4D97-AF65-F5344CB8AC3E}">
        <p14:creationId xmlns:p14="http://schemas.microsoft.com/office/powerpoint/2010/main" val="30823359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Arrow: Pentagon 2">
            <a:extLst>
              <a:ext uri="{FF2B5EF4-FFF2-40B4-BE49-F238E27FC236}">
                <a16:creationId xmlns:a16="http://schemas.microsoft.com/office/drawing/2014/main" id="{13AFAFFE-2CD3-4359-B3DD-5B35517080A5}"/>
              </a:ext>
            </a:extLst>
          </p:cNvPr>
          <p:cNvSpPr/>
          <p:nvPr/>
        </p:nvSpPr>
        <p:spPr>
          <a:xfrm>
            <a:off x="0" y="5925521"/>
            <a:ext cx="10535477" cy="245165"/>
          </a:xfrm>
          <a:prstGeom prst="homePlate">
            <a:avLst/>
          </a:prstGeom>
          <a:ln>
            <a:noFill/>
          </a:ln>
          <a:effectLst>
            <a:outerShdw blurRad="57785" dist="33020" dir="3180000" algn="ctr">
              <a:srgbClr val="000000">
                <a:alpha val="30000"/>
              </a:srgbClr>
            </a:outerShdw>
          </a:effectLst>
          <a:scene3d>
            <a:camera prst="orthographicFront">
              <a:rot lat="0" lon="0" rev="0"/>
            </a:camera>
            <a:lightRig rig="brightRoom" dir="t">
              <a:rot lat="0" lon="0" rev="600000"/>
            </a:lightRig>
          </a:scene3d>
          <a:sp3d prstMaterial="metal">
            <a:bevelT w="38100" h="57150" prst="angle"/>
          </a:sp3d>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US"/>
          </a:p>
        </p:txBody>
      </p:sp>
      <p:sp>
        <p:nvSpPr>
          <p:cNvPr id="2" name="TextBox 1">
            <a:extLst>
              <a:ext uri="{FF2B5EF4-FFF2-40B4-BE49-F238E27FC236}">
                <a16:creationId xmlns:a16="http://schemas.microsoft.com/office/drawing/2014/main" id="{D4104915-1D99-45D3-9701-FC30F4F2A0B0}"/>
              </a:ext>
            </a:extLst>
          </p:cNvPr>
          <p:cNvSpPr txBox="1"/>
          <p:nvPr/>
        </p:nvSpPr>
        <p:spPr>
          <a:xfrm>
            <a:off x="450573" y="1481851"/>
            <a:ext cx="11376665" cy="4154984"/>
          </a:xfrm>
          <a:prstGeom prst="rect">
            <a:avLst/>
          </a:prstGeom>
          <a:noFill/>
        </p:spPr>
        <p:txBody>
          <a:bodyPr wrap="square" rtlCol="0">
            <a:spAutoFit/>
          </a:bodyPr>
          <a:lstStyle/>
          <a:p>
            <a:pPr marL="571500" indent="-571500">
              <a:buFont typeface="Arial" panose="020B0604020202020204" pitchFamily="34" charset="0"/>
              <a:buChar char="•"/>
            </a:pPr>
            <a:r>
              <a:rPr lang="en-US" sz="4400" dirty="0"/>
              <a:t>Jews had returned under the edict from the Persian King Cyrus in 538 B.C.</a:t>
            </a:r>
          </a:p>
          <a:p>
            <a:pPr marL="571500" indent="-571500">
              <a:buFont typeface="Arial" panose="020B0604020202020204" pitchFamily="34" charset="0"/>
              <a:buChar char="•"/>
            </a:pPr>
            <a:r>
              <a:rPr lang="en-US" sz="4400" dirty="0"/>
              <a:t>Altar rebuilt and began to rebuild the temple</a:t>
            </a:r>
          </a:p>
          <a:p>
            <a:pPr marL="571500" indent="-571500">
              <a:buFont typeface="Arial" panose="020B0604020202020204" pitchFamily="34" charset="0"/>
              <a:buChar char="•"/>
            </a:pPr>
            <a:r>
              <a:rPr lang="en-US" sz="4400" dirty="0"/>
              <a:t>Combination of opposition from the outside and discouragement from within caused building to ceases(Ezra 4)</a:t>
            </a:r>
          </a:p>
        </p:txBody>
      </p:sp>
      <p:sp>
        <p:nvSpPr>
          <p:cNvPr id="7" name="TextBox 6">
            <a:extLst>
              <a:ext uri="{FF2B5EF4-FFF2-40B4-BE49-F238E27FC236}">
                <a16:creationId xmlns:a16="http://schemas.microsoft.com/office/drawing/2014/main" id="{B6020065-02E5-4EB7-8226-A437D580F2D1}"/>
              </a:ext>
            </a:extLst>
          </p:cNvPr>
          <p:cNvSpPr txBox="1"/>
          <p:nvPr/>
        </p:nvSpPr>
        <p:spPr>
          <a:xfrm>
            <a:off x="159026" y="268679"/>
            <a:ext cx="10787269" cy="1200329"/>
          </a:xfrm>
          <a:prstGeom prst="rect">
            <a:avLst/>
          </a:prstGeom>
          <a:noFill/>
        </p:spPr>
        <p:txBody>
          <a:bodyPr wrap="square" rtlCol="0">
            <a:spAutoFit/>
          </a:bodyPr>
          <a:lstStyle/>
          <a:p>
            <a:r>
              <a:rPr lang="en-US" sz="7200" dirty="0">
                <a:latin typeface="Bebas Neue" panose="020B0606020202050201" pitchFamily="34" charset="0"/>
              </a:rPr>
              <a:t>Haggai - Context</a:t>
            </a:r>
          </a:p>
        </p:txBody>
      </p:sp>
      <p:sp>
        <p:nvSpPr>
          <p:cNvPr id="4" name="TextBox 3">
            <a:extLst>
              <a:ext uri="{FF2B5EF4-FFF2-40B4-BE49-F238E27FC236}">
                <a16:creationId xmlns:a16="http://schemas.microsoft.com/office/drawing/2014/main" id="{2FA3D035-32F0-4E02-90AD-AB36C4CD7AB1}"/>
              </a:ext>
            </a:extLst>
          </p:cNvPr>
          <p:cNvSpPr txBox="1"/>
          <p:nvPr/>
        </p:nvSpPr>
        <p:spPr>
          <a:xfrm>
            <a:off x="110580" y="6213075"/>
            <a:ext cx="9741929" cy="584775"/>
          </a:xfrm>
          <a:prstGeom prst="rect">
            <a:avLst/>
          </a:prstGeom>
          <a:noFill/>
        </p:spPr>
        <p:txBody>
          <a:bodyPr wrap="square" rtlCol="0">
            <a:spAutoFit/>
          </a:bodyPr>
          <a:lstStyle/>
          <a:p>
            <a:r>
              <a:rPr lang="en-US" sz="3200" dirty="0">
                <a:latin typeface="Bebas Neue" panose="020B0606020202050201" pitchFamily="34" charset="0"/>
              </a:rPr>
              <a:t>Whose house are you building?</a:t>
            </a:r>
          </a:p>
        </p:txBody>
      </p:sp>
    </p:spTree>
    <p:extLst>
      <p:ext uri="{BB962C8B-B14F-4D97-AF65-F5344CB8AC3E}">
        <p14:creationId xmlns:p14="http://schemas.microsoft.com/office/powerpoint/2010/main" val="8486321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Arrow: Pentagon 2">
            <a:extLst>
              <a:ext uri="{FF2B5EF4-FFF2-40B4-BE49-F238E27FC236}">
                <a16:creationId xmlns:a16="http://schemas.microsoft.com/office/drawing/2014/main" id="{13AFAFFE-2CD3-4359-B3DD-5B35517080A5}"/>
              </a:ext>
            </a:extLst>
          </p:cNvPr>
          <p:cNvSpPr/>
          <p:nvPr/>
        </p:nvSpPr>
        <p:spPr>
          <a:xfrm>
            <a:off x="0" y="5925521"/>
            <a:ext cx="10535477" cy="245165"/>
          </a:xfrm>
          <a:prstGeom prst="homePlate">
            <a:avLst/>
          </a:prstGeom>
          <a:ln>
            <a:noFill/>
          </a:ln>
          <a:effectLst>
            <a:outerShdw blurRad="57785" dist="33020" dir="3180000" algn="ctr">
              <a:srgbClr val="000000">
                <a:alpha val="30000"/>
              </a:srgbClr>
            </a:outerShdw>
          </a:effectLst>
          <a:scene3d>
            <a:camera prst="orthographicFront">
              <a:rot lat="0" lon="0" rev="0"/>
            </a:camera>
            <a:lightRig rig="brightRoom" dir="t">
              <a:rot lat="0" lon="0" rev="600000"/>
            </a:lightRig>
          </a:scene3d>
          <a:sp3d prstMaterial="metal">
            <a:bevelT w="38100" h="57150" prst="angle"/>
          </a:sp3d>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US"/>
          </a:p>
        </p:txBody>
      </p:sp>
      <p:sp>
        <p:nvSpPr>
          <p:cNvPr id="2" name="TextBox 1">
            <a:extLst>
              <a:ext uri="{FF2B5EF4-FFF2-40B4-BE49-F238E27FC236}">
                <a16:creationId xmlns:a16="http://schemas.microsoft.com/office/drawing/2014/main" id="{D4104915-1D99-45D3-9701-FC30F4F2A0B0}"/>
              </a:ext>
            </a:extLst>
          </p:cNvPr>
          <p:cNvSpPr txBox="1"/>
          <p:nvPr/>
        </p:nvSpPr>
        <p:spPr>
          <a:xfrm>
            <a:off x="450573" y="1469008"/>
            <a:ext cx="11376665" cy="3416320"/>
          </a:xfrm>
          <a:prstGeom prst="rect">
            <a:avLst/>
          </a:prstGeom>
          <a:noFill/>
        </p:spPr>
        <p:txBody>
          <a:bodyPr wrap="square" rtlCol="0">
            <a:spAutoFit/>
          </a:bodyPr>
          <a:lstStyle/>
          <a:p>
            <a:pPr marL="571500" indent="-571500">
              <a:buFont typeface="Arial" panose="020B0604020202020204" pitchFamily="34" charset="0"/>
              <a:buChar char="•"/>
            </a:pPr>
            <a:r>
              <a:rPr lang="en-US" sz="5400" dirty="0"/>
              <a:t>Building begins again because of the work of Haggai and </a:t>
            </a:r>
            <a:r>
              <a:rPr lang="en-US" sz="5400" dirty="0" err="1"/>
              <a:t>Zechariach</a:t>
            </a:r>
            <a:r>
              <a:rPr lang="en-US" sz="5400" dirty="0"/>
              <a:t> but is affirmed by the decree of King Darius (Ezra 6) </a:t>
            </a:r>
          </a:p>
        </p:txBody>
      </p:sp>
      <p:sp>
        <p:nvSpPr>
          <p:cNvPr id="7" name="TextBox 6">
            <a:extLst>
              <a:ext uri="{FF2B5EF4-FFF2-40B4-BE49-F238E27FC236}">
                <a16:creationId xmlns:a16="http://schemas.microsoft.com/office/drawing/2014/main" id="{B6020065-02E5-4EB7-8226-A437D580F2D1}"/>
              </a:ext>
            </a:extLst>
          </p:cNvPr>
          <p:cNvSpPr txBox="1"/>
          <p:nvPr/>
        </p:nvSpPr>
        <p:spPr>
          <a:xfrm>
            <a:off x="159026" y="268679"/>
            <a:ext cx="10787269" cy="1200329"/>
          </a:xfrm>
          <a:prstGeom prst="rect">
            <a:avLst/>
          </a:prstGeom>
          <a:noFill/>
        </p:spPr>
        <p:txBody>
          <a:bodyPr wrap="square" rtlCol="0">
            <a:spAutoFit/>
          </a:bodyPr>
          <a:lstStyle/>
          <a:p>
            <a:r>
              <a:rPr lang="en-US" sz="7200" dirty="0">
                <a:latin typeface="Bebas Neue" panose="020B0606020202050201" pitchFamily="34" charset="0"/>
              </a:rPr>
              <a:t>Haggai - Context</a:t>
            </a:r>
          </a:p>
        </p:txBody>
      </p:sp>
      <p:sp>
        <p:nvSpPr>
          <p:cNvPr id="4" name="TextBox 3">
            <a:extLst>
              <a:ext uri="{FF2B5EF4-FFF2-40B4-BE49-F238E27FC236}">
                <a16:creationId xmlns:a16="http://schemas.microsoft.com/office/drawing/2014/main" id="{2FA3D035-32F0-4E02-90AD-AB36C4CD7AB1}"/>
              </a:ext>
            </a:extLst>
          </p:cNvPr>
          <p:cNvSpPr txBox="1"/>
          <p:nvPr/>
        </p:nvSpPr>
        <p:spPr>
          <a:xfrm>
            <a:off x="110580" y="6213075"/>
            <a:ext cx="9741929" cy="584775"/>
          </a:xfrm>
          <a:prstGeom prst="rect">
            <a:avLst/>
          </a:prstGeom>
          <a:noFill/>
        </p:spPr>
        <p:txBody>
          <a:bodyPr wrap="square" rtlCol="0">
            <a:spAutoFit/>
          </a:bodyPr>
          <a:lstStyle/>
          <a:p>
            <a:r>
              <a:rPr lang="en-US" sz="3200" dirty="0">
                <a:latin typeface="Bebas Neue" panose="020B0606020202050201" pitchFamily="34" charset="0"/>
              </a:rPr>
              <a:t>Whose house are you building?</a:t>
            </a:r>
          </a:p>
        </p:txBody>
      </p:sp>
    </p:spTree>
    <p:extLst>
      <p:ext uri="{BB962C8B-B14F-4D97-AF65-F5344CB8AC3E}">
        <p14:creationId xmlns:p14="http://schemas.microsoft.com/office/powerpoint/2010/main" val="18758743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Arrow: Pentagon 2">
            <a:extLst>
              <a:ext uri="{FF2B5EF4-FFF2-40B4-BE49-F238E27FC236}">
                <a16:creationId xmlns:a16="http://schemas.microsoft.com/office/drawing/2014/main" id="{13AFAFFE-2CD3-4359-B3DD-5B35517080A5}"/>
              </a:ext>
            </a:extLst>
          </p:cNvPr>
          <p:cNvSpPr/>
          <p:nvPr/>
        </p:nvSpPr>
        <p:spPr>
          <a:xfrm>
            <a:off x="0" y="5925521"/>
            <a:ext cx="10535477" cy="245165"/>
          </a:xfrm>
          <a:prstGeom prst="homePlate">
            <a:avLst/>
          </a:prstGeom>
          <a:ln>
            <a:noFill/>
          </a:ln>
          <a:effectLst>
            <a:outerShdw blurRad="57785" dist="33020" dir="3180000" algn="ctr">
              <a:srgbClr val="000000">
                <a:alpha val="30000"/>
              </a:srgbClr>
            </a:outerShdw>
          </a:effectLst>
          <a:scene3d>
            <a:camera prst="orthographicFront">
              <a:rot lat="0" lon="0" rev="0"/>
            </a:camera>
            <a:lightRig rig="brightRoom" dir="t">
              <a:rot lat="0" lon="0" rev="600000"/>
            </a:lightRig>
          </a:scene3d>
          <a:sp3d prstMaterial="metal">
            <a:bevelT w="38100" h="57150" prst="angle"/>
          </a:sp3d>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US"/>
          </a:p>
        </p:txBody>
      </p:sp>
      <p:sp>
        <p:nvSpPr>
          <p:cNvPr id="2" name="TextBox 1">
            <a:extLst>
              <a:ext uri="{FF2B5EF4-FFF2-40B4-BE49-F238E27FC236}">
                <a16:creationId xmlns:a16="http://schemas.microsoft.com/office/drawing/2014/main" id="{D4104915-1D99-45D3-9701-FC30F4F2A0B0}"/>
              </a:ext>
            </a:extLst>
          </p:cNvPr>
          <p:cNvSpPr txBox="1"/>
          <p:nvPr/>
        </p:nvSpPr>
        <p:spPr>
          <a:xfrm>
            <a:off x="407667" y="1469008"/>
            <a:ext cx="11376665" cy="4093428"/>
          </a:xfrm>
          <a:prstGeom prst="rect">
            <a:avLst/>
          </a:prstGeom>
          <a:noFill/>
        </p:spPr>
        <p:txBody>
          <a:bodyPr wrap="square" rtlCol="0">
            <a:spAutoFit/>
          </a:bodyPr>
          <a:lstStyle/>
          <a:p>
            <a:pPr marL="857250" indent="-857250">
              <a:buFont typeface="+mj-lt"/>
              <a:buAutoNum type="romanUcPeriod"/>
            </a:pPr>
            <a:r>
              <a:rPr lang="en-US" sz="5400" dirty="0"/>
              <a:t>A call to rebuild</a:t>
            </a:r>
          </a:p>
          <a:p>
            <a:pPr marL="857250" indent="-857250">
              <a:buFont typeface="+mj-lt"/>
              <a:buAutoNum type="romanUcPeriod"/>
            </a:pPr>
            <a:r>
              <a:rPr lang="en-US" sz="5400" dirty="0"/>
              <a:t>God’s greater temple and blessings</a:t>
            </a:r>
          </a:p>
          <a:p>
            <a:pPr marL="857250" indent="-857250">
              <a:buFont typeface="+mj-lt"/>
              <a:buAutoNum type="romanUcPeriod"/>
            </a:pPr>
            <a:r>
              <a:rPr lang="en-US" sz="5400" dirty="0"/>
              <a:t>God’s blessing for a defiled people</a:t>
            </a:r>
          </a:p>
          <a:p>
            <a:pPr marL="857250" indent="-857250">
              <a:buFont typeface="+mj-lt"/>
              <a:buAutoNum type="romanUcPeriod"/>
            </a:pPr>
            <a:r>
              <a:rPr lang="en-US" sz="5400" dirty="0"/>
              <a:t>God’s victory for His people</a:t>
            </a:r>
          </a:p>
          <a:p>
            <a:pPr marL="857250" indent="-857250">
              <a:buFont typeface="+mj-lt"/>
              <a:buAutoNum type="romanUcPeriod"/>
            </a:pPr>
            <a:endParaRPr lang="en-US" sz="4400" dirty="0"/>
          </a:p>
        </p:txBody>
      </p:sp>
      <p:sp>
        <p:nvSpPr>
          <p:cNvPr id="7" name="TextBox 6">
            <a:extLst>
              <a:ext uri="{FF2B5EF4-FFF2-40B4-BE49-F238E27FC236}">
                <a16:creationId xmlns:a16="http://schemas.microsoft.com/office/drawing/2014/main" id="{B6020065-02E5-4EB7-8226-A437D580F2D1}"/>
              </a:ext>
            </a:extLst>
          </p:cNvPr>
          <p:cNvSpPr txBox="1"/>
          <p:nvPr/>
        </p:nvSpPr>
        <p:spPr>
          <a:xfrm>
            <a:off x="159026" y="268679"/>
            <a:ext cx="10787269" cy="1200329"/>
          </a:xfrm>
          <a:prstGeom prst="rect">
            <a:avLst/>
          </a:prstGeom>
          <a:noFill/>
        </p:spPr>
        <p:txBody>
          <a:bodyPr wrap="square" rtlCol="0">
            <a:spAutoFit/>
          </a:bodyPr>
          <a:lstStyle/>
          <a:p>
            <a:r>
              <a:rPr lang="en-US" sz="7200" dirty="0">
                <a:latin typeface="Bebas Neue" panose="020B0606020202050201" pitchFamily="34" charset="0"/>
              </a:rPr>
              <a:t>Haggai – Simple Outline</a:t>
            </a:r>
          </a:p>
        </p:txBody>
      </p:sp>
      <p:sp>
        <p:nvSpPr>
          <p:cNvPr id="4" name="TextBox 3">
            <a:extLst>
              <a:ext uri="{FF2B5EF4-FFF2-40B4-BE49-F238E27FC236}">
                <a16:creationId xmlns:a16="http://schemas.microsoft.com/office/drawing/2014/main" id="{2FA3D035-32F0-4E02-90AD-AB36C4CD7AB1}"/>
              </a:ext>
            </a:extLst>
          </p:cNvPr>
          <p:cNvSpPr txBox="1"/>
          <p:nvPr/>
        </p:nvSpPr>
        <p:spPr>
          <a:xfrm>
            <a:off x="110580" y="6213075"/>
            <a:ext cx="9741929" cy="584775"/>
          </a:xfrm>
          <a:prstGeom prst="rect">
            <a:avLst/>
          </a:prstGeom>
          <a:noFill/>
        </p:spPr>
        <p:txBody>
          <a:bodyPr wrap="square" rtlCol="0">
            <a:spAutoFit/>
          </a:bodyPr>
          <a:lstStyle/>
          <a:p>
            <a:r>
              <a:rPr lang="en-US" sz="3200" dirty="0">
                <a:latin typeface="Bebas Neue" panose="020B0606020202050201" pitchFamily="34" charset="0"/>
              </a:rPr>
              <a:t>Whose house are you building?</a:t>
            </a:r>
          </a:p>
        </p:txBody>
      </p:sp>
    </p:spTree>
    <p:extLst>
      <p:ext uri="{BB962C8B-B14F-4D97-AF65-F5344CB8AC3E}">
        <p14:creationId xmlns:p14="http://schemas.microsoft.com/office/powerpoint/2010/main" val="31656506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Arrow: Pentagon 2">
            <a:extLst>
              <a:ext uri="{FF2B5EF4-FFF2-40B4-BE49-F238E27FC236}">
                <a16:creationId xmlns:a16="http://schemas.microsoft.com/office/drawing/2014/main" id="{13AFAFFE-2CD3-4359-B3DD-5B35517080A5}"/>
              </a:ext>
            </a:extLst>
          </p:cNvPr>
          <p:cNvSpPr/>
          <p:nvPr/>
        </p:nvSpPr>
        <p:spPr>
          <a:xfrm>
            <a:off x="0" y="5925521"/>
            <a:ext cx="10535477" cy="245165"/>
          </a:xfrm>
          <a:prstGeom prst="homePlate">
            <a:avLst/>
          </a:prstGeom>
          <a:ln>
            <a:noFill/>
          </a:ln>
          <a:effectLst>
            <a:outerShdw blurRad="57785" dist="33020" dir="3180000" algn="ctr">
              <a:srgbClr val="000000">
                <a:alpha val="30000"/>
              </a:srgbClr>
            </a:outerShdw>
          </a:effectLst>
          <a:scene3d>
            <a:camera prst="orthographicFront">
              <a:rot lat="0" lon="0" rev="0"/>
            </a:camera>
            <a:lightRig rig="brightRoom" dir="t">
              <a:rot lat="0" lon="0" rev="600000"/>
            </a:lightRig>
          </a:scene3d>
          <a:sp3d prstMaterial="metal">
            <a:bevelT w="38100" h="57150" prst="angle"/>
          </a:sp3d>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US"/>
          </a:p>
        </p:txBody>
      </p:sp>
      <p:sp>
        <p:nvSpPr>
          <p:cNvPr id="2" name="TextBox 1">
            <a:extLst>
              <a:ext uri="{FF2B5EF4-FFF2-40B4-BE49-F238E27FC236}">
                <a16:creationId xmlns:a16="http://schemas.microsoft.com/office/drawing/2014/main" id="{D4104915-1D99-45D3-9701-FC30F4F2A0B0}"/>
              </a:ext>
            </a:extLst>
          </p:cNvPr>
          <p:cNvSpPr txBox="1"/>
          <p:nvPr/>
        </p:nvSpPr>
        <p:spPr>
          <a:xfrm>
            <a:off x="407667" y="1511397"/>
            <a:ext cx="11376665" cy="1754326"/>
          </a:xfrm>
          <a:prstGeom prst="rect">
            <a:avLst/>
          </a:prstGeom>
          <a:noFill/>
        </p:spPr>
        <p:txBody>
          <a:bodyPr wrap="square" rtlCol="0">
            <a:spAutoFit/>
          </a:bodyPr>
          <a:lstStyle/>
          <a:p>
            <a:pPr marL="571500" indent="-571500">
              <a:buFont typeface="Arial" panose="020B0604020202020204" pitchFamily="34" charset="0"/>
              <a:buChar char="•"/>
            </a:pPr>
            <a:r>
              <a:rPr lang="en-US" sz="5400" dirty="0"/>
              <a:t>God brings conviction</a:t>
            </a:r>
          </a:p>
          <a:p>
            <a:pPr marL="571500" indent="-571500">
              <a:buFont typeface="Arial" panose="020B0604020202020204" pitchFamily="34" charset="0"/>
              <a:buChar char="•"/>
            </a:pPr>
            <a:r>
              <a:rPr lang="en-US" sz="5400" dirty="0"/>
              <a:t>The people respond </a:t>
            </a:r>
          </a:p>
        </p:txBody>
      </p:sp>
      <p:sp>
        <p:nvSpPr>
          <p:cNvPr id="7" name="TextBox 6">
            <a:extLst>
              <a:ext uri="{FF2B5EF4-FFF2-40B4-BE49-F238E27FC236}">
                <a16:creationId xmlns:a16="http://schemas.microsoft.com/office/drawing/2014/main" id="{B6020065-02E5-4EB7-8226-A437D580F2D1}"/>
              </a:ext>
            </a:extLst>
          </p:cNvPr>
          <p:cNvSpPr txBox="1"/>
          <p:nvPr/>
        </p:nvSpPr>
        <p:spPr>
          <a:xfrm>
            <a:off x="159026" y="268679"/>
            <a:ext cx="10787269" cy="1200329"/>
          </a:xfrm>
          <a:prstGeom prst="rect">
            <a:avLst/>
          </a:prstGeom>
          <a:noFill/>
        </p:spPr>
        <p:txBody>
          <a:bodyPr wrap="square" rtlCol="0">
            <a:spAutoFit/>
          </a:bodyPr>
          <a:lstStyle/>
          <a:p>
            <a:r>
              <a:rPr lang="en-US" sz="7200" dirty="0">
                <a:latin typeface="Bebas Neue" panose="020B0606020202050201" pitchFamily="34" charset="0"/>
              </a:rPr>
              <a:t>Haggai – Message 1</a:t>
            </a:r>
          </a:p>
        </p:txBody>
      </p:sp>
      <p:sp>
        <p:nvSpPr>
          <p:cNvPr id="4" name="TextBox 3">
            <a:extLst>
              <a:ext uri="{FF2B5EF4-FFF2-40B4-BE49-F238E27FC236}">
                <a16:creationId xmlns:a16="http://schemas.microsoft.com/office/drawing/2014/main" id="{2FA3D035-32F0-4E02-90AD-AB36C4CD7AB1}"/>
              </a:ext>
            </a:extLst>
          </p:cNvPr>
          <p:cNvSpPr txBox="1"/>
          <p:nvPr/>
        </p:nvSpPr>
        <p:spPr>
          <a:xfrm>
            <a:off x="110580" y="6213075"/>
            <a:ext cx="9741929" cy="584775"/>
          </a:xfrm>
          <a:prstGeom prst="rect">
            <a:avLst/>
          </a:prstGeom>
          <a:noFill/>
        </p:spPr>
        <p:txBody>
          <a:bodyPr wrap="square" rtlCol="0">
            <a:spAutoFit/>
          </a:bodyPr>
          <a:lstStyle/>
          <a:p>
            <a:r>
              <a:rPr lang="en-US" sz="3200" dirty="0">
                <a:latin typeface="Bebas Neue" panose="020B0606020202050201" pitchFamily="34" charset="0"/>
              </a:rPr>
              <a:t>Whose house are you building?</a:t>
            </a:r>
          </a:p>
        </p:txBody>
      </p:sp>
    </p:spTree>
    <p:extLst>
      <p:ext uri="{BB962C8B-B14F-4D97-AF65-F5344CB8AC3E}">
        <p14:creationId xmlns:p14="http://schemas.microsoft.com/office/powerpoint/2010/main" val="4741429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8A914AF67F5B5F468EB544EC08F64250" ma:contentTypeVersion="13" ma:contentTypeDescription="Create a new document." ma:contentTypeScope="" ma:versionID="58ccb72df692cb104c3e62213e91b67f">
  <xsd:schema xmlns:xsd="http://www.w3.org/2001/XMLSchema" xmlns:xs="http://www.w3.org/2001/XMLSchema" xmlns:p="http://schemas.microsoft.com/office/2006/metadata/properties" xmlns:ns3="b3d0c020-ed32-4809-9088-00c6342a2339" xmlns:ns4="bda37aeb-caf8-481e-b497-8f2ff629fc85" targetNamespace="http://schemas.microsoft.com/office/2006/metadata/properties" ma:root="true" ma:fieldsID="aeec66b7e76779670e752f14e4df3e7e" ns3:_="" ns4:_="">
    <xsd:import namespace="b3d0c020-ed32-4809-9088-00c6342a2339"/>
    <xsd:import namespace="bda37aeb-caf8-481e-b497-8f2ff629fc85"/>
    <xsd:element name="properties">
      <xsd:complexType>
        <xsd:sequence>
          <xsd:element name="documentManagement">
            <xsd:complexType>
              <xsd:all>
                <xsd:element ref="ns3:SharedWithUsers" minOccurs="0"/>
                <xsd:element ref="ns3:SharedWithDetails" minOccurs="0"/>
                <xsd:element ref="ns3:SharingHintHash" minOccurs="0"/>
                <xsd:element ref="ns4:MediaServiceMetadata" minOccurs="0"/>
                <xsd:element ref="ns4:MediaServiceFastMetadata" minOccurs="0"/>
                <xsd:element ref="ns4:MediaServiceAutoTags" minOccurs="0"/>
                <xsd:element ref="ns4:MediaServiceOCR" minOccurs="0"/>
                <xsd:element ref="ns4:MediaServiceDateTaken" minOccurs="0"/>
                <xsd:element ref="ns4:MediaServiceLocation" minOccurs="0"/>
                <xsd:element ref="ns4:MediaServiceGenerationTime" minOccurs="0"/>
                <xsd:element ref="ns4:MediaServiceEventHashCode" minOccurs="0"/>
                <xsd:element ref="ns4:MediaServiceAutoKeyPoints" minOccurs="0"/>
                <xsd:element ref="ns4: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3d0c020-ed32-4809-9088-00c6342a2339"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internalName="SharedWithDetails" ma:readOnly="true">
      <xsd:simpleType>
        <xsd:restriction base="dms:Note">
          <xsd:maxLength value="255"/>
        </xsd:restriction>
      </xsd:simpleType>
    </xsd:element>
    <xsd:element name="SharingHintHash" ma:index="10" nillable="true" ma:displayName="Sharing Hint Hash" ma:hidden="true" ma:internalName="SharingHintHash"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bda37aeb-caf8-481e-b497-8f2ff629fc85" elementFormDefault="qualified">
    <xsd:import namespace="http://schemas.microsoft.com/office/2006/documentManagement/types"/>
    <xsd:import namespace="http://schemas.microsoft.com/office/infopath/2007/PartnerControls"/>
    <xsd:element name="MediaServiceMetadata" ma:index="11" nillable="true" ma:displayName="MediaServiceMetadata" ma:hidden="true" ma:internalName="MediaServiceMetadata" ma:readOnly="true">
      <xsd:simpleType>
        <xsd:restriction base="dms:Note"/>
      </xsd:simpleType>
    </xsd:element>
    <xsd:element name="MediaServiceFastMetadata" ma:index="12" nillable="true" ma:displayName="MediaServiceFastMetadata" ma:hidden="true" ma:internalName="MediaServiceFastMetadata" ma:readOnly="true">
      <xsd:simpleType>
        <xsd:restriction base="dms:Note"/>
      </xsd:simpleType>
    </xsd:element>
    <xsd:element name="MediaServiceAutoTags" ma:index="13" nillable="true" ma:displayName="MediaServiceAutoTags" ma:internalName="MediaServiceAutoTags" ma:readOnly="true">
      <xsd:simpleType>
        <xsd:restriction base="dms:Text"/>
      </xsd:simpleType>
    </xsd:element>
    <xsd:element name="MediaServiceOCR" ma:index="14" nillable="true" ma:displayName="MediaServiceOCR" ma:internalName="MediaServiceOCR" ma:readOnly="true">
      <xsd:simpleType>
        <xsd:restriction base="dms:Note">
          <xsd:maxLength value="255"/>
        </xsd:restriction>
      </xsd:simpleType>
    </xsd:element>
    <xsd:element name="MediaServiceDateTaken" ma:index="15" nillable="true" ma:displayName="MediaServiceDateTaken" ma:hidden="true" ma:internalName="MediaServiceDateTaken" ma:readOnly="true">
      <xsd:simpleType>
        <xsd:restriction base="dms:Text"/>
      </xsd:simpleType>
    </xsd:element>
    <xsd:element name="MediaServiceLocation" ma:index="16" nillable="true" ma:displayName="Location" ma:internalName="MediaServiceLocation" ma:readOnly="true">
      <xsd:simpleType>
        <xsd:restriction base="dms:Text"/>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AutoKeyPoints" ma:index="19" nillable="true" ma:displayName="MediaServiceAutoKeyPoints" ma:hidden="true" ma:internalName="MediaServiceAutoKeyPoints" ma:readOnly="true">
      <xsd:simpleType>
        <xsd:restriction base="dms:Note"/>
      </xsd:simpleType>
    </xsd:element>
    <xsd:element name="MediaServiceKeyPoints" ma:index="20" nillable="true" ma:displayName="KeyPoints" ma:internalName="MediaServiceKeyPoint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A0D9FD9C-E4F4-4924-8EC9-5AB5B66D1A3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b3d0c020-ed32-4809-9088-00c6342a2339"/>
    <ds:schemaRef ds:uri="bda37aeb-caf8-481e-b497-8f2ff629fc85"/>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E9A1F1E8-DE4F-4484-BCE9-7C60F3209BF0}">
  <ds:schemaRefs>
    <ds:schemaRef ds:uri="http://schemas.microsoft.com/sharepoint/v3/contenttype/forms"/>
  </ds:schemaRefs>
</ds:datastoreItem>
</file>

<file path=customXml/itemProps3.xml><?xml version="1.0" encoding="utf-8"?>
<ds:datastoreItem xmlns:ds="http://schemas.openxmlformats.org/officeDocument/2006/customXml" ds:itemID="{723832A3-C08C-4DA6-B1A4-934776133857}">
  <ds:schemaRefs>
    <ds:schemaRef ds:uri="http://schemas.microsoft.com/office/2006/metadata/properties"/>
    <ds:schemaRef ds:uri="http://schemas.microsoft.com/office/infopath/2007/PartnerControls"/>
  </ds:schemaRefs>
</ds:datastoreItem>
</file>

<file path=docProps/app.xml><?xml version="1.0" encoding="utf-8"?>
<Properties xmlns="http://schemas.openxmlformats.org/officeDocument/2006/extended-properties" xmlns:vt="http://schemas.openxmlformats.org/officeDocument/2006/docPropsVTypes">
  <TotalTime>2898</TotalTime>
  <Words>499</Words>
  <Application>Microsoft Office PowerPoint</Application>
  <PresentationFormat>Widescreen</PresentationFormat>
  <Paragraphs>99</Paragraphs>
  <Slides>15</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15</vt:i4>
      </vt:variant>
    </vt:vector>
  </HeadingPairs>
  <TitlesOfParts>
    <vt:vector size="20" baseType="lpstr">
      <vt:lpstr>Arial</vt:lpstr>
      <vt:lpstr>Bebas Neue</vt:lpstr>
      <vt:lpstr>Calibri</vt:lpstr>
      <vt:lpstr>Calibri Light</vt:lpstr>
      <vt:lpstr>Office Theme</vt:lpstr>
      <vt:lpstr>PowerPoint Presentation</vt:lpstr>
      <vt:lpstr>PowerPoint Presentation</vt:lpstr>
      <vt:lpstr>PowerPoint Presentation</vt:lpstr>
      <vt:lpstr>A Brief Timeline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Paul Yurksaitis</dc:creator>
  <cp:lastModifiedBy>Sound Booth</cp:lastModifiedBy>
  <cp:revision>58</cp:revision>
  <dcterms:created xsi:type="dcterms:W3CDTF">2020-10-09T19:21:27Z</dcterms:created>
  <dcterms:modified xsi:type="dcterms:W3CDTF">2020-11-08T15:37:10Z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0x0101008A914AF67F5B5F468EB544EC08F64250</vt:lpwstr>
  </property>
</Properties>
</file>