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81" r:id="rId4"/>
    <p:sldId id="257" r:id="rId5"/>
    <p:sldId id="282" r:id="rId6"/>
    <p:sldId id="262" r:id="rId7"/>
    <p:sldId id="283" r:id="rId8"/>
    <p:sldId id="263" r:id="rId9"/>
    <p:sldId id="264" r:id="rId10"/>
    <p:sldId id="286" r:id="rId11"/>
    <p:sldId id="265" r:id="rId12"/>
    <p:sldId id="266" r:id="rId13"/>
    <p:sldId id="280" r:id="rId14"/>
    <p:sldId id="273" r:id="rId15"/>
    <p:sldId id="269" r:id="rId16"/>
    <p:sldId id="270" r:id="rId17"/>
    <p:sldId id="271" r:id="rId18"/>
    <p:sldId id="272" r:id="rId19"/>
    <p:sldId id="267" r:id="rId20"/>
    <p:sldId id="279" r:id="rId21"/>
    <p:sldId id="278" r:id="rId22"/>
    <p:sldId id="276" r:id="rId23"/>
    <p:sldId id="274" r:id="rId24"/>
    <p:sldId id="277" r:id="rId25"/>
    <p:sldId id="275" r:id="rId26"/>
    <p:sldId id="284" r:id="rId27"/>
    <p:sldId id="285" r:id="rId28"/>
    <p:sldId id="2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395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02903-DFA0-40BB-A453-3F04161A7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D2A39D-AED9-460F-94CE-59C4B3B16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8FC33-3045-4F45-B69E-EF21A21CA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0FA7A-C219-4990-9BA7-A0EB4685D689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73F6C2-6BD0-40A5-9943-5AA4A1823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6B756-9753-4EE0-82D8-4B3151EB6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D047D-E79D-4F67-8E76-1BEBEF59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03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F3D5E3-74BB-47B2-9C46-6EE6774E37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C526E5-BAF2-4452-A91A-D08B42CEE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71E0F-1CC0-4B2D-BCC2-20D62250F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0FA7A-C219-4990-9BA7-A0EB4685D689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0D8AD-9C4C-41AE-BA93-2A4B8EF29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95798-F21D-432C-B509-57611CB30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D047D-E79D-4F67-8E76-1BEBEF59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46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CE574DD-0302-9049-A8CE-513925A780EA}"/>
              </a:ext>
            </a:extLst>
          </p:cNvPr>
          <p:cNvSpPr/>
          <p:nvPr userDrawn="1"/>
        </p:nvSpPr>
        <p:spPr>
          <a:xfrm>
            <a:off x="0" y="3614737"/>
            <a:ext cx="12192000" cy="5429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E0C165-E9F9-4840-A55E-85E035F9C762}"/>
              </a:ext>
            </a:extLst>
          </p:cNvPr>
          <p:cNvSpPr/>
          <p:nvPr userDrawn="1"/>
        </p:nvSpPr>
        <p:spPr>
          <a:xfrm>
            <a:off x="2714965" y="3614737"/>
            <a:ext cx="2252663" cy="5429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BC98F2-5505-8849-B1A1-BCC58F271B28}"/>
              </a:ext>
            </a:extLst>
          </p:cNvPr>
          <p:cNvSpPr/>
          <p:nvPr userDrawn="1"/>
        </p:nvSpPr>
        <p:spPr>
          <a:xfrm>
            <a:off x="7220291" y="3614737"/>
            <a:ext cx="2252663" cy="5429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E0D0970-A906-6743-BCD1-1CA96CCA2FD1}"/>
              </a:ext>
            </a:extLst>
          </p:cNvPr>
          <p:cNvSpPr/>
          <p:nvPr userDrawn="1"/>
        </p:nvSpPr>
        <p:spPr>
          <a:xfrm>
            <a:off x="4967628" y="3614737"/>
            <a:ext cx="2252663" cy="5429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D9DE41-942B-1443-9CE2-5500F7E5C976}"/>
              </a:ext>
            </a:extLst>
          </p:cNvPr>
          <p:cNvSpPr/>
          <p:nvPr userDrawn="1"/>
        </p:nvSpPr>
        <p:spPr>
          <a:xfrm>
            <a:off x="9472954" y="3614737"/>
            <a:ext cx="2252663" cy="5429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3A7595-EB2B-C648-A493-178FB31AA325}"/>
              </a:ext>
            </a:extLst>
          </p:cNvPr>
          <p:cNvSpPr/>
          <p:nvPr userDrawn="1"/>
        </p:nvSpPr>
        <p:spPr>
          <a:xfrm>
            <a:off x="462302" y="3614737"/>
            <a:ext cx="2252663" cy="5429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DEA580-11AC-B148-BB37-7B865F0A8E8F}"/>
              </a:ext>
            </a:extLst>
          </p:cNvPr>
          <p:cNvSpPr/>
          <p:nvPr userDrawn="1"/>
        </p:nvSpPr>
        <p:spPr>
          <a:xfrm rot="5400000">
            <a:off x="995700" y="4709092"/>
            <a:ext cx="1185865" cy="8300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135F20-1BA2-CC48-9AD1-575655FBD297}"/>
              </a:ext>
            </a:extLst>
          </p:cNvPr>
          <p:cNvSpPr/>
          <p:nvPr userDrawn="1"/>
        </p:nvSpPr>
        <p:spPr>
          <a:xfrm rot="5400000">
            <a:off x="3248363" y="2980302"/>
            <a:ext cx="1185865" cy="83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59050B7-FE72-3B43-B17F-0FA8F3FC1B15}"/>
              </a:ext>
            </a:extLst>
          </p:cNvPr>
          <p:cNvSpPr/>
          <p:nvPr userDrawn="1"/>
        </p:nvSpPr>
        <p:spPr>
          <a:xfrm rot="5400000">
            <a:off x="7753690" y="2980302"/>
            <a:ext cx="1185865" cy="8300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7AB8015-61A4-5143-B7A2-757306490700}"/>
              </a:ext>
            </a:extLst>
          </p:cNvPr>
          <p:cNvSpPr/>
          <p:nvPr userDrawn="1"/>
        </p:nvSpPr>
        <p:spPr>
          <a:xfrm rot="5400000">
            <a:off x="10047855" y="4709090"/>
            <a:ext cx="1185865" cy="83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FFD0D0C-12F6-E144-911F-7DC1A344FEBE}"/>
              </a:ext>
            </a:extLst>
          </p:cNvPr>
          <p:cNvSpPr/>
          <p:nvPr userDrawn="1"/>
        </p:nvSpPr>
        <p:spPr>
          <a:xfrm rot="5400000">
            <a:off x="5501027" y="4709091"/>
            <a:ext cx="1185865" cy="830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4ED3F84-1836-C345-90F4-9A4EEC338720}"/>
              </a:ext>
            </a:extLst>
          </p:cNvPr>
          <p:cNvSpPr/>
          <p:nvPr userDrawn="1"/>
        </p:nvSpPr>
        <p:spPr>
          <a:xfrm>
            <a:off x="1503926" y="3807161"/>
            <a:ext cx="169411" cy="169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A7896B5-2AFD-9449-AC5A-B85ECF76702D}"/>
              </a:ext>
            </a:extLst>
          </p:cNvPr>
          <p:cNvSpPr/>
          <p:nvPr userDrawn="1"/>
        </p:nvSpPr>
        <p:spPr>
          <a:xfrm>
            <a:off x="3756589" y="3801493"/>
            <a:ext cx="169411" cy="169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B429153-142D-3947-AA3B-F53EBD95C3CB}"/>
              </a:ext>
            </a:extLst>
          </p:cNvPr>
          <p:cNvSpPr/>
          <p:nvPr userDrawn="1"/>
        </p:nvSpPr>
        <p:spPr>
          <a:xfrm>
            <a:off x="6012355" y="3801493"/>
            <a:ext cx="169411" cy="169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A892962-A7DA-2549-8D21-5543F1249EC3}"/>
              </a:ext>
            </a:extLst>
          </p:cNvPr>
          <p:cNvSpPr/>
          <p:nvPr userDrawn="1"/>
        </p:nvSpPr>
        <p:spPr>
          <a:xfrm>
            <a:off x="8261916" y="3801493"/>
            <a:ext cx="169411" cy="169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8E11537-4AC0-694D-A631-91A03A138DAF}"/>
              </a:ext>
            </a:extLst>
          </p:cNvPr>
          <p:cNvSpPr/>
          <p:nvPr userDrawn="1"/>
        </p:nvSpPr>
        <p:spPr>
          <a:xfrm>
            <a:off x="10556083" y="3801493"/>
            <a:ext cx="169411" cy="1694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8CBAFE3-2F54-3C41-B9C8-6580B1E2261A}"/>
              </a:ext>
            </a:extLst>
          </p:cNvPr>
          <p:cNvSpPr/>
          <p:nvPr userDrawn="1"/>
        </p:nvSpPr>
        <p:spPr>
          <a:xfrm>
            <a:off x="9819256" y="4929188"/>
            <a:ext cx="1643062" cy="164306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BA34F62-9EE1-634F-BD96-1A0F99E0235B}"/>
              </a:ext>
            </a:extLst>
          </p:cNvPr>
          <p:cNvSpPr/>
          <p:nvPr userDrawn="1"/>
        </p:nvSpPr>
        <p:spPr>
          <a:xfrm>
            <a:off x="7483589" y="1257300"/>
            <a:ext cx="1643062" cy="164306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67584B8-9A35-DC42-BBF1-3A455D9C4F3B}"/>
              </a:ext>
            </a:extLst>
          </p:cNvPr>
          <p:cNvSpPr/>
          <p:nvPr userDrawn="1"/>
        </p:nvSpPr>
        <p:spPr>
          <a:xfrm>
            <a:off x="5272427" y="4929188"/>
            <a:ext cx="1643062" cy="16430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52B9B47-1C71-3444-907E-AE695F961FAF}"/>
              </a:ext>
            </a:extLst>
          </p:cNvPr>
          <p:cNvSpPr/>
          <p:nvPr userDrawn="1"/>
        </p:nvSpPr>
        <p:spPr>
          <a:xfrm>
            <a:off x="767101" y="4929188"/>
            <a:ext cx="1643062" cy="16430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F2621F7-B63B-054D-9A8B-51C0450F0F07}"/>
              </a:ext>
            </a:extLst>
          </p:cNvPr>
          <p:cNvSpPr/>
          <p:nvPr userDrawn="1"/>
        </p:nvSpPr>
        <p:spPr>
          <a:xfrm>
            <a:off x="3019765" y="1257300"/>
            <a:ext cx="1643062" cy="164306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Content Placeholder 55">
            <a:extLst>
              <a:ext uri="{FF2B5EF4-FFF2-40B4-BE49-F238E27FC236}">
                <a16:creationId xmlns:a16="http://schemas.microsoft.com/office/drawing/2014/main" id="{4C783824-9D41-1543-9CFD-09A2936703D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475694" y="1220312"/>
            <a:ext cx="2225675" cy="1831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Content Placeholder 49">
            <a:extLst>
              <a:ext uri="{FF2B5EF4-FFF2-40B4-BE49-F238E27FC236}">
                <a16:creationId xmlns:a16="http://schemas.microsoft.com/office/drawing/2014/main" id="{34CEC6EB-38AC-9546-8ADE-94D0C25419E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504379" y="3079942"/>
            <a:ext cx="2193474" cy="500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accent6"/>
                </a:solidFill>
              </a:defRPr>
            </a:lvl2pPr>
            <a:lvl3pPr marL="914400" indent="0" algn="ctr">
              <a:buNone/>
              <a:defRPr>
                <a:solidFill>
                  <a:schemeClr val="accent6"/>
                </a:solidFill>
              </a:defRPr>
            </a:lvl3pPr>
            <a:lvl4pPr marL="1371600" indent="0" algn="ctr">
              <a:buNone/>
              <a:defRPr>
                <a:solidFill>
                  <a:schemeClr val="accent6"/>
                </a:solidFill>
              </a:defRPr>
            </a:lvl4pPr>
            <a:lvl5pPr marL="1828800" indent="0" algn="ctr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Content Placeholder 55">
            <a:extLst>
              <a:ext uri="{FF2B5EF4-FFF2-40B4-BE49-F238E27FC236}">
                <a16:creationId xmlns:a16="http://schemas.microsoft.com/office/drawing/2014/main" id="{352A8938-CED9-4C42-A5C7-9F332BE701D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221876" y="4700585"/>
            <a:ext cx="2225675" cy="1831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Content Placeholder 49">
            <a:extLst>
              <a:ext uri="{FF2B5EF4-FFF2-40B4-BE49-F238E27FC236}">
                <a16:creationId xmlns:a16="http://schemas.microsoft.com/office/drawing/2014/main" id="{99F6596D-2AD7-D544-9525-DDDA908A6E8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37977" y="4157660"/>
            <a:ext cx="2193474" cy="500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accent6"/>
                </a:solidFill>
              </a:defRPr>
            </a:lvl2pPr>
            <a:lvl3pPr marL="914400" indent="0" algn="ctr">
              <a:buNone/>
              <a:defRPr>
                <a:solidFill>
                  <a:schemeClr val="accent6"/>
                </a:solidFill>
              </a:defRPr>
            </a:lvl3pPr>
            <a:lvl4pPr marL="1371600" indent="0" algn="ctr">
              <a:buNone/>
              <a:defRPr>
                <a:solidFill>
                  <a:schemeClr val="accent6"/>
                </a:solidFill>
              </a:defRPr>
            </a:lvl4pPr>
            <a:lvl5pPr marL="1828800" indent="0" algn="ctr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Content Placeholder 55">
            <a:extLst>
              <a:ext uri="{FF2B5EF4-FFF2-40B4-BE49-F238E27FC236}">
                <a16:creationId xmlns:a16="http://schemas.microsoft.com/office/drawing/2014/main" id="{CB7A9028-68FF-1E43-B9AD-AF8843FD298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11481" y="1213745"/>
            <a:ext cx="2225675" cy="1831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Content Placeholder 49">
            <a:extLst>
              <a:ext uri="{FF2B5EF4-FFF2-40B4-BE49-F238E27FC236}">
                <a16:creationId xmlns:a16="http://schemas.microsoft.com/office/drawing/2014/main" id="{F3F2E1D1-95C0-2E46-A849-AE5D1FBE3A5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995392" y="3088953"/>
            <a:ext cx="2193474" cy="500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accent6"/>
                </a:solidFill>
              </a:defRPr>
            </a:lvl2pPr>
            <a:lvl3pPr marL="914400" indent="0" algn="ctr">
              <a:buNone/>
              <a:defRPr>
                <a:solidFill>
                  <a:schemeClr val="accent6"/>
                </a:solidFill>
              </a:defRPr>
            </a:lvl3pPr>
            <a:lvl4pPr marL="1371600" indent="0" algn="ctr">
              <a:buNone/>
              <a:defRPr>
                <a:solidFill>
                  <a:schemeClr val="accent6"/>
                </a:solidFill>
              </a:defRPr>
            </a:lvl4pPr>
            <a:lvl5pPr marL="1828800" indent="0" algn="ctr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Content Placeholder 55">
            <a:extLst>
              <a:ext uri="{FF2B5EF4-FFF2-40B4-BE49-F238E27FC236}">
                <a16:creationId xmlns:a16="http://schemas.microsoft.com/office/drawing/2014/main" id="{64C1CF39-BA5C-7048-B20C-D043C94F191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714288" y="4708515"/>
            <a:ext cx="2225675" cy="1831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Content Placeholder 49">
            <a:extLst>
              <a:ext uri="{FF2B5EF4-FFF2-40B4-BE49-F238E27FC236}">
                <a16:creationId xmlns:a16="http://schemas.microsoft.com/office/drawing/2014/main" id="{793DF339-0284-D243-A968-953CD06F740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723809" y="4170961"/>
            <a:ext cx="2193474" cy="500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accent6"/>
                </a:solidFill>
              </a:defRPr>
            </a:lvl2pPr>
            <a:lvl3pPr marL="914400" indent="0" algn="ctr">
              <a:buNone/>
              <a:defRPr>
                <a:solidFill>
                  <a:schemeClr val="accent6"/>
                </a:solidFill>
              </a:defRPr>
            </a:lvl3pPr>
            <a:lvl4pPr marL="1371600" indent="0" algn="ctr">
              <a:buNone/>
              <a:defRPr>
                <a:solidFill>
                  <a:schemeClr val="accent6"/>
                </a:solidFill>
              </a:defRPr>
            </a:lvl4pPr>
            <a:lvl5pPr marL="1828800" indent="0" algn="ctr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Content Placeholder 55">
            <a:extLst>
              <a:ext uri="{FF2B5EF4-FFF2-40B4-BE49-F238E27FC236}">
                <a16:creationId xmlns:a16="http://schemas.microsoft.com/office/drawing/2014/main" id="{10739762-808E-A643-9980-6640E194CC0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1805" y="1213745"/>
            <a:ext cx="2225675" cy="1831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Content Placeholder 49">
            <a:extLst>
              <a:ext uri="{FF2B5EF4-FFF2-40B4-BE49-F238E27FC236}">
                <a16:creationId xmlns:a16="http://schemas.microsoft.com/office/drawing/2014/main" id="{7518B673-06A7-5442-8C84-0C4137AEF25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3726" y="3079942"/>
            <a:ext cx="2193474" cy="500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accent6"/>
                </a:solidFill>
              </a:defRPr>
            </a:lvl2pPr>
            <a:lvl3pPr marL="914400" indent="0" algn="ctr">
              <a:buNone/>
              <a:defRPr>
                <a:solidFill>
                  <a:schemeClr val="accent6"/>
                </a:solidFill>
              </a:defRPr>
            </a:lvl3pPr>
            <a:lvl4pPr marL="1371600" indent="0" algn="ctr">
              <a:buNone/>
              <a:defRPr>
                <a:solidFill>
                  <a:schemeClr val="accent6"/>
                </a:solidFill>
              </a:defRPr>
            </a:lvl4pPr>
            <a:lvl5pPr marL="1828800" indent="0" algn="ctr"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AC52417-594B-7D46-8593-5D84D1F0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537"/>
            <a:ext cx="10515600" cy="735013"/>
          </a:xfrm>
          <a:prstGeom prst="rect">
            <a:avLst/>
          </a:prstGeom>
          <a:solidFill>
            <a:srgbClr val="DEDEDE"/>
          </a:solidFill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676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C996B-E458-4BDC-99EC-622ABA239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A59DC-6C0F-47C9-9FA0-33E657A3D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291CA-2181-4FEE-9C7B-DE4515000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0FA7A-C219-4990-9BA7-A0EB4685D689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8616C-633B-432B-8A6D-3D263E2C3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B97A3-DA60-4F79-92AA-1DC38D3D0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D047D-E79D-4F67-8E76-1BEBEF59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6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E150B-4BD9-4842-9336-CEF9CA6AD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3BBEF-97F9-4815-9C99-B590DF4F2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2BA2-8356-4346-A282-F61B9D8CE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0FA7A-C219-4990-9BA7-A0EB4685D689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4F359-81FB-44D6-B076-15E35B3AB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3FBAC-DFA4-4137-876D-070A0C430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D047D-E79D-4F67-8E76-1BEBEF59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10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1E661-1CB1-4D79-953C-B9ADD42F3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25864-B8BE-49FE-97BE-7928808E6C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4F7B62-DFCE-4521-833E-ECBF50C1F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AB4366-4D4E-4647-92E0-6FCE439E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0FA7A-C219-4990-9BA7-A0EB4685D689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B0D70-4A6B-46B6-9D49-91CBC3887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CD2FF3-3748-49B1-A801-A72856DDD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D047D-E79D-4F67-8E76-1BEBEF59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21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E4F01-B4AB-4CD7-AECE-1ACD0558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E1E9B-935B-463F-BC62-271BB649B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BBCC80-BE4F-4D7C-87EC-248A9388DC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96DE44-D8DD-46D8-8C20-7AD7B4C979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B9BA4F-1BBB-4092-AB9B-6C8980718A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D5E6DF-8621-4640-98AC-A671BB51B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0FA7A-C219-4990-9BA7-A0EB4685D689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61B6E-A322-4F12-A4E0-6A09D541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8BB44A-66BF-43E5-9CE2-734B8C83C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D047D-E79D-4F67-8E76-1BEBEF59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13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B8E97-5B77-44AF-9277-CA28CB285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B16AB-8D35-4FF7-B21E-CF8BEFFB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0FA7A-C219-4990-9BA7-A0EB4685D689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15F9C-63DC-4CF6-ACB2-3B5086126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FB07B3-C2BE-4284-8F3A-36A0C2BE6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D047D-E79D-4F67-8E76-1BEBEF59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68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AEA208-A1F2-49FF-A427-F9DF04940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0FA7A-C219-4990-9BA7-A0EB4685D689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C04347-A4AC-4F5B-B748-2000F7D38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37A386-6672-4CDD-8062-FE9AE6756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D047D-E79D-4F67-8E76-1BEBEF59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81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7A8BC-160E-45AB-9B6B-ABB8BEBA1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72816-DB80-4D45-A0B6-FB5F8DFEB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5B1EA-6EF5-4D6F-B234-2BD9FDFE8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03295C-5D1A-4DFA-B554-AF2FD9C2D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0FA7A-C219-4990-9BA7-A0EB4685D689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A58A8D-EACC-4212-8CDC-C3AA79C61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42CFD-F673-4EDF-91F5-5F55663B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D047D-E79D-4F67-8E76-1BEBEF59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46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D324-84C5-4950-81F3-332B12C0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B313BB-05B4-4109-A3D2-2C63595235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679B46-DA94-4DE6-8719-1B591819D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1CF82-0733-40A7-B455-204137957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0FA7A-C219-4990-9BA7-A0EB4685D689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BA3475-9E27-4137-ABDB-85C38E710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0C679D-1E58-4B30-8C28-1F78E72E0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D047D-E79D-4F67-8E76-1BEBEF59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45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C2D01-0F44-422D-B9F3-AEE15ADAC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9F073-86E3-4F25-B56C-C24EC7D74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F1FAE-9D0A-4618-B7E0-1A129295E7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0FA7A-C219-4990-9BA7-A0EB4685D689}" type="datetimeFigureOut">
              <a:rPr lang="en-US" smtClean="0"/>
              <a:t>8/29/2020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7D4D4-5C7D-49DD-A2F2-325E5E1B51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BB82D-7E99-40AC-B867-9A83C7CBC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D047D-E79D-4F67-8E76-1BEBEF59E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46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CE069-1351-4961-BDCE-99F6E77EB24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44556" y="238539"/>
            <a:ext cx="11714921" cy="2387600"/>
          </a:xfrm>
        </p:spPr>
        <p:txBody>
          <a:bodyPr>
            <a:normAutofit fontScale="90000"/>
          </a:bodyPr>
          <a:lstStyle/>
          <a:p>
            <a:r>
              <a:rPr lang="en-US" sz="8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Project 2021 </a:t>
            </a:r>
            <a:br>
              <a:rPr lang="en-US" sz="8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</a:br>
            <a:r>
              <a:rPr lang="en-US" sz="8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510C1A-8D47-4170-AD31-76656E730AF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44556" y="5936974"/>
            <a:ext cx="11383618" cy="9210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August 30, 2020</a:t>
            </a:r>
          </a:p>
        </p:txBody>
      </p:sp>
    </p:spTree>
    <p:extLst>
      <p:ext uri="{BB962C8B-B14F-4D97-AF65-F5344CB8AC3E}">
        <p14:creationId xmlns:p14="http://schemas.microsoft.com/office/powerpoint/2010/main" val="1951371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288FE9-DF61-4870-96A2-AC5C01C2F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72" y="0"/>
            <a:ext cx="10894255" cy="2152992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Building Fund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8E59C-CD39-46BE-9A10-9D8C0148832B}"/>
              </a:ext>
            </a:extLst>
          </p:cNvPr>
          <p:cNvSpPr/>
          <p:nvPr/>
        </p:nvSpPr>
        <p:spPr>
          <a:xfrm>
            <a:off x="447141" y="4863547"/>
            <a:ext cx="2362319" cy="1046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$59,237.45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97F1C70E-9EA6-4F2B-928D-95E18F40CDC5}"/>
              </a:ext>
            </a:extLst>
          </p:cNvPr>
          <p:cNvSpPr txBox="1">
            <a:spLocks/>
          </p:cNvSpPr>
          <p:nvPr/>
        </p:nvSpPr>
        <p:spPr>
          <a:xfrm>
            <a:off x="486898" y="5910469"/>
            <a:ext cx="2193474" cy="719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2017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90DEE-28F7-46FA-B9B2-728E0D2C6D53}"/>
              </a:ext>
            </a:extLst>
          </p:cNvPr>
          <p:cNvSpPr/>
          <p:nvPr/>
        </p:nvSpPr>
        <p:spPr>
          <a:xfrm>
            <a:off x="3117692" y="4545496"/>
            <a:ext cx="2358406" cy="136497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$68,656.05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84AE58B8-47D7-49C5-91A6-C918EF572F48}"/>
              </a:ext>
            </a:extLst>
          </p:cNvPr>
          <p:cNvSpPr txBox="1">
            <a:spLocks/>
          </p:cNvSpPr>
          <p:nvPr/>
        </p:nvSpPr>
        <p:spPr>
          <a:xfrm>
            <a:off x="3182238" y="5910469"/>
            <a:ext cx="2193474" cy="719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2018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5CA08C-0557-44D5-9A31-3D5C0E72E648}"/>
              </a:ext>
            </a:extLst>
          </p:cNvPr>
          <p:cNvSpPr/>
          <p:nvPr/>
        </p:nvSpPr>
        <p:spPr>
          <a:xfrm>
            <a:off x="5862127" y="3008243"/>
            <a:ext cx="2615349" cy="290222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$186,784.55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3920A5D2-3A5F-4D36-81E0-8407B84DE79C}"/>
              </a:ext>
            </a:extLst>
          </p:cNvPr>
          <p:cNvSpPr txBox="1">
            <a:spLocks/>
          </p:cNvSpPr>
          <p:nvPr/>
        </p:nvSpPr>
        <p:spPr>
          <a:xfrm>
            <a:off x="6079554" y="5910469"/>
            <a:ext cx="2193474" cy="719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2019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EF566-2654-4141-88A9-AC96BFB4C358}"/>
              </a:ext>
            </a:extLst>
          </p:cNvPr>
          <p:cNvSpPr/>
          <p:nvPr/>
        </p:nvSpPr>
        <p:spPr>
          <a:xfrm>
            <a:off x="8863504" y="1524000"/>
            <a:ext cx="2830789" cy="438646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$244,637.04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7E4D2902-D7F0-4E3F-A3DC-84A5193C21D0}"/>
              </a:ext>
            </a:extLst>
          </p:cNvPr>
          <p:cNvSpPr txBox="1">
            <a:spLocks/>
          </p:cNvSpPr>
          <p:nvPr/>
        </p:nvSpPr>
        <p:spPr>
          <a:xfrm>
            <a:off x="9186949" y="5910469"/>
            <a:ext cx="2193474" cy="719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405175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1AEAC-6145-4770-86A2-3F7BA9A38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94255" cy="2152992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Trajan Pro" panose="02020502050506020301" pitchFamily="18" charset="0"/>
              </a:rPr>
              <a:t>My Commitment </a:t>
            </a:r>
            <a:br>
              <a:rPr lang="en-US" sz="7200" dirty="0">
                <a:solidFill>
                  <a:schemeClr val="accent1">
                    <a:lumMod val="75000"/>
                  </a:schemeClr>
                </a:solidFill>
                <a:latin typeface="Trajan Pro" panose="02020502050506020301" pitchFamily="18" charset="0"/>
              </a:rPr>
            </a:br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Trajan Pro" panose="02020502050506020301" pitchFamily="18" charset="0"/>
              </a:rPr>
              <a:t>Campaign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D65F-2598-4201-9EE6-DD6989F04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18117"/>
            <a:ext cx="10515600" cy="3658846"/>
          </a:xfrm>
          <a:solidFill>
            <a:schemeClr val="bg1">
              <a:alpha val="75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Bebas Neue" panose="020B0606020202050201" pitchFamily="34" charset="0"/>
              </a:rPr>
              <a:t>Current Building Fund Balance</a:t>
            </a:r>
          </a:p>
          <a:p>
            <a:pPr marL="0" indent="0" algn="ctr">
              <a:buNone/>
            </a:pPr>
            <a:r>
              <a:rPr lang="en-US" sz="12500" dirty="0">
                <a:solidFill>
                  <a:schemeClr val="accent1">
                    <a:lumMod val="75000"/>
                  </a:schemeClr>
                </a:solidFill>
                <a:latin typeface="Bebas Neue" panose="020B0606020202050201" pitchFamily="34" charset="0"/>
              </a:rPr>
              <a:t>$244,637.04</a:t>
            </a:r>
          </a:p>
        </p:txBody>
      </p:sp>
    </p:spTree>
    <p:extLst>
      <p:ext uri="{BB962C8B-B14F-4D97-AF65-F5344CB8AC3E}">
        <p14:creationId xmlns:p14="http://schemas.microsoft.com/office/powerpoint/2010/main" val="41749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1AEAC-6145-4770-86A2-3F7BA9A38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94255" cy="2152992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Trajan Pro" panose="02020502050506020301" pitchFamily="18" charset="0"/>
              </a:rPr>
              <a:t>My Commitment </a:t>
            </a:r>
            <a:br>
              <a:rPr lang="en-US" sz="7200" dirty="0">
                <a:solidFill>
                  <a:schemeClr val="accent1">
                    <a:lumMod val="75000"/>
                  </a:schemeClr>
                </a:solidFill>
                <a:latin typeface="Trajan Pro" panose="02020502050506020301" pitchFamily="18" charset="0"/>
              </a:rPr>
            </a:br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Trajan Pro" panose="02020502050506020301" pitchFamily="18" charset="0"/>
              </a:rPr>
              <a:t>Campaign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D65F-2598-4201-9EE6-DD6989F04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18117"/>
            <a:ext cx="10515600" cy="3658846"/>
          </a:xfrm>
          <a:solidFill>
            <a:schemeClr val="bg1">
              <a:alpha val="75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Bebas Neue" panose="020B0606020202050201" pitchFamily="34" charset="0"/>
              </a:rPr>
              <a:t>When Pledges come in…</a:t>
            </a:r>
          </a:p>
          <a:p>
            <a:pPr marL="0" indent="0" algn="ctr">
              <a:buNone/>
            </a:pPr>
            <a:r>
              <a:rPr lang="en-US" sz="15000" dirty="0">
                <a:solidFill>
                  <a:schemeClr val="accent1">
                    <a:lumMod val="75000"/>
                  </a:schemeClr>
                </a:solidFill>
                <a:latin typeface="Bebas Neue" panose="020B0606020202050201" pitchFamily="34" charset="0"/>
              </a:rPr>
              <a:t>$329,097.04</a:t>
            </a:r>
          </a:p>
        </p:txBody>
      </p:sp>
    </p:spTree>
    <p:extLst>
      <p:ext uri="{BB962C8B-B14F-4D97-AF65-F5344CB8AC3E}">
        <p14:creationId xmlns:p14="http://schemas.microsoft.com/office/powerpoint/2010/main" val="355367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CE069-1351-4961-BDCE-99F6E77EB24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44556" y="238539"/>
            <a:ext cx="11714921" cy="2387600"/>
          </a:xfrm>
        </p:spPr>
        <p:txBody>
          <a:bodyPr>
            <a:normAutofit fontScale="90000"/>
          </a:bodyPr>
          <a:lstStyle/>
          <a:p>
            <a:r>
              <a:rPr lang="en-US" sz="8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Project 2021 </a:t>
            </a:r>
            <a:br>
              <a:rPr lang="en-US" sz="8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</a:br>
            <a:r>
              <a:rPr lang="en-US" sz="8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Updated Plans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510C1A-8D47-4170-AD31-76656E730AF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44556" y="5936974"/>
            <a:ext cx="11383618" cy="92102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August 30, 2020</a:t>
            </a:r>
          </a:p>
        </p:txBody>
      </p:sp>
    </p:spTree>
    <p:extLst>
      <p:ext uri="{BB962C8B-B14F-4D97-AF65-F5344CB8AC3E}">
        <p14:creationId xmlns:p14="http://schemas.microsoft.com/office/powerpoint/2010/main" val="3063808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F89D28-5091-423F-849D-33041BD285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9" t="13949" r="29101" b="46461"/>
          <a:stretch/>
        </p:blipFill>
        <p:spPr>
          <a:xfrm>
            <a:off x="0" y="689317"/>
            <a:ext cx="12192000" cy="573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28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A4A8F7D-6B64-49F2-97C9-557C59C9B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4961"/>
            <a:ext cx="12192000" cy="554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58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171075-2F47-40CB-BDC4-EB39D2313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3097"/>
            <a:ext cx="12192000" cy="554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062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E2D03E4-E1FA-43FD-ABF0-A5BF54790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518"/>
            <a:ext cx="12192000" cy="554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37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27CEE7-A074-4E3A-AEDA-9E98B23B1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518"/>
            <a:ext cx="12192000" cy="554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42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7E954E-1835-4CE0-B9F8-9E85CD2F8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518"/>
            <a:ext cx="12192000" cy="554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79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507E42-16F9-4A76-80EC-BA0985F779C4}"/>
              </a:ext>
            </a:extLst>
          </p:cNvPr>
          <p:cNvSpPr txBox="1">
            <a:spLocks/>
          </p:cNvSpPr>
          <p:nvPr/>
        </p:nvSpPr>
        <p:spPr>
          <a:xfrm>
            <a:off x="344556" y="238539"/>
            <a:ext cx="11714921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Clarification &amp;</a:t>
            </a:r>
          </a:p>
          <a:p>
            <a:r>
              <a:rPr lang="en-US" sz="8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Reminder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851C0B-D4E1-4C44-8105-9DF863376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83" y="2517913"/>
            <a:ext cx="10850217" cy="4340086"/>
          </a:xfrm>
          <a:solidFill>
            <a:schemeClr val="bg1">
              <a:alpha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There will be </a:t>
            </a:r>
            <a:r>
              <a:rPr lang="en-US" sz="5400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no 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vote today. We don’t vote </a:t>
            </a:r>
          </a:p>
          <a:p>
            <a:pPr marL="0" indent="0" algn="ctr">
              <a:buNone/>
            </a:pPr>
            <a:r>
              <a:rPr lang="en-US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in Family Meetings.</a:t>
            </a:r>
          </a:p>
          <a:p>
            <a:pPr marL="0" indent="0" algn="ctr">
              <a:buNone/>
            </a:pPr>
            <a:endParaRPr lang="en-US" sz="5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panose="020B0606020202050201" pitchFamily="34" charset="0"/>
            </a:endParaRPr>
          </a:p>
          <a:p>
            <a:pPr algn="ctr"/>
            <a:r>
              <a:rPr lang="en-US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Today is intended to be an update and discussion regarding the path forward.</a:t>
            </a:r>
          </a:p>
        </p:txBody>
      </p:sp>
    </p:spTree>
    <p:extLst>
      <p:ext uri="{BB962C8B-B14F-4D97-AF65-F5344CB8AC3E}">
        <p14:creationId xmlns:p14="http://schemas.microsoft.com/office/powerpoint/2010/main" val="366348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7C0B920-B756-463B-8451-7F608C6A9D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0" t="14705" r="20507" b="38115"/>
          <a:stretch/>
        </p:blipFill>
        <p:spPr>
          <a:xfrm>
            <a:off x="-1" y="703386"/>
            <a:ext cx="12168063" cy="599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7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960CCA9-F863-40AE-A77F-2DD1B5D221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9" t="15590" r="20460" b="41538"/>
          <a:stretch/>
        </p:blipFill>
        <p:spPr>
          <a:xfrm>
            <a:off x="0" y="601393"/>
            <a:ext cx="12149237" cy="565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45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D4E0E10-4858-42FE-B5A2-1DB1FAADC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7" t="26667" r="43480" b="47692"/>
          <a:stretch/>
        </p:blipFill>
        <p:spPr>
          <a:xfrm>
            <a:off x="0" y="759655"/>
            <a:ext cx="12135913" cy="555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88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02153E-DE07-4AA4-B970-0328E2BF5C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4" t="28307" r="43618" b="46872"/>
          <a:stretch/>
        </p:blipFill>
        <p:spPr>
          <a:xfrm>
            <a:off x="0" y="520504"/>
            <a:ext cx="12198211" cy="604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03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88935C-DD10-4FD2-B875-729760760F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4" t="22292" r="20552" b="40785"/>
          <a:stretch/>
        </p:blipFill>
        <p:spPr>
          <a:xfrm>
            <a:off x="11254" y="886264"/>
            <a:ext cx="12180746" cy="537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53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6FFF7A-94B3-4D18-91CD-D2B5675441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3" t="15385" r="19140" b="40103"/>
          <a:stretch/>
        </p:blipFill>
        <p:spPr>
          <a:xfrm>
            <a:off x="17419" y="594360"/>
            <a:ext cx="12174581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66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FAE7BF-0366-46FE-993D-388E9504F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860" y="0"/>
            <a:ext cx="6530009" cy="3658846"/>
          </a:xfrm>
          <a:solidFill>
            <a:schemeClr val="bg1">
              <a:alpha val="75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Bebas Neue" panose="020B0606020202050201" pitchFamily="34" charset="0"/>
              </a:rPr>
              <a:t>Projected Building Fund 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Bebas Neue" panose="020B0606020202050201" pitchFamily="34" charset="0"/>
              </a:rPr>
              <a:t>May 2021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Bebas Neue" panose="020B0606020202050201" pitchFamily="34" charset="0"/>
              </a:rPr>
              <a:t>$329,097.04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AEE95C6-24D3-43AD-9043-8BF924AB4FA7}"/>
              </a:ext>
            </a:extLst>
          </p:cNvPr>
          <p:cNvSpPr txBox="1">
            <a:spLocks/>
          </p:cNvSpPr>
          <p:nvPr/>
        </p:nvSpPr>
        <p:spPr>
          <a:xfrm>
            <a:off x="5393635" y="4613621"/>
            <a:ext cx="6530009" cy="213173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Bebas Neue" panose="020B0606020202050201" pitchFamily="34" charset="0"/>
              </a:rPr>
              <a:t>Estimated Phase 1 Cost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  <a:latin typeface="Bebas Neue" panose="020B0606020202050201" pitchFamily="34" charset="0"/>
              </a:rPr>
              <a:t>$1,462,205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23D886-C88E-48E1-9A59-0ED5C5ABC7EC}"/>
              </a:ext>
            </a:extLst>
          </p:cNvPr>
          <p:cNvSpPr txBox="1">
            <a:spLocks/>
          </p:cNvSpPr>
          <p:nvPr/>
        </p:nvSpPr>
        <p:spPr>
          <a:xfrm>
            <a:off x="1749287" y="2244379"/>
            <a:ext cx="8454887" cy="346730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800" dirty="0">
                <a:solidFill>
                  <a:schemeClr val="accent1">
                    <a:lumMod val="75000"/>
                  </a:schemeClr>
                </a:solidFill>
                <a:latin typeface="Bebas Neue" panose="020B0606020202050201" pitchFamily="34" charset="0"/>
              </a:rPr>
              <a:t>Estimated Difference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8800" dirty="0">
                <a:solidFill>
                  <a:schemeClr val="accent1">
                    <a:lumMod val="75000"/>
                  </a:schemeClr>
                </a:solidFill>
                <a:latin typeface="Bebas Neue" panose="020B0606020202050201" pitchFamily="34" charset="0"/>
              </a:rPr>
              <a:t>$1,133,108</a:t>
            </a:r>
          </a:p>
        </p:txBody>
      </p:sp>
    </p:spTree>
    <p:extLst>
      <p:ext uri="{BB962C8B-B14F-4D97-AF65-F5344CB8AC3E}">
        <p14:creationId xmlns:p14="http://schemas.microsoft.com/office/powerpoint/2010/main" val="146879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902B-7A4A-4032-A164-2DE77C26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322" y="193195"/>
            <a:ext cx="6029739" cy="6234109"/>
          </a:xfrm>
          <a:solidFill>
            <a:schemeClr val="bg1">
              <a:alpha val="7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Q</a:t>
            </a:r>
          </a:p>
          <a:p>
            <a:pPr marL="0" indent="0">
              <a:buNone/>
            </a:pPr>
            <a:r>
              <a:rPr lang="en-US" sz="1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		&amp;</a:t>
            </a:r>
          </a:p>
          <a:p>
            <a:pPr marL="0" indent="0">
              <a:buNone/>
            </a:pPr>
            <a:r>
              <a:rPr lang="en-US" sz="15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				A</a:t>
            </a:r>
          </a:p>
        </p:txBody>
      </p:sp>
    </p:spTree>
    <p:extLst>
      <p:ext uri="{BB962C8B-B14F-4D97-AF65-F5344CB8AC3E}">
        <p14:creationId xmlns:p14="http://schemas.microsoft.com/office/powerpoint/2010/main" val="275410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387E-35FF-44EB-93B7-8BBE4CD24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3" y="100085"/>
            <a:ext cx="1146313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Big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902B-7A4A-4032-A164-2DE77C26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891" y="1445006"/>
            <a:ext cx="10850217" cy="5060725"/>
          </a:xfrm>
          <a:solidFill>
            <a:schemeClr val="bg1">
              <a:alpha val="75000"/>
            </a:schemeClr>
          </a:solidFill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How do we bridge the gap between what we have and what is </a:t>
            </a:r>
            <a:r>
              <a:rPr lang="en-US" sz="66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needed?</a:t>
            </a:r>
          </a:p>
          <a:p>
            <a:pPr marL="0" indent="0">
              <a:buNone/>
            </a:pPr>
            <a:endParaRPr lang="en-US" sz="6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bas Neue" panose="020B0606020202050201" pitchFamily="34" charset="0"/>
            </a:endParaRPr>
          </a:p>
          <a:p>
            <a:r>
              <a:rPr lang="en-US" sz="6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How long can the existing modular be utilized for ministries?</a:t>
            </a:r>
          </a:p>
        </p:txBody>
      </p:sp>
    </p:spTree>
    <p:extLst>
      <p:ext uri="{BB962C8B-B14F-4D97-AF65-F5344CB8AC3E}">
        <p14:creationId xmlns:p14="http://schemas.microsoft.com/office/powerpoint/2010/main" val="70856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166CF5-4E2E-0346-9D88-347A912C7F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7136" y="5370286"/>
            <a:ext cx="2193474" cy="719524"/>
          </a:xfrm>
        </p:spPr>
        <p:txBody>
          <a:bodyPr/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2014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694C4-36EF-8A42-8E8A-CBBA4D6B4C3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-102880" y="1299404"/>
            <a:ext cx="3402672" cy="258743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4000" dirty="0">
                <a:latin typeface="Bebas Neue" panose="020B0606020202050201" pitchFamily="34" charset="0"/>
              </a:rPr>
              <a:t>Congregation </a:t>
            </a:r>
          </a:p>
          <a:p>
            <a:pPr>
              <a:spcBef>
                <a:spcPts val="0"/>
              </a:spcBef>
            </a:pPr>
            <a:r>
              <a:rPr lang="en-US" sz="4000" dirty="0">
                <a:latin typeface="Bebas Neue" panose="020B0606020202050201" pitchFamily="34" charset="0"/>
              </a:rPr>
              <a:t>Vote Approves $10k for planning development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256DB0B-5F29-464C-A607-97204E756317}"/>
              </a:ext>
            </a:extLst>
          </p:cNvPr>
          <p:cNvSpPr txBox="1">
            <a:spLocks/>
          </p:cNvSpPr>
          <p:nvPr/>
        </p:nvSpPr>
        <p:spPr>
          <a:xfrm>
            <a:off x="360564" y="0"/>
            <a:ext cx="1146313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Timeline of Events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29CC54D4-E58E-436F-979B-D10FAC4D5A3D}"/>
              </a:ext>
            </a:extLst>
          </p:cNvPr>
          <p:cNvSpPr txBox="1">
            <a:spLocks/>
          </p:cNvSpPr>
          <p:nvPr/>
        </p:nvSpPr>
        <p:spPr>
          <a:xfrm>
            <a:off x="2740898" y="1708591"/>
            <a:ext cx="2193474" cy="719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2015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9BF2875-2AB1-4123-A0C1-4DDEEBE15567}"/>
              </a:ext>
            </a:extLst>
          </p:cNvPr>
          <p:cNvSpPr txBox="1">
            <a:spLocks/>
          </p:cNvSpPr>
          <p:nvPr/>
        </p:nvSpPr>
        <p:spPr>
          <a:xfrm>
            <a:off x="1962767" y="4222688"/>
            <a:ext cx="3749737" cy="1687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000" dirty="0" err="1">
                <a:latin typeface="Bebas Neue" panose="020B0606020202050201" pitchFamily="34" charset="0"/>
              </a:rPr>
              <a:t>Bldg</a:t>
            </a:r>
            <a:r>
              <a:rPr lang="en-US" sz="4000" dirty="0">
                <a:latin typeface="Bebas Neue" panose="020B0606020202050201" pitchFamily="34" charset="0"/>
              </a:rPr>
              <a:t> Committee</a:t>
            </a:r>
          </a:p>
          <a:p>
            <a:pPr>
              <a:spcBef>
                <a:spcPts val="0"/>
              </a:spcBef>
            </a:pPr>
            <a:r>
              <a:rPr lang="en-US" sz="4000" dirty="0">
                <a:latin typeface="Bebas Neue" panose="020B0606020202050201" pitchFamily="34" charset="0"/>
              </a:rPr>
              <a:t>Selects</a:t>
            </a:r>
          </a:p>
          <a:p>
            <a:pPr>
              <a:spcBef>
                <a:spcPts val="0"/>
              </a:spcBef>
            </a:pPr>
            <a:r>
              <a:rPr lang="en-US" sz="4000" dirty="0">
                <a:latin typeface="Bebas Neue" panose="020B0606020202050201" pitchFamily="34" charset="0"/>
              </a:rPr>
              <a:t>contractors</a:t>
            </a:r>
          </a:p>
        </p:txBody>
      </p:sp>
    </p:spTree>
    <p:extLst>
      <p:ext uri="{BB962C8B-B14F-4D97-AF65-F5344CB8AC3E}">
        <p14:creationId xmlns:p14="http://schemas.microsoft.com/office/powerpoint/2010/main" val="12190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/>
      <p:bldP spid="19" grpId="0" uiExpand="1" build="p"/>
      <p:bldP spid="2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387E-35FF-44EB-93B7-8BBE4CD24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3" y="100084"/>
            <a:ext cx="1146313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Quick Update 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(From January 2020)</a:t>
            </a:r>
            <a:endParaRPr lang="en-US" sz="6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jan Pro" panose="02020502050506020301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902B-7A4A-4032-A164-2DE77C26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83" y="1825624"/>
            <a:ext cx="10850217" cy="5032375"/>
          </a:xfrm>
          <a:solidFill>
            <a:schemeClr val="bg1">
              <a:alpha val="75000"/>
            </a:schemeClr>
          </a:solidFill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2014: WBC Family Approved replacement of Modular Buildings</a:t>
            </a:r>
          </a:p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2015: Building Committee Interviews Contractors</a:t>
            </a:r>
          </a:p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2016: Architect and General Contractor Selected</a:t>
            </a:r>
          </a:p>
        </p:txBody>
      </p:sp>
    </p:spTree>
    <p:extLst>
      <p:ext uri="{BB962C8B-B14F-4D97-AF65-F5344CB8AC3E}">
        <p14:creationId xmlns:p14="http://schemas.microsoft.com/office/powerpoint/2010/main" val="236107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166CF5-4E2E-0346-9D88-347A912C7F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7136" y="5370286"/>
            <a:ext cx="2193474" cy="719524"/>
          </a:xfrm>
        </p:spPr>
        <p:txBody>
          <a:bodyPr/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2014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256DB0B-5F29-464C-A607-97204E756317}"/>
              </a:ext>
            </a:extLst>
          </p:cNvPr>
          <p:cNvSpPr txBox="1">
            <a:spLocks/>
          </p:cNvSpPr>
          <p:nvPr/>
        </p:nvSpPr>
        <p:spPr>
          <a:xfrm>
            <a:off x="360564" y="0"/>
            <a:ext cx="1146313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Timeline of Events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29CC54D4-E58E-436F-979B-D10FAC4D5A3D}"/>
              </a:ext>
            </a:extLst>
          </p:cNvPr>
          <p:cNvSpPr txBox="1">
            <a:spLocks/>
          </p:cNvSpPr>
          <p:nvPr/>
        </p:nvSpPr>
        <p:spPr>
          <a:xfrm>
            <a:off x="2740898" y="1708591"/>
            <a:ext cx="2193474" cy="719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2015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10ED17F2-7A8D-406D-83BD-55C29906D61B}"/>
              </a:ext>
            </a:extLst>
          </p:cNvPr>
          <p:cNvSpPr txBox="1">
            <a:spLocks/>
          </p:cNvSpPr>
          <p:nvPr/>
        </p:nvSpPr>
        <p:spPr>
          <a:xfrm>
            <a:off x="4995392" y="5370286"/>
            <a:ext cx="2193474" cy="719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2017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9BF2875-2AB1-4123-A0C1-4DDEEBE15567}"/>
              </a:ext>
            </a:extLst>
          </p:cNvPr>
          <p:cNvSpPr txBox="1">
            <a:spLocks/>
          </p:cNvSpPr>
          <p:nvPr/>
        </p:nvSpPr>
        <p:spPr>
          <a:xfrm>
            <a:off x="1962767" y="4222688"/>
            <a:ext cx="3749737" cy="1687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000" dirty="0" err="1">
                <a:latin typeface="Bebas Neue" panose="020B0606020202050201" pitchFamily="34" charset="0"/>
              </a:rPr>
              <a:t>Bldg</a:t>
            </a:r>
            <a:r>
              <a:rPr lang="en-US" sz="4000" dirty="0">
                <a:latin typeface="Bebas Neue" panose="020B0606020202050201" pitchFamily="34" charset="0"/>
              </a:rPr>
              <a:t> Committee</a:t>
            </a:r>
          </a:p>
          <a:p>
            <a:pPr>
              <a:spcBef>
                <a:spcPts val="0"/>
              </a:spcBef>
            </a:pPr>
            <a:r>
              <a:rPr lang="en-US" sz="4000" dirty="0">
                <a:latin typeface="Bebas Neue" panose="020B0606020202050201" pitchFamily="34" charset="0"/>
              </a:rPr>
              <a:t>Selects</a:t>
            </a:r>
          </a:p>
          <a:p>
            <a:pPr>
              <a:spcBef>
                <a:spcPts val="0"/>
              </a:spcBef>
            </a:pPr>
            <a:r>
              <a:rPr lang="en-US" sz="4000" dirty="0">
                <a:latin typeface="Bebas Neue" panose="020B0606020202050201" pitchFamily="34" charset="0"/>
              </a:rPr>
              <a:t>contractors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C6089246-E193-4233-9788-A3EE93C4F758}"/>
              </a:ext>
            </a:extLst>
          </p:cNvPr>
          <p:cNvSpPr txBox="1">
            <a:spLocks/>
          </p:cNvSpPr>
          <p:nvPr/>
        </p:nvSpPr>
        <p:spPr>
          <a:xfrm>
            <a:off x="4607448" y="1038195"/>
            <a:ext cx="3072243" cy="3136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000" dirty="0">
                <a:latin typeface="Bebas Neue" panose="020B0606020202050201" pitchFamily="34" charset="0"/>
              </a:rPr>
              <a:t>Congregation approves $21k for  design plans </a:t>
            </a:r>
          </a:p>
          <a:p>
            <a:pPr>
              <a:spcBef>
                <a:spcPts val="0"/>
              </a:spcBef>
            </a:pPr>
            <a:endParaRPr lang="en-US" sz="4000" dirty="0">
              <a:latin typeface="Bebas Neue" panose="020B0606020202050201" pitchFamily="34" charset="0"/>
            </a:endParaRPr>
          </a:p>
          <a:p>
            <a:pPr>
              <a:spcBef>
                <a:spcPts val="0"/>
              </a:spcBef>
            </a:pPr>
            <a:r>
              <a:rPr lang="en-US" sz="4000" dirty="0">
                <a:latin typeface="Bebas Neue" panose="020B0606020202050201" pitchFamily="34" charset="0"/>
              </a:rPr>
              <a:t>Issues Resolved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E09313-8F58-43C5-893F-B528996E5509}"/>
              </a:ext>
            </a:extLst>
          </p:cNvPr>
          <p:cNvSpPr txBox="1">
            <a:spLocks/>
          </p:cNvSpPr>
          <p:nvPr/>
        </p:nvSpPr>
        <p:spPr>
          <a:xfrm>
            <a:off x="-102880" y="1299404"/>
            <a:ext cx="3402672" cy="2587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000" dirty="0">
                <a:latin typeface="Bebas Neue" panose="020B0606020202050201" pitchFamily="34" charset="0"/>
              </a:rPr>
              <a:t>Congregation </a:t>
            </a:r>
          </a:p>
          <a:p>
            <a:pPr>
              <a:spcBef>
                <a:spcPts val="0"/>
              </a:spcBef>
            </a:pPr>
            <a:r>
              <a:rPr lang="en-US" sz="4000" dirty="0">
                <a:latin typeface="Bebas Neue" panose="020B0606020202050201" pitchFamily="34" charset="0"/>
              </a:rPr>
              <a:t>Approves $10k </a:t>
            </a:r>
          </a:p>
          <a:p>
            <a:pPr>
              <a:spcBef>
                <a:spcPts val="0"/>
              </a:spcBef>
            </a:pPr>
            <a:r>
              <a:rPr lang="en-US" sz="4000" dirty="0">
                <a:latin typeface="Bebas Neue" panose="020B0606020202050201" pitchFamily="34" charset="0"/>
              </a:rPr>
              <a:t>for planning development</a:t>
            </a:r>
          </a:p>
        </p:txBody>
      </p:sp>
    </p:spTree>
    <p:extLst>
      <p:ext uri="{BB962C8B-B14F-4D97-AF65-F5344CB8AC3E}">
        <p14:creationId xmlns:p14="http://schemas.microsoft.com/office/powerpoint/2010/main" val="100913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387E-35FF-44EB-93B7-8BBE4CD24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3" y="100085"/>
            <a:ext cx="1146313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Quick Update 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(From January 2020)</a:t>
            </a:r>
            <a:endParaRPr lang="en-US" sz="6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jan Pro" panose="02020502050506020301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902B-7A4A-4032-A164-2DE77C26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83" y="1825624"/>
            <a:ext cx="10850217" cy="5032375"/>
          </a:xfrm>
          <a:solidFill>
            <a:schemeClr val="bg1">
              <a:alpha val="75000"/>
            </a:schemeClr>
          </a:solidFill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2017: Developing Building and financial plans (bldg. fund @ 54k April 2017)</a:t>
            </a:r>
          </a:p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2017: WBC family Commits Money for Design Drawings and site engineering</a:t>
            </a:r>
          </a:p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2018: Planning and Design (bldg. fund @ </a:t>
            </a:r>
            <a:r>
              <a:rPr lang="en-US" sz="54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$69k 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at Year End)</a:t>
            </a:r>
          </a:p>
        </p:txBody>
      </p:sp>
    </p:spTree>
    <p:extLst>
      <p:ext uri="{BB962C8B-B14F-4D97-AF65-F5344CB8AC3E}">
        <p14:creationId xmlns:p14="http://schemas.microsoft.com/office/powerpoint/2010/main" val="357380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166CF5-4E2E-0346-9D88-347A912C7F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7136" y="5370286"/>
            <a:ext cx="2193474" cy="719524"/>
          </a:xfrm>
        </p:spPr>
        <p:txBody>
          <a:bodyPr/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2014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256DB0B-5F29-464C-A607-97204E756317}"/>
              </a:ext>
            </a:extLst>
          </p:cNvPr>
          <p:cNvSpPr txBox="1">
            <a:spLocks/>
          </p:cNvSpPr>
          <p:nvPr/>
        </p:nvSpPr>
        <p:spPr>
          <a:xfrm>
            <a:off x="360564" y="0"/>
            <a:ext cx="1146313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Timeline of Events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29CC54D4-E58E-436F-979B-D10FAC4D5A3D}"/>
              </a:ext>
            </a:extLst>
          </p:cNvPr>
          <p:cNvSpPr txBox="1">
            <a:spLocks/>
          </p:cNvSpPr>
          <p:nvPr/>
        </p:nvSpPr>
        <p:spPr>
          <a:xfrm>
            <a:off x="2740898" y="1708591"/>
            <a:ext cx="2193474" cy="719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2015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10ED17F2-7A8D-406D-83BD-55C29906D61B}"/>
              </a:ext>
            </a:extLst>
          </p:cNvPr>
          <p:cNvSpPr txBox="1">
            <a:spLocks/>
          </p:cNvSpPr>
          <p:nvPr/>
        </p:nvSpPr>
        <p:spPr>
          <a:xfrm>
            <a:off x="4995392" y="5370286"/>
            <a:ext cx="2193474" cy="719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2017</a:t>
            </a:r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733C0CB5-E5C2-4876-B72A-AF0F4F44F55F}"/>
              </a:ext>
            </a:extLst>
          </p:cNvPr>
          <p:cNvSpPr txBox="1">
            <a:spLocks/>
          </p:cNvSpPr>
          <p:nvPr/>
        </p:nvSpPr>
        <p:spPr>
          <a:xfrm>
            <a:off x="7188866" y="1705188"/>
            <a:ext cx="2193474" cy="719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2019</a:t>
            </a: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C6E8F365-E4A3-4F72-BC48-B7095E1F9318}"/>
              </a:ext>
            </a:extLst>
          </p:cNvPr>
          <p:cNvSpPr txBox="1">
            <a:spLocks/>
          </p:cNvSpPr>
          <p:nvPr/>
        </p:nvSpPr>
        <p:spPr>
          <a:xfrm>
            <a:off x="9504379" y="5370286"/>
            <a:ext cx="2193474" cy="719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2020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69A37E5-300B-456F-AAF9-F505366FA098}"/>
              </a:ext>
            </a:extLst>
          </p:cNvPr>
          <p:cNvSpPr txBox="1">
            <a:spLocks/>
          </p:cNvSpPr>
          <p:nvPr/>
        </p:nvSpPr>
        <p:spPr>
          <a:xfrm>
            <a:off x="8770433" y="1989485"/>
            <a:ext cx="3749737" cy="1687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000" dirty="0">
                <a:latin typeface="Bebas Neue" panose="020B0606020202050201" pitchFamily="34" charset="0"/>
              </a:rPr>
              <a:t>Plans updated</a:t>
            </a:r>
          </a:p>
          <a:p>
            <a:pPr>
              <a:spcBef>
                <a:spcPts val="0"/>
              </a:spcBef>
            </a:pPr>
            <a:r>
              <a:rPr lang="en-US" sz="4000" dirty="0">
                <a:latin typeface="Bebas Neue" panose="020B0606020202050201" pitchFamily="34" charset="0"/>
              </a:rPr>
              <a:t>For Phase 1 </a:t>
            </a:r>
          </a:p>
          <a:p>
            <a:pPr>
              <a:spcBef>
                <a:spcPts val="0"/>
              </a:spcBef>
            </a:pPr>
            <a:r>
              <a:rPr lang="en-US" sz="4000" dirty="0">
                <a:latin typeface="Bebas Neue" panose="020B0606020202050201" pitchFamily="34" charset="0"/>
              </a:rPr>
              <a:t>&amp; Today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9E7B3A3-E8C9-41B6-910A-785820BD309E}"/>
              </a:ext>
            </a:extLst>
          </p:cNvPr>
          <p:cNvSpPr txBox="1">
            <a:spLocks/>
          </p:cNvSpPr>
          <p:nvPr/>
        </p:nvSpPr>
        <p:spPr>
          <a:xfrm>
            <a:off x="6479498" y="4292620"/>
            <a:ext cx="3749737" cy="1687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000" dirty="0">
                <a:latin typeface="Bebas Neue" panose="020B0606020202050201" pitchFamily="34" charset="0"/>
              </a:rPr>
              <a:t>My commitment</a:t>
            </a:r>
          </a:p>
          <a:p>
            <a:pPr>
              <a:spcBef>
                <a:spcPts val="0"/>
              </a:spcBef>
            </a:pPr>
            <a:r>
              <a:rPr lang="en-US" sz="4000" dirty="0">
                <a:latin typeface="Bebas Neue" panose="020B0606020202050201" pitchFamily="34" charset="0"/>
              </a:rPr>
              <a:t>campaign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426D072-F282-4FF7-A24B-F6745A0D9398}"/>
              </a:ext>
            </a:extLst>
          </p:cNvPr>
          <p:cNvSpPr txBox="1">
            <a:spLocks/>
          </p:cNvSpPr>
          <p:nvPr/>
        </p:nvSpPr>
        <p:spPr>
          <a:xfrm>
            <a:off x="1962767" y="4222688"/>
            <a:ext cx="3749737" cy="1687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000" dirty="0" err="1">
                <a:latin typeface="Bebas Neue" panose="020B0606020202050201" pitchFamily="34" charset="0"/>
              </a:rPr>
              <a:t>Bldg</a:t>
            </a:r>
            <a:r>
              <a:rPr lang="en-US" sz="4000" dirty="0">
                <a:latin typeface="Bebas Neue" panose="020B0606020202050201" pitchFamily="34" charset="0"/>
              </a:rPr>
              <a:t> Committee</a:t>
            </a:r>
          </a:p>
          <a:p>
            <a:pPr>
              <a:spcBef>
                <a:spcPts val="0"/>
              </a:spcBef>
            </a:pPr>
            <a:r>
              <a:rPr lang="en-US" sz="4000" dirty="0">
                <a:latin typeface="Bebas Neue" panose="020B0606020202050201" pitchFamily="34" charset="0"/>
              </a:rPr>
              <a:t>Selects</a:t>
            </a:r>
          </a:p>
          <a:p>
            <a:pPr>
              <a:spcBef>
                <a:spcPts val="0"/>
              </a:spcBef>
            </a:pPr>
            <a:r>
              <a:rPr lang="en-US" sz="4000" dirty="0">
                <a:latin typeface="Bebas Neue" panose="020B0606020202050201" pitchFamily="34" charset="0"/>
              </a:rPr>
              <a:t>contractors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E74E22B-F84E-4BF9-A923-F96A0DDE6203}"/>
              </a:ext>
            </a:extLst>
          </p:cNvPr>
          <p:cNvSpPr txBox="1">
            <a:spLocks/>
          </p:cNvSpPr>
          <p:nvPr/>
        </p:nvSpPr>
        <p:spPr>
          <a:xfrm>
            <a:off x="4607448" y="1038195"/>
            <a:ext cx="3072243" cy="3136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000" dirty="0">
                <a:latin typeface="Bebas Neue" panose="020B0606020202050201" pitchFamily="34" charset="0"/>
              </a:rPr>
              <a:t>Congregation approves $21k for Permanent </a:t>
            </a:r>
          </a:p>
          <a:p>
            <a:pPr>
              <a:spcBef>
                <a:spcPts val="0"/>
              </a:spcBef>
            </a:pPr>
            <a:r>
              <a:rPr lang="en-US" sz="4000" dirty="0">
                <a:latin typeface="Bebas Neue" panose="020B0606020202050201" pitchFamily="34" charset="0"/>
              </a:rPr>
              <a:t>design plans </a:t>
            </a:r>
          </a:p>
          <a:p>
            <a:pPr>
              <a:spcBef>
                <a:spcPts val="0"/>
              </a:spcBef>
            </a:pPr>
            <a:r>
              <a:rPr lang="en-US" sz="4000" dirty="0">
                <a:latin typeface="Bebas Neue" panose="020B0606020202050201" pitchFamily="34" charset="0"/>
              </a:rPr>
              <a:t>Issues Resolved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F3DA932-97FD-4C12-B1BC-13297949BFC6}"/>
              </a:ext>
            </a:extLst>
          </p:cNvPr>
          <p:cNvSpPr txBox="1">
            <a:spLocks/>
          </p:cNvSpPr>
          <p:nvPr/>
        </p:nvSpPr>
        <p:spPr>
          <a:xfrm>
            <a:off x="-102880" y="1299404"/>
            <a:ext cx="3402672" cy="2587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4000" dirty="0">
                <a:latin typeface="Bebas Neue" panose="020B0606020202050201" pitchFamily="34" charset="0"/>
              </a:rPr>
              <a:t>Congregation </a:t>
            </a:r>
          </a:p>
          <a:p>
            <a:pPr>
              <a:spcBef>
                <a:spcPts val="0"/>
              </a:spcBef>
            </a:pPr>
            <a:r>
              <a:rPr lang="en-US" sz="4000" dirty="0">
                <a:latin typeface="Bebas Neue" panose="020B0606020202050201" pitchFamily="34" charset="0"/>
              </a:rPr>
              <a:t>Approves $10k </a:t>
            </a:r>
          </a:p>
          <a:p>
            <a:pPr>
              <a:spcBef>
                <a:spcPts val="0"/>
              </a:spcBef>
            </a:pPr>
            <a:r>
              <a:rPr lang="en-US" sz="4000" dirty="0">
                <a:latin typeface="Bebas Neue" panose="020B0606020202050201" pitchFamily="34" charset="0"/>
              </a:rPr>
              <a:t>for planning development</a:t>
            </a:r>
          </a:p>
        </p:txBody>
      </p:sp>
    </p:spTree>
    <p:extLst>
      <p:ext uri="{BB962C8B-B14F-4D97-AF65-F5344CB8AC3E}">
        <p14:creationId xmlns:p14="http://schemas.microsoft.com/office/powerpoint/2010/main" val="162856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  <p:bldP spid="29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387E-35FF-44EB-93B7-8BBE4CD24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583" y="100085"/>
            <a:ext cx="1146313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Quick Update </a:t>
            </a:r>
            <a:r>
              <a:rPr lang="en-US" sz="6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(From January 2020)</a:t>
            </a:r>
            <a:endParaRPr lang="en-US" sz="6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ajan Pro" panose="02020502050506020301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902B-7A4A-4032-A164-2DE77C26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83" y="1825624"/>
            <a:ext cx="10850217" cy="5032375"/>
          </a:xfrm>
          <a:solidFill>
            <a:schemeClr val="bg1">
              <a:alpha val="75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2019: Leadership and Family approve transfer of $75k from gen. fund to bldg. fund</a:t>
            </a:r>
          </a:p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2019: 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My commitment 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campaign kicks off Sept. 2019</a:t>
            </a:r>
          </a:p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2019: Planning and Design (bldg. fund @ $</a:t>
            </a:r>
            <a:r>
              <a:rPr lang="en-US" sz="54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187k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 at Year End)</a:t>
            </a:r>
          </a:p>
        </p:txBody>
      </p:sp>
    </p:spTree>
    <p:extLst>
      <p:ext uri="{BB962C8B-B14F-4D97-AF65-F5344CB8AC3E}">
        <p14:creationId xmlns:p14="http://schemas.microsoft.com/office/powerpoint/2010/main" val="76621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1AEAC-6145-4770-86A2-3F7BA9A38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94255" cy="2152992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My Commitment </a:t>
            </a:r>
            <a:br>
              <a:rPr lang="en-US" sz="7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</a:br>
            <a:r>
              <a:rPr lang="en-US" sz="72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jan Pro" panose="02020502050506020301" pitchFamily="18" charset="0"/>
              </a:rPr>
              <a:t>Campaign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D65F-2598-4201-9EE6-DD6989F04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4622"/>
            <a:ext cx="10894254" cy="4058526"/>
          </a:xfrm>
          <a:solidFill>
            <a:schemeClr val="bg1">
              <a:alpha val="75000"/>
            </a:schemeClr>
          </a:solidFill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$145k Committed by 45% of our Members/Reg. Attendees</a:t>
            </a:r>
          </a:p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TO Date: $59,064 Pledges received*</a:t>
            </a:r>
          </a:p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Remaining Pledges: $84,460</a:t>
            </a:r>
          </a:p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Additional Gifts: $42,075</a:t>
            </a:r>
          </a:p>
        </p:txBody>
      </p:sp>
    </p:spTree>
    <p:extLst>
      <p:ext uri="{BB962C8B-B14F-4D97-AF65-F5344CB8AC3E}">
        <p14:creationId xmlns:p14="http://schemas.microsoft.com/office/powerpoint/2010/main" val="269177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2138</TotalTime>
  <Words>388</Words>
  <Application>Microsoft Office PowerPoint</Application>
  <PresentationFormat>Widescreen</PresentationFormat>
  <Paragraphs>97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Bebas Neue</vt:lpstr>
      <vt:lpstr>Calibri</vt:lpstr>
      <vt:lpstr>Calibri Light</vt:lpstr>
      <vt:lpstr>Trajan Pro</vt:lpstr>
      <vt:lpstr>Office Theme</vt:lpstr>
      <vt:lpstr>Project 2021  Update</vt:lpstr>
      <vt:lpstr>PowerPoint Presentation</vt:lpstr>
      <vt:lpstr>PowerPoint Presentation</vt:lpstr>
      <vt:lpstr>Quick Update (From January 2020)</vt:lpstr>
      <vt:lpstr>PowerPoint Presentation</vt:lpstr>
      <vt:lpstr>Quick Update (From January 2020)</vt:lpstr>
      <vt:lpstr>PowerPoint Presentation</vt:lpstr>
      <vt:lpstr>Quick Update (From January 2020)</vt:lpstr>
      <vt:lpstr>My Commitment  Campaign Update</vt:lpstr>
      <vt:lpstr>Building Fund </vt:lpstr>
      <vt:lpstr>My Commitment  Campaign Update</vt:lpstr>
      <vt:lpstr>My Commitment  Campaign Update</vt:lpstr>
      <vt:lpstr>Project 2021  Updated Plans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Big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Yurksaitis</dc:creator>
  <cp:lastModifiedBy>Paul Yurksaitis</cp:lastModifiedBy>
  <cp:revision>25</cp:revision>
  <dcterms:created xsi:type="dcterms:W3CDTF">2020-08-20T15:45:08Z</dcterms:created>
  <dcterms:modified xsi:type="dcterms:W3CDTF">2020-08-30T00:16:16Z</dcterms:modified>
</cp:coreProperties>
</file>