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58" r:id="rId7"/>
    <p:sldId id="263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9975-D607-4A10-ACC2-EA33C4F0C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93C43-ED51-4AFC-A477-524DE6DC9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AA1BB-2F99-4F65-89F2-A8E73C90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7E03-4DB8-4860-988B-CBD6398B2AB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FC8AE-7D8D-4379-976F-6A0CFD05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B1532-CDB9-4F40-A071-5C26B05A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3C62-FD43-4EC5-8AFA-04D4D8AD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D647-6157-4CC7-9547-12B06D59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8B62D-B3D2-4070-B0C0-B46306D1D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C6E6F-51A9-42AA-BD23-1F67A5CC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7E03-4DB8-4860-988B-CBD6398B2AB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DE242-2AF3-4693-A742-A1CDDDEC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618D8-9673-4F47-B317-C8AC6273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3C62-FD43-4EC5-8AFA-04D4D8AD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3F6C0-FEDC-408C-A007-462F09FB0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E48F3-04E1-4FC9-8EC8-C853783A6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27A87-3293-49E0-9EA4-2428723F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7E03-4DB8-4860-988B-CBD6398B2AB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63C6A-3C57-4F93-BE2A-E3C6BABDB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D0F59-EE20-416A-B545-C1B071E4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3C62-FD43-4EC5-8AFA-04D4D8AD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9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EBE1-7618-4BAD-A69B-15126FA2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F4F8-9C01-4DF4-8C17-2822ED51E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6B4D5-2255-4E06-97B3-3A5F5823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7E03-4DB8-4860-988B-CBD6398B2AB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1AA9A-23D6-4399-9C94-4AE527AF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28CE7-8A9F-42F8-9C8D-59D77469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3C62-FD43-4EC5-8AFA-04D4D8AD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2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8828-360E-4A9C-A09A-AEFEE8C6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4805D-1164-4F43-A4A3-802AFF8C6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12332-AD3C-4223-9F63-9F11B0C4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7E03-4DB8-4860-988B-CBD6398B2AB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CC82C-F4DD-411D-938A-40079326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C8A27-85E4-4EF6-BF92-7599B03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3C62-FD43-4EC5-8AFA-04D4D8AD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5DA9-CBC0-4240-AA50-55DD5CBC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1325-B056-4816-9C5F-8306FE621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42A56-7E5C-4CDA-87AA-0754D64FC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98773-C766-4B8E-866F-3D34806A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7E03-4DB8-4860-988B-CBD6398B2AB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8CEB1-269D-438A-9AAF-A2682FC7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F7C83-6B4B-4DEE-9B5A-37935D2B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3C62-FD43-4EC5-8AFA-04D4D8AD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9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C319-42F7-4C08-97B0-BEE01B1F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1A5B9-45DE-4AD8-9FE4-CDBA0B09C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A18F5-DA73-4FB7-89D3-2F65BB0AD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79972-AAC2-4ACE-A542-2FA55359A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86C8B7-A3A0-4B51-88BA-C522FBD41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9442A-8CB2-451B-85F6-2FDD1C81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7E03-4DB8-4860-988B-CBD6398B2AB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F634F-8E6F-4C43-931E-9D823FF1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AD8EAC-0724-4A2A-997C-6AB945D7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3C62-FD43-4EC5-8AFA-04D4D8AD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A2BC-E7EE-4CFD-975B-4E07C941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3CAD2-9727-4ADF-8C8D-A9CFBEFA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7E03-4DB8-4860-988B-CBD6398B2AB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2E3A2-27AE-4EA1-8D46-87E31834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CD12D-49D8-45EF-880C-0C030AEB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3C62-FD43-4EC5-8AFA-04D4D8AD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9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EE772-BEDE-4772-A6ED-A9F6C8F6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7E03-4DB8-4860-988B-CBD6398B2AB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6EA0D-780C-4B87-99F5-68C05F3E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3F96A-98B3-43C3-8DE5-C8D8A592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3C62-FD43-4EC5-8AFA-04D4D8AD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0BE4-57A5-4E6F-9443-769B3127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3B03D-6E71-44F5-897C-4B609672B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7A2C3-B5C1-4BCD-AB30-13C420FAB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11ECD-5B76-49CE-A31F-51A3C5F4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7E03-4DB8-4860-988B-CBD6398B2AB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3A336-1912-4726-960B-508EC8BF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11B8A-F33F-47C9-9416-D3D220E7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3C62-FD43-4EC5-8AFA-04D4D8AD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FBDA-D385-4F93-B817-8B6D94C1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B6FF0-A99A-48E8-A8A0-EBDC41A35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7F1CA-D867-4C2E-BB8D-DA4CE39B6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0B9F0-E8EE-47FF-B344-45BEA68C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7E03-4DB8-4860-988B-CBD6398B2AB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AE4D6-8818-4D51-A7C3-EDBC0BD0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19DED-3718-4B6A-82B9-4BEA3E03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3C62-FD43-4EC5-8AFA-04D4D8AD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2EC22-5CC1-4FBC-B0F7-03E20C6A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44C0A-FAEB-4856-A454-92744BED6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8AFA7-A4EE-4EC3-8F73-68841993A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B7E03-4DB8-4860-988B-CBD6398B2AB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FCEE-4B79-4B72-A781-CD5FD6394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50DD1-345B-48A7-9923-77EFB7DA6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E3C62-FD43-4EC5-8AFA-04D4D8AD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E893C2-EB35-4073-BF57-BE1D0F5ED046}"/>
              </a:ext>
            </a:extLst>
          </p:cNvPr>
          <p:cNvSpPr txBox="1"/>
          <p:nvPr/>
        </p:nvSpPr>
        <p:spPr>
          <a:xfrm>
            <a:off x="0" y="1879431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Project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</a:t>
            </a:r>
            <a:endParaRPr lang="en-US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91644-8B30-4B72-9FE2-CF2689C1CE31}"/>
              </a:ext>
            </a:extLst>
          </p:cNvPr>
          <p:cNvSpPr txBox="1"/>
          <p:nvPr/>
        </p:nvSpPr>
        <p:spPr>
          <a:xfrm>
            <a:off x="395437" y="3429000"/>
            <a:ext cx="11611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We Prayerfully </a:t>
            </a:r>
          </a:p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consider our </a:t>
            </a:r>
          </a:p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next steps…</a:t>
            </a:r>
            <a:endParaRPr lang="en-US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ED7EE-DDF3-4841-A47A-B9D7FC1A80AA}"/>
              </a:ext>
            </a:extLst>
          </p:cNvPr>
          <p:cNvSpPr txBox="1"/>
          <p:nvPr/>
        </p:nvSpPr>
        <p:spPr>
          <a:xfrm>
            <a:off x="395437" y="566678"/>
            <a:ext cx="1179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As We Close the door on</a:t>
            </a:r>
            <a:endParaRPr lang="en-US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27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AEAD6D-4FC0-4AB2-965E-937A6F7A3497}"/>
              </a:ext>
            </a:extLst>
          </p:cNvPr>
          <p:cNvSpPr txBox="1"/>
          <p:nvPr/>
        </p:nvSpPr>
        <p:spPr>
          <a:xfrm>
            <a:off x="243282" y="11616"/>
            <a:ext cx="1156841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Path Forward: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Century Gothic" panose="020B0502020202020204" pitchFamily="34" charset="0"/>
              </a:rPr>
              <a:t>We would ask that </a:t>
            </a:r>
            <a:r>
              <a:rPr lang="en-US" sz="3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all </a:t>
            </a:r>
            <a:r>
              <a:rPr lang="en-US" sz="34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search the Scriptures, pray, ask questions, </a:t>
            </a:r>
            <a:r>
              <a:rPr lang="en-US" sz="3400" dirty="0">
                <a:solidFill>
                  <a:srgbClr val="000000"/>
                </a:solidFill>
                <a:latin typeface="Century Gothic" panose="020B0502020202020204" pitchFamily="34" charset="0"/>
              </a:rPr>
              <a:t>in preparation for a Business Meeting in 6 weeks.</a:t>
            </a:r>
          </a:p>
          <a:p>
            <a:endParaRPr lang="en-US" sz="3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Based on the Nov. ‘20 vote</a:t>
            </a:r>
            <a:r>
              <a:rPr lang="en-US" sz="3400" dirty="0">
                <a:solidFill>
                  <a:srgbClr val="000000"/>
                </a:solidFill>
                <a:latin typeface="Century Gothic" panose="020B0502020202020204" pitchFamily="34" charset="0"/>
              </a:rPr>
              <a:t>, the leadership will enlist a task group to investigate finance details and possibilities and present to the congregation on </a:t>
            </a:r>
            <a:r>
              <a:rPr lang="en-US" sz="3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April 3rd </a:t>
            </a:r>
            <a:r>
              <a:rPr lang="en-US" sz="3400" dirty="0">
                <a:solidFill>
                  <a:srgbClr val="000000"/>
                </a:solidFill>
                <a:latin typeface="Century Gothic" panose="020B0502020202020204" pitchFamily="34" charset="0"/>
              </a:rPr>
              <a:t>at a Church Business meeting.</a:t>
            </a:r>
          </a:p>
        </p:txBody>
      </p:sp>
    </p:spTree>
    <p:extLst>
      <p:ext uri="{BB962C8B-B14F-4D97-AF65-F5344CB8AC3E}">
        <p14:creationId xmlns:p14="http://schemas.microsoft.com/office/powerpoint/2010/main" val="279598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D98378-0E7E-4026-9840-4901A41D3459}"/>
              </a:ext>
            </a:extLst>
          </p:cNvPr>
          <p:cNvSpPr txBox="1"/>
          <p:nvPr/>
        </p:nvSpPr>
        <p:spPr>
          <a:xfrm>
            <a:off x="349542" y="1645128"/>
            <a:ext cx="108050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Building Item 1: Revised wording </a:t>
            </a:r>
            <a:endParaRPr lang="en-US" sz="2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We, the Waxhaw Bible Church family, believe the best way we can steward the resources God has entrusted to us is </a:t>
            </a:r>
            <a:r>
              <a:rPr lang="en-US" sz="2800" b="1" i="1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to replace the 3 existing modular buildings with a permanent foundation-based replacement. </a:t>
            </a:r>
          </a:p>
          <a:p>
            <a:endParaRPr lang="en-US" sz="2800" b="1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72 yes – 1 no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Approved </a:t>
            </a: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893C2-EB35-4073-BF57-BE1D0F5ED046}"/>
              </a:ext>
            </a:extLst>
          </p:cNvPr>
          <p:cNvSpPr txBox="1"/>
          <p:nvPr/>
        </p:nvSpPr>
        <p:spPr>
          <a:xfrm>
            <a:off x="349542" y="402671"/>
            <a:ext cx="93117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Recap of Project 2021 Congregation Votes</a:t>
            </a:r>
          </a:p>
          <a:p>
            <a:r>
              <a:rPr lang="en-US" sz="2800" dirty="0"/>
              <a:t>November 15, 2020</a:t>
            </a:r>
          </a:p>
        </p:txBody>
      </p:sp>
    </p:spTree>
    <p:extLst>
      <p:ext uri="{BB962C8B-B14F-4D97-AF65-F5344CB8AC3E}">
        <p14:creationId xmlns:p14="http://schemas.microsoft.com/office/powerpoint/2010/main" val="276936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93D3BB-E6F3-4AF7-9BB8-56853DF9F328}"/>
              </a:ext>
            </a:extLst>
          </p:cNvPr>
          <p:cNvSpPr txBox="1"/>
          <p:nvPr/>
        </p:nvSpPr>
        <p:spPr>
          <a:xfrm>
            <a:off x="251671" y="582067"/>
            <a:ext cx="1156841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Building Item 2: Revised wording </a:t>
            </a:r>
            <a:endParaRPr lang="en-US" sz="36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We will set an initial capital goal of $500k (proposed) as a threshold. </a:t>
            </a:r>
            <a:r>
              <a:rPr lang="en-US" sz="2800" b="1" i="1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Once our building fund has reached a balance of $500k, the leadership may begin the formal process of pursuing a loan, if necessary, leaving approximately $900k (which is about 3x our annual general budget), which is based on the current proposed building plan.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(The congregation will separately need to approve the loan terms, once negotiated.) </a:t>
            </a:r>
          </a:p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67 yes – 6 no </a:t>
            </a: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Approved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(the threshold for approval is 2/3 of members present voting yes, so for this meeting 49 needed for approval. We had 91.7% yes)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91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B4016D-7D8A-4082-B826-59A30C941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377505" y="293613"/>
            <a:ext cx="11350304" cy="62976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D4E9E-D7A4-4F2F-A169-A361CA1237BA}"/>
              </a:ext>
            </a:extLst>
          </p:cNvPr>
          <p:cNvSpPr txBox="1"/>
          <p:nvPr/>
        </p:nvSpPr>
        <p:spPr>
          <a:xfrm rot="19046902">
            <a:off x="3095538" y="3013502"/>
            <a:ext cx="236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BF53D-D8B0-461D-981A-7EAAECA15590}"/>
              </a:ext>
            </a:extLst>
          </p:cNvPr>
          <p:cNvSpPr txBox="1"/>
          <p:nvPr/>
        </p:nvSpPr>
        <p:spPr>
          <a:xfrm>
            <a:off x="4395572" y="3827105"/>
            <a:ext cx="236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E8616-5B68-4A2C-B5DE-1B1DA8903D81}"/>
              </a:ext>
            </a:extLst>
          </p:cNvPr>
          <p:cNvSpPr txBox="1"/>
          <p:nvPr/>
        </p:nvSpPr>
        <p:spPr>
          <a:xfrm rot="3935089">
            <a:off x="5641425" y="3212781"/>
            <a:ext cx="236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</a:t>
            </a:r>
          </a:p>
        </p:txBody>
      </p:sp>
    </p:spTree>
    <p:extLst>
      <p:ext uri="{BB962C8B-B14F-4D97-AF65-F5344CB8AC3E}">
        <p14:creationId xmlns:p14="http://schemas.microsoft.com/office/powerpoint/2010/main" val="421430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A1AC53D-F4B9-4278-8C5B-FC36CDB64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258417"/>
              </p:ext>
            </p:extLst>
          </p:nvPr>
        </p:nvGraphicFramePr>
        <p:xfrm>
          <a:off x="185866" y="2019402"/>
          <a:ext cx="11743279" cy="465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9436320" imgH="3822120" progId="">
                  <p:embed/>
                </p:oleObj>
              </mc:Choice>
              <mc:Fallback>
                <p:oleObj r:id="rId3" imgW="9436320" imgH="3822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866" y="2019402"/>
                        <a:ext cx="11743279" cy="4655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704622-9E6D-4752-857D-A9C2322DD48E}"/>
              </a:ext>
            </a:extLst>
          </p:cNvPr>
          <p:cNvSpPr txBox="1"/>
          <p:nvPr/>
        </p:nvSpPr>
        <p:spPr>
          <a:xfrm>
            <a:off x="185866" y="-130997"/>
            <a:ext cx="1156841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Phase 1 Includes: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14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 Classrooms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Offices &amp; Reception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Restrooms and Storage Areas</a:t>
            </a:r>
          </a:p>
        </p:txBody>
      </p:sp>
    </p:spTree>
    <p:extLst>
      <p:ext uri="{BB962C8B-B14F-4D97-AF65-F5344CB8AC3E}">
        <p14:creationId xmlns:p14="http://schemas.microsoft.com/office/powerpoint/2010/main" val="234127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AEAD6D-4FC0-4AB2-965E-937A6F7A3497}"/>
              </a:ext>
            </a:extLst>
          </p:cNvPr>
          <p:cNvSpPr txBox="1"/>
          <p:nvPr/>
        </p:nvSpPr>
        <p:spPr>
          <a:xfrm>
            <a:off x="234893" y="196174"/>
            <a:ext cx="11568418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Current Details: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Building Fund now at </a:t>
            </a: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$506k </a:t>
            </a:r>
            <a:r>
              <a:rPr lang="en-US" sz="28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(up from $50k in 2018)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Since 2019 we would expect to see an increase in Construction Costs from $119 per square foot to somewhere between $145 and $165 per square foot.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In 2019 the 9,600sf building (Ph.1) would have cost $1,142,400 (not including site work($319k))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At $145/sf = $1,392,000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At $155/sf = $1,488,000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At $165/sf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= $1,584,000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Including Site Work we would expect to pay between      </a:t>
            </a: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$1.7 to $1.9mil for Phase 1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(9,600sf)</a:t>
            </a:r>
            <a:endParaRPr lang="en-US" sz="280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5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AEAD6D-4FC0-4AB2-965E-937A6F7A3497}"/>
              </a:ext>
            </a:extLst>
          </p:cNvPr>
          <p:cNvSpPr txBox="1"/>
          <p:nvPr/>
        </p:nvSpPr>
        <p:spPr>
          <a:xfrm>
            <a:off x="236290" y="196174"/>
            <a:ext cx="1156841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Current Details: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Modular Status: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Replaced Siding on 200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In the process of replacing flooring in 300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Recently re-roofed 300 &amp; 400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Half of HVAC system functional in 400</a:t>
            </a:r>
          </a:p>
        </p:txBody>
      </p:sp>
    </p:spTree>
    <p:extLst>
      <p:ext uri="{BB962C8B-B14F-4D97-AF65-F5344CB8AC3E}">
        <p14:creationId xmlns:p14="http://schemas.microsoft.com/office/powerpoint/2010/main" val="251565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AEAD6D-4FC0-4AB2-965E-937A6F7A3497}"/>
              </a:ext>
            </a:extLst>
          </p:cNvPr>
          <p:cNvSpPr txBox="1"/>
          <p:nvPr/>
        </p:nvSpPr>
        <p:spPr>
          <a:xfrm>
            <a:off x="286624" y="11616"/>
            <a:ext cx="1156841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Path Forward: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We have a significant </a:t>
            </a: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gap</a:t>
            </a: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 between cash on hand and what is needed to build.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Right now between $1.2 and $1.5mil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Financing </a:t>
            </a: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(Commercial Loans at a glance)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Appx. $8,000-$8,500 per month                        (or ~$1,900 per week) for a loan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2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AEAD6D-4FC0-4AB2-965E-937A6F7A3497}"/>
              </a:ext>
            </a:extLst>
          </p:cNvPr>
          <p:cNvSpPr txBox="1"/>
          <p:nvPr/>
        </p:nvSpPr>
        <p:spPr>
          <a:xfrm>
            <a:off x="260060" y="11616"/>
            <a:ext cx="1156841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Path Forward: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We need to discuss and decide on our position on </a:t>
            </a: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corporate debt </a:t>
            </a: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as a church.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If </a:t>
            </a:r>
            <a:r>
              <a:rPr lang="en-US" sz="36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“yes” </a:t>
            </a: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to debt, how much are we willing/able to carry? Previous conversation was around 3x of Operating Budget, or about $900k.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If “</a:t>
            </a:r>
            <a:r>
              <a:rPr lang="en-US" sz="36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no</a:t>
            </a:r>
            <a:r>
              <a:rPr 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” </a:t>
            </a:r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to debt, how do we resolve our building issues and what do we do with the cash on hand?</a:t>
            </a:r>
          </a:p>
        </p:txBody>
      </p:sp>
    </p:spTree>
    <p:extLst>
      <p:ext uri="{BB962C8B-B14F-4D97-AF65-F5344CB8AC3E}">
        <p14:creationId xmlns:p14="http://schemas.microsoft.com/office/powerpoint/2010/main" val="20873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552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Trajan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Yurksaitis</dc:creator>
  <cp:lastModifiedBy>Paul Yurksaitis</cp:lastModifiedBy>
  <cp:revision>4</cp:revision>
  <dcterms:created xsi:type="dcterms:W3CDTF">2022-02-15T19:32:06Z</dcterms:created>
  <dcterms:modified xsi:type="dcterms:W3CDTF">2022-02-20T16:54:53Z</dcterms:modified>
</cp:coreProperties>
</file>